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66" r:id="rId5"/>
    <p:sldId id="264" r:id="rId6"/>
    <p:sldId id="263" r:id="rId7"/>
    <p:sldId id="261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5FDD-101D-4765-858A-8C33D7A14F9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F2C0-638F-44E5-83D7-2BA7174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https://elemental.medium.com/the-very-real-ways-that-light-pollution-affects-your-sleep-and-mood-9c423aebc16d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671-A1B8-4B9B-897C-33367C83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9F22-0203-4056-B7E5-096F5D8F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C7F-510A-4D5C-8E2B-2227B8D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CCE-394F-412E-9C5B-E1A5716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BEA1-A5EB-4416-B681-11E933B8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EBE-80C2-4DC9-8C1E-DD0370C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EB5A-6B47-421C-81A7-B0102801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5EA5-0E89-4247-B135-6791A113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1820-D847-443A-A8F7-0FDE6A3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D71-A32B-4EAF-9D23-4776B2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1352D-DCEA-4374-8F94-51E261F4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5EE-3A6F-4892-82A0-B1EA5A42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F48-597C-4033-A28D-4414393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D606-305B-48AB-B5F8-FD3B3CB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D43-7E35-4BAB-AA35-90DE8BA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6C-4CD2-4F78-B1D9-C92840E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1D-2BA2-489C-82F5-F173885D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33E4-0C7D-4B0E-8DDB-BD4449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A61-3BAE-4FF6-8535-5FF76D7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023C-1DDE-4801-A35F-F3DEEE3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E8A-D9E2-4567-97BA-59EE26A5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D8DE-1AAB-4030-995E-4C467422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0906-9EC4-48D3-9899-277A527B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B225-3E4B-42C1-80CD-F2A8695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CA4-478B-480D-AFDE-A3C857C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4F9-70A8-412D-AD95-D0DFFD8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CF4-A792-446A-AB1B-49B6D06C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9C4-93DC-4153-8EF7-5A8CDF34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32A2-2654-4AC5-A6C1-18C1EA7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F478-6D11-4AB0-8F57-3424B23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4353-D901-4DEF-82EF-9C7377D4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DC-69DF-4835-93B6-8359F30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0D8A-52E8-4C4A-8828-5511877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1F08-B57B-428A-8D07-804279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BFB9-CEF4-47C8-A607-9D3FE2ED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27A1-89B6-4912-B10C-52395AE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EC8E-E3AD-4682-95B0-878D2D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9D57-01A8-4E8A-ACBE-16CA4B2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92E4-3CA3-46F8-90FA-541E785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8C2-ABE2-4864-B5FC-07511D9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6D888-8409-42F3-8F91-827102E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88EF-C853-45F5-8B16-462387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38EB-79D3-480C-ACD5-0C3925C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CF4-9165-43F7-8FDC-8D40358D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9CC-F4E1-4189-8FD0-2A602A8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CA6-EC31-4009-B4AA-ED8C79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7D54-E4DA-4287-9A48-D5F5A353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C538-1D3D-48C0-8318-9709C04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535F-53FD-462C-AD79-F24B7B97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B61-E963-4789-9FD3-B456B4FF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1E54-B7FA-441E-A3C4-04229D2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687-C985-4087-A095-7BCF878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1FB-8A7F-4805-92C0-C46DE5A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108B-1BF7-44B6-AD90-994CB099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581-B9C3-4CFD-8D70-94E695B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A419-AB81-4CB6-80FE-FC96C5E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F8EC-CBFD-4EAF-AB62-C2CD061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BAC-4D66-47A8-9400-7853F3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EE40-D71F-44D6-8E35-CDF9AA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B4EB-70B3-45E5-BB76-15195D67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F82-FE9A-410C-907A-A3C822F1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C5D-2C05-4CAB-9527-7B7DC9B77E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7871-39F2-444F-B570-2A5E806A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33F7-7FF1-4B21-9324-2F19712D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F7C4FA5E-77E2-4A2D-AE3D-9F9F0EF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9091" r="5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E49D-F1AE-4D18-98E9-E35FA866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Sea Turtle Protection Policies &amp; </a:t>
            </a:r>
            <a:br>
              <a:rPr lang="en-US" sz="4800" dirty="0"/>
            </a:br>
            <a:r>
              <a:rPr lang="en-US" sz="4800" dirty="0"/>
              <a:t>Light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42AB-3481-4A05-96C5-1A8A0F66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Environmental Data Analytics Project by: </a:t>
            </a:r>
          </a:p>
          <a:p>
            <a:pPr algn="l"/>
            <a:r>
              <a:rPr lang="en-US" sz="1700"/>
              <a:t>Grace Choi, Qiaotong Pang, &amp; Jess Garcia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9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outdoor, sunset&#10;&#10;Description automatically generated">
            <a:extLst>
              <a:ext uri="{FF2B5EF4-FFF2-40B4-BE49-F238E27FC236}">
                <a16:creationId xmlns:a16="http://schemas.microsoft.com/office/drawing/2014/main" id="{C2217704-6B34-404F-B085-B52655EB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0138"/>
            <a:ext cx="7620000" cy="571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4B72BE-C4E9-460A-8235-6B7630F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E257E-3879-483F-A4F2-68A99A4D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15A07-F154-4589-80AB-A46E346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1F030-BAEA-4C29-9DEC-72E1816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picture containing outdoor, sky, water, city&#10;&#10;Description automatically generated">
            <a:extLst>
              <a:ext uri="{FF2B5EF4-FFF2-40B4-BE49-F238E27FC236}">
                <a16:creationId xmlns:a16="http://schemas.microsoft.com/office/drawing/2014/main" id="{1D3C29CE-5008-4483-B7FE-31F32E5E5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CF1-B48D-4304-A698-11BE06D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ody of water with buildings along it&#10;&#10;Description automatically generated with low confidence">
            <a:extLst>
              <a:ext uri="{FF2B5EF4-FFF2-40B4-BE49-F238E27FC236}">
                <a16:creationId xmlns:a16="http://schemas.microsoft.com/office/drawing/2014/main" id="{065C418D-2747-4804-A866-65370E4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681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195159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each, ground, water&#10;&#10;Description automatically generated">
            <a:extLst>
              <a:ext uri="{FF2B5EF4-FFF2-40B4-BE49-F238E27FC236}">
                <a16:creationId xmlns:a16="http://schemas.microsoft.com/office/drawing/2014/main" id="{C32919CC-92B1-46BD-82F4-B8687C54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8B84-EA00-4BD8-A2D8-6E7D8B7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004CC-B801-41EE-84A1-8BDF52F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6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4B1-9C16-473B-BB0C-B6EC29BD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urtle&#10;&#10;Description automatically generated">
            <a:extLst>
              <a:ext uri="{FF2B5EF4-FFF2-40B4-BE49-F238E27FC236}">
                <a16:creationId xmlns:a16="http://schemas.microsoft.com/office/drawing/2014/main" id="{9A8144E2-5CE5-435D-AA96-2C819109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7" y="1825625"/>
            <a:ext cx="6522925" cy="4351338"/>
          </a:xfrm>
        </p:spPr>
      </p:pic>
    </p:spTree>
    <p:extLst>
      <p:ext uri="{BB962C8B-B14F-4D97-AF65-F5344CB8AC3E}">
        <p14:creationId xmlns:p14="http://schemas.microsoft.com/office/powerpoint/2010/main" val="148355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42304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Conclusions 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46368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There is not a strong connection between the sea turtle protection ordinances in Florida and the amount of radiance emitted.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Further Data Analysis Opportunities</a:t>
            </a:r>
          </a:p>
          <a:p>
            <a:r>
              <a:rPr lang="en-US" sz="1800" dirty="0"/>
              <a:t>Longer time periods of data, since we only had radiance data from 1992-2013</a:t>
            </a:r>
          </a:p>
          <a:p>
            <a:r>
              <a:rPr lang="en-US" sz="1800" dirty="0"/>
              <a:t>Higher resolution data</a:t>
            </a:r>
          </a:p>
          <a:p>
            <a:r>
              <a:rPr lang="en-US" sz="1800" dirty="0"/>
              <a:t>Compare to other locations around the U.S. or globally</a:t>
            </a:r>
          </a:p>
          <a:p>
            <a:r>
              <a:rPr lang="en-US" sz="1800" dirty="0"/>
              <a:t>Evaluate data on turtle nestling impacts over time</a:t>
            </a:r>
          </a:p>
        </p:txBody>
      </p:sp>
    </p:spTree>
    <p:extLst>
      <p:ext uri="{BB962C8B-B14F-4D97-AF65-F5344CB8AC3E}">
        <p14:creationId xmlns:p14="http://schemas.microsoft.com/office/powerpoint/2010/main" val="32261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27473B50-1705-4968-B147-C1F72B74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14042-2537-4595-A344-B7BE4C6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5" y="601000"/>
            <a:ext cx="10261600" cy="1780847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6B25-B0FA-4BF1-836C-9F898766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5" y="6201054"/>
            <a:ext cx="6793883" cy="656946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The Milky Way over the Sanibel Lighthouse as seen from the Sanibel Fishing Pier, Sanibel Island, Florida </a:t>
            </a:r>
          </a:p>
          <a:p>
            <a:pPr algn="l"/>
            <a:r>
              <a:rPr lang="en-US" sz="1200" dirty="0"/>
              <a:t>©Diana Robinson, Flickr</a:t>
            </a:r>
          </a:p>
        </p:txBody>
      </p:sp>
    </p:spTree>
    <p:extLst>
      <p:ext uri="{BB962C8B-B14F-4D97-AF65-F5344CB8AC3E}">
        <p14:creationId xmlns:p14="http://schemas.microsoft.com/office/powerpoint/2010/main" val="41118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Research Questions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research question</a:t>
            </a:r>
            <a:r>
              <a:rPr lang="en-US" sz="2400" dirty="0"/>
              <a:t>: Is there a relationship between sea turtle protection ordinances (light pollution policies) in Florida cities/counties and the amount of radiance those cities/counties output? </a:t>
            </a:r>
          </a:p>
          <a:p>
            <a:r>
              <a:rPr lang="en-US" sz="2000" dirty="0"/>
              <a:t>How does radiance change before these light ordinances go into effect and after? I.e. how does radiance change with time?</a:t>
            </a:r>
          </a:p>
          <a:p>
            <a:r>
              <a:rPr lang="en-US" sz="2000" dirty="0"/>
              <a:t>How does average radiance over time vary across cities/counties?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98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F8D56D0-F5A8-4B35-AC79-6A4788E1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Rationale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state of Florida provided model lighting ordinance for local governments to develop their own light pollution policies largely to control beachfront lighting to protect hatching sea turtles. </a:t>
            </a:r>
          </a:p>
          <a:p>
            <a:r>
              <a:rPr lang="en-US" sz="2400" dirty="0"/>
              <a:t>Policy implementation is important, but the radiance data can show if the policy has affected the amount of radiance in these Florida counties/municipalities. </a:t>
            </a:r>
          </a:p>
          <a:p>
            <a:r>
              <a:rPr lang="en-US" sz="2400" dirty="0"/>
              <a:t>The amount or change in radiance, perhaps as a result of implementing the policy, is what will impact sea turtle protection.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91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outdoor object, star, night sky&#10;&#10;Description automatically generated">
            <a:extLst>
              <a:ext uri="{FF2B5EF4-FFF2-40B4-BE49-F238E27FC236}">
                <a16:creationId xmlns:a16="http://schemas.microsoft.com/office/drawing/2014/main" id="{FEC11532-11B5-4A61-BC6D-1BA71982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20B031-7044-42F9-A539-A9550086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04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Information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</a:p>
          <a:p>
            <a:r>
              <a:rPr lang="en-US" sz="2200" dirty="0"/>
              <a:t>The radiance data covers from 1992 – 2013.</a:t>
            </a:r>
          </a:p>
          <a:p>
            <a:r>
              <a:rPr lang="en-US" sz="2200" dirty="0"/>
              <a:t>For the purposes of this data analysis, we chose to only include counties/municipalities that adopted sea turtle protection ordinances between 1994 and 2011, to make sure that there is room for data before and after the policies took effect (buffers).</a:t>
            </a:r>
          </a:p>
        </p:txBody>
      </p:sp>
    </p:spTree>
    <p:extLst>
      <p:ext uri="{BB962C8B-B14F-4D97-AF65-F5344CB8AC3E}">
        <p14:creationId xmlns:p14="http://schemas.microsoft.com/office/powerpoint/2010/main" val="167516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data analysis covers:</a:t>
            </a:r>
          </a:p>
          <a:p>
            <a:r>
              <a:rPr lang="en-US" sz="2200" dirty="0"/>
              <a:t>Time series</a:t>
            </a:r>
          </a:p>
          <a:p>
            <a:r>
              <a:rPr lang="en-US" sz="2200" dirty="0"/>
              <a:t>Pettitt Test</a:t>
            </a:r>
          </a:p>
          <a:p>
            <a:r>
              <a:rPr lang="en-US" sz="2200" dirty="0"/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7537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219D1-9BF5-4EBB-975A-3A9B910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" y="419101"/>
            <a:ext cx="11742897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351</Words>
  <Application>Microsoft Office PowerPoint</Application>
  <PresentationFormat>Widescreen</PresentationFormat>
  <Paragraphs>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Sea Turtle Protection Policies &amp;  Light Pollution</vt:lpstr>
      <vt:lpstr>Research Questions</vt:lpstr>
      <vt:lpstr>PowerPoint Presentation</vt:lpstr>
      <vt:lpstr>Rationale</vt:lpstr>
      <vt:lpstr>PowerPoint Presentation</vt:lpstr>
      <vt:lpstr>PowerPoint Presentation</vt:lpstr>
      <vt:lpstr>Dataset Information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&amp;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 Protection Policies on Light Pollution &amp; Radiance Output</dc:title>
  <dc:creator>Jessica Garcia</dc:creator>
  <cp:lastModifiedBy>Jessica Garcia</cp:lastModifiedBy>
  <cp:revision>9</cp:revision>
  <dcterms:created xsi:type="dcterms:W3CDTF">2021-04-25T19:31:00Z</dcterms:created>
  <dcterms:modified xsi:type="dcterms:W3CDTF">2021-04-25T20:42:13Z</dcterms:modified>
</cp:coreProperties>
</file>