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8" r:id="rId4"/>
    <p:sldId id="266" r:id="rId5"/>
    <p:sldId id="263" r:id="rId6"/>
    <p:sldId id="261" r:id="rId7"/>
    <p:sldId id="259" r:id="rId8"/>
    <p:sldId id="267" r:id="rId9"/>
    <p:sldId id="268" r:id="rId10"/>
    <p:sldId id="273" r:id="rId11"/>
    <p:sldId id="269" r:id="rId12"/>
    <p:sldId id="270" r:id="rId13"/>
    <p:sldId id="271" r:id="rId14"/>
    <p:sldId id="272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399" autoAdjust="0"/>
  </p:normalViewPr>
  <p:slideViewPr>
    <p:cSldViewPr snapToGrid="0">
      <p:cViewPr varScale="1">
        <p:scale>
          <a:sx n="60" d="100"/>
          <a:sy n="6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https://elemental.medium.com/the-very-real-ways-that-light-pollution-affects-your-sleep-and-mood-9c423aebc16d, </a:t>
            </a:r>
          </a:p>
          <a:p>
            <a:r>
              <a:rPr lang="en-US" dirty="0"/>
              <a:t>https://www.worldwildlife.org/species/sea-turtle, https://www.worldwildlife.org/species/sea-turtle, https://www.worldwildlife.org/species/sea-turtle,</a:t>
            </a:r>
          </a:p>
          <a:p>
            <a:r>
              <a:rPr lang="en-US" dirty="0"/>
              <a:t>https://www.google.com/search?q=baby+sea+turtles+moon+light&amp;tbm=isch&amp;ved=2ahUKEwjhkcHw-5vwAhVD6JQKHRRPDKcQ2-cCegQIABAA&amp;oq=baby+sea+turtles+moon+light&amp;gs_lcp=CgNpbWcQAzoGCAAQBRAeOgYIABAIEB46BAgAEBNQ7hlY0zVgwDZoBXAAeACAAX6IAaMPkgEEMS4xN5gBAKABAaoBC2d3cy13aXotaW1nwAEB&amp;sclient=img&amp;ei=ormGYOG4IMPQ0wSUnrG4Cg&amp;bih=719&amp;biw=1486#imgrc=jck-nBYUwRxlX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https://myfwc.com/media/3150/seaturtle-lightordmap.pdf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wrangling before we conducting spatial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E8FB0-663A-44CE-992B-3A8C7AA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3"/>
            <a:ext cx="6391275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258385" y="1721376"/>
            <a:ext cx="5933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in three counties/locations, light radiation decreased after the implementation of ordinance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 Turtle Lighting Ordinance only works for a few counties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1858862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 value of light radiance </a:t>
            </a:r>
            <a:r>
              <a:rPr lang="en-US" altLang="zh-CN" b="1" i="1" dirty="0"/>
              <a:t>(before</a:t>
            </a:r>
            <a:endParaRPr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0F5E0B-2EB7-49A6-BB0E-40B6E72FE427}"/>
              </a:ext>
            </a:extLst>
          </p:cNvPr>
          <p:cNvSpPr txBox="1"/>
          <p:nvPr/>
        </p:nvSpPr>
        <p:spPr>
          <a:xfrm>
            <a:off x="6096000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After)</a:t>
            </a:r>
            <a:r>
              <a:rPr lang="en-US" altLang="zh-CN" i="1" dirty="0"/>
              <a:t> implementing the ordinance</a:t>
            </a:r>
            <a:endParaRPr lang="zh-CN" altLang="en-US" i="1" dirty="0"/>
          </a:p>
        </p:txBody>
      </p:sp>
      <p:sp>
        <p:nvSpPr>
          <p:cNvPr id="4" name="减号 3">
            <a:extLst>
              <a:ext uri="{FF2B5EF4-FFF2-40B4-BE49-F238E27FC236}">
                <a16:creationId xmlns:a16="http://schemas.microsoft.com/office/drawing/2014/main" id="{2C3B36C1-0DD4-4FA9-8E81-7D7DCDAAC809}"/>
              </a:ext>
            </a:extLst>
          </p:cNvPr>
          <p:cNvSpPr/>
          <p:nvPr/>
        </p:nvSpPr>
        <p:spPr>
          <a:xfrm>
            <a:off x="5424643" y="270474"/>
            <a:ext cx="671357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CB51D-B6C6-4111-B8F3-B99101EB641F}"/>
              </a:ext>
            </a:extLst>
          </p:cNvPr>
          <p:cNvSpPr txBox="1"/>
          <p:nvPr/>
        </p:nvSpPr>
        <p:spPr>
          <a:xfrm>
            <a:off x="160415" y="214738"/>
            <a:ext cx="5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dif</a:t>
            </a:r>
            <a:endParaRPr lang="zh-CN" altLang="en-US" sz="2400" i="1" dirty="0"/>
          </a:p>
        </p:txBody>
      </p:sp>
      <p:sp>
        <p:nvSpPr>
          <p:cNvPr id="5" name="等号 4">
            <a:extLst>
              <a:ext uri="{FF2B5EF4-FFF2-40B4-BE49-F238E27FC236}">
                <a16:creationId xmlns:a16="http://schemas.microsoft.com/office/drawing/2014/main" id="{FF15B5E8-95B7-4524-9C5A-EFA4F79424A6}"/>
              </a:ext>
            </a:extLst>
          </p:cNvPr>
          <p:cNvSpPr/>
          <p:nvPr/>
        </p:nvSpPr>
        <p:spPr>
          <a:xfrm>
            <a:off x="966328" y="307071"/>
            <a:ext cx="532761" cy="2634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6B89-ACBF-4B14-BF43-FE1FD34EE74E}"/>
              </a:ext>
            </a:extLst>
          </p:cNvPr>
          <p:cNvSpPr txBox="1"/>
          <p:nvPr/>
        </p:nvSpPr>
        <p:spPr>
          <a:xfrm>
            <a:off x="6258085" y="3866524"/>
            <a:ext cx="606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Meanvalue.x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: </a:t>
            </a:r>
            <a:r>
              <a:rPr lang="en-US" altLang="zh-CN" i="1" dirty="0"/>
              <a:t>the mean value of light radiance before implementing the ordinance </a:t>
            </a:r>
            <a:r>
              <a:rPr lang="en-US" altLang="zh-CN" b="1" i="1" dirty="0"/>
              <a:t>(baseline)</a:t>
            </a:r>
          </a:p>
          <a:p>
            <a:r>
              <a:rPr lang="en-US" altLang="zh-CN" sz="2400" i="1" dirty="0"/>
              <a:t> </a:t>
            </a:r>
            <a:endParaRPr lang="zh-CN" altLang="en-US" sz="24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458C3-B88C-46E0-96CE-AB1DA70F9E0B}"/>
              </a:ext>
            </a:extLst>
          </p:cNvPr>
          <p:cNvSpPr txBox="1"/>
          <p:nvPr/>
        </p:nvSpPr>
        <p:spPr>
          <a:xfrm>
            <a:off x="6258384" y="4731136"/>
            <a:ext cx="593361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meanvalue.x</a:t>
            </a:r>
            <a:r>
              <a:rPr lang="en-US" altLang="zh-CN" dirty="0"/>
              <a:t>                     small </a:t>
            </a:r>
            <a:r>
              <a:rPr lang="en-US" altLang="zh-CN" dirty="0" err="1"/>
              <a:t>dif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Further research (socioeconomic metrics vs.. light radiation) needed  </a:t>
            </a:r>
            <a:r>
              <a:rPr lang="en-US" altLang="zh-CN" dirty="0"/>
              <a:t>e.g</a:t>
            </a:r>
            <a:r>
              <a:rPr lang="en-US" altLang="zh-CN"/>
              <a:t>., Large </a:t>
            </a:r>
            <a:r>
              <a:rPr lang="en-US" altLang="zh-CN" dirty="0"/>
              <a:t>population leads to high </a:t>
            </a:r>
            <a:r>
              <a:rPr lang="en-US" altLang="zh-CN" dirty="0" err="1"/>
              <a:t>meavalue.x</a:t>
            </a:r>
            <a:r>
              <a:rPr lang="en-US" altLang="zh-CN" dirty="0"/>
              <a:t> , then impedes the Sea Turtle Lighting Ordinance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1D32E1-64CB-46E2-9D0D-1EDB9584E2B3}"/>
              </a:ext>
            </a:extLst>
          </p:cNvPr>
          <p:cNvSpPr/>
          <p:nvPr/>
        </p:nvSpPr>
        <p:spPr>
          <a:xfrm>
            <a:off x="8480396" y="4928134"/>
            <a:ext cx="766916" cy="26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46DEB-AE12-4018-A6A2-61178D04AA9C}"/>
              </a:ext>
            </a:extLst>
          </p:cNvPr>
          <p:cNvCxnSpPr>
            <a:cxnSpLocks/>
          </p:cNvCxnSpPr>
          <p:nvPr/>
        </p:nvCxnSpPr>
        <p:spPr>
          <a:xfrm>
            <a:off x="4757226" y="4199424"/>
            <a:ext cx="1500859" cy="7750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E66FCE-399E-4F8E-B6C6-F793DDCDAFB6}"/>
              </a:ext>
            </a:extLst>
          </p:cNvPr>
          <p:cNvCxnSpPr>
            <a:cxnSpLocks/>
          </p:cNvCxnSpPr>
          <p:nvPr/>
        </p:nvCxnSpPr>
        <p:spPr>
          <a:xfrm flipV="1">
            <a:off x="3451123" y="1983044"/>
            <a:ext cx="2806962" cy="12404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46129-CBEF-4F66-9EDB-1F5FA641F858}"/>
              </a:ext>
            </a:extLst>
          </p:cNvPr>
          <p:cNvCxnSpPr>
            <a:cxnSpLocks/>
          </p:cNvCxnSpPr>
          <p:nvPr/>
        </p:nvCxnSpPr>
        <p:spPr>
          <a:xfrm>
            <a:off x="1921032" y="1747997"/>
            <a:ext cx="4337053" cy="2350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F88297-BD1F-4F00-B0EC-CEF7A6145FE0}"/>
              </a:ext>
            </a:extLst>
          </p:cNvPr>
          <p:cNvCxnSpPr>
            <a:cxnSpLocks/>
          </p:cNvCxnSpPr>
          <p:nvPr/>
        </p:nvCxnSpPr>
        <p:spPr>
          <a:xfrm>
            <a:off x="1282596" y="1428886"/>
            <a:ext cx="4975489" cy="5412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59" y="196670"/>
            <a:ext cx="7494724" cy="42157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120C863-8237-430F-9E77-FA5801B3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1" y="2725205"/>
            <a:ext cx="3478988" cy="38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 Turtle | Species | WWF">
            <a:extLst>
              <a:ext uri="{FF2B5EF4-FFF2-40B4-BE49-F238E27FC236}">
                <a16:creationId xmlns:a16="http://schemas.microsoft.com/office/drawing/2014/main" id="{E689767F-C878-4B8F-A60C-1ADCB19DF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" r="-6489" b="-82"/>
          <a:stretch/>
        </p:blipFill>
        <p:spPr bwMode="auto">
          <a:xfrm>
            <a:off x="388241" y="196670"/>
            <a:ext cx="3741867" cy="243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oggerhead hatchling heads toward hotel lights in Florida | Credit: Sea Turtle Conservancy">
            <a:extLst>
              <a:ext uri="{FF2B5EF4-FFF2-40B4-BE49-F238E27FC236}">
                <a16:creationId xmlns:a16="http://schemas.microsoft.com/office/drawing/2014/main" id="{43D1351B-2515-4B29-8A66-0F73076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3" y="4503462"/>
            <a:ext cx="5784010" cy="2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 esoterics: Karei Kati (Sea Turtle Moon)">
            <a:extLst>
              <a:ext uri="{FF2B5EF4-FFF2-40B4-BE49-F238E27FC236}">
                <a16:creationId xmlns:a16="http://schemas.microsoft.com/office/drawing/2014/main" id="{FD992E9E-FA3F-4FE1-A26E-0C1FAEC7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94" y="4492136"/>
            <a:ext cx="1566443" cy="20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BC65C-10FC-4E7B-9796-11BCFE528B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793"/>
            <a:ext cx="6412866" cy="393404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3DA20FC-D7F3-4667-BDFB-48A0C2809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025" r="1778" b="2500"/>
          <a:stretch/>
        </p:blipFill>
        <p:spPr>
          <a:xfrm>
            <a:off x="6507126" y="1233377"/>
            <a:ext cx="5582093" cy="42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738294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DMP OLS: Nighttime Lights Time Series Version 4, Defense Meteorological Program Operational </a:t>
            </a:r>
            <a:r>
              <a:rPr lang="en-US" sz="2200" dirty="0" err="1"/>
              <a:t>Linescan</a:t>
            </a:r>
            <a:r>
              <a:rPr lang="en-US" sz="2200" dirty="0"/>
              <a:t> System</a:t>
            </a:r>
          </a:p>
          <a:p>
            <a:r>
              <a:rPr lang="en-US" sz="2200" dirty="0"/>
              <a:t>The radiance data covers from 1992 – 2013.</a:t>
            </a:r>
          </a:p>
          <a:p>
            <a:r>
              <a:rPr lang="en-US" sz="2200" dirty="0"/>
              <a:t>Sea Turtle Protection Ordinances. (n.d.). Florida Fish And Wildlife Conservation Commission. https://myfwc.com/conservation/you-conserve/lighting/ordinances/</a:t>
            </a:r>
          </a:p>
          <a:p>
            <a:r>
              <a:rPr lang="en-US" sz="2200" dirty="0"/>
              <a:t>For the purposes of this data analysis, we chose to only include counties/municipalities that adopted sea turtle protection ordinances between 1994 and 2011, to make sure that there is room for data before and after the policies took effect (buffers).</a:t>
            </a:r>
          </a:p>
        </p:txBody>
      </p:sp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Pettitt Test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91E5D5-BC2A-4B17-B756-8AAC184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934"/>
            <a:ext cx="6096000" cy="344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8B026-6EFD-45BB-8905-6C79584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23" y="-514"/>
            <a:ext cx="6104977" cy="3440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6B0617-2CD9-48DB-897E-C09827E7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14"/>
            <a:ext cx="6087023" cy="34363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087022" y="4155682"/>
            <a:ext cx="610497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The value of Light </a:t>
            </a:r>
            <a:r>
              <a:rPr lang="en-US" altLang="zh-CN" sz="1800" dirty="0"/>
              <a:t>radiance </a:t>
            </a:r>
            <a:r>
              <a:rPr lang="en-US" altLang="zh-CN" dirty="0"/>
              <a:t>for Florida’ counties (1993, 2003, 2013)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Decreased</a:t>
            </a:r>
            <a:r>
              <a:rPr lang="en-US" altLang="zh-CN" dirty="0"/>
              <a:t> e.g., </a:t>
            </a:r>
            <a:r>
              <a:rPr lang="zh-CN" altLang="en-US" dirty="0"/>
              <a:t>Destin &amp; Anna Maria Island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Increased</a:t>
            </a:r>
            <a:r>
              <a:rPr lang="en-US" altLang="zh-CN" dirty="0"/>
              <a:t> e.g., </a:t>
            </a:r>
            <a:r>
              <a:rPr lang="zh-CN" altLang="en-US" dirty="0"/>
              <a:t>Bay County &amp; Walton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Almost unchanged </a:t>
            </a:r>
            <a:r>
              <a:rPr lang="en-US" altLang="zh-CN" dirty="0"/>
              <a:t>e.g., </a:t>
            </a:r>
            <a:r>
              <a:rPr lang="zh-CN" altLang="en-US" dirty="0"/>
              <a:t>G</a:t>
            </a:r>
            <a:r>
              <a:rPr lang="en-US" altLang="zh-CN" dirty="0" err="1"/>
              <a:t>ulf</a:t>
            </a:r>
            <a:r>
              <a:rPr lang="zh-CN" altLang="en-US" dirty="0"/>
              <a:t> C</a:t>
            </a:r>
            <a:r>
              <a:rPr lang="en-US" altLang="zh-CN" dirty="0"/>
              <a:t>o</a:t>
            </a:r>
            <a:r>
              <a:rPr lang="zh-CN" altLang="en-US" dirty="0"/>
              <a:t>unty &amp; Jacksonville beach</a:t>
            </a: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36A77-B460-4736-B017-6C387903F44C}"/>
              </a:ext>
            </a:extLst>
          </p:cNvPr>
          <p:cNvCxnSpPr>
            <a:cxnSpLocks/>
          </p:cNvCxnSpPr>
          <p:nvPr/>
        </p:nvCxnSpPr>
        <p:spPr>
          <a:xfrm>
            <a:off x="1364566" y="3559126"/>
            <a:ext cx="5514536" cy="1578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1BC7CC-44F7-480F-95E4-B02810CBA1AD}"/>
              </a:ext>
            </a:extLst>
          </p:cNvPr>
          <p:cNvCxnSpPr>
            <a:cxnSpLocks/>
          </p:cNvCxnSpPr>
          <p:nvPr/>
        </p:nvCxnSpPr>
        <p:spPr>
          <a:xfrm>
            <a:off x="1573238" y="3694680"/>
            <a:ext cx="4926036" cy="19260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FAF293-DD68-455E-800D-4C9B787337EE}"/>
              </a:ext>
            </a:extLst>
          </p:cNvPr>
          <p:cNvCxnSpPr>
            <a:cxnSpLocks/>
          </p:cNvCxnSpPr>
          <p:nvPr/>
        </p:nvCxnSpPr>
        <p:spPr>
          <a:xfrm>
            <a:off x="1934511" y="4041900"/>
            <a:ext cx="4535556" cy="19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6095999" y="3642509"/>
            <a:ext cx="2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Mapview</a:t>
            </a:r>
            <a:r>
              <a:rPr lang="en-US" altLang="zh-CN" b="1" i="1" dirty="0"/>
              <a:t> and </a:t>
            </a:r>
            <a:r>
              <a:rPr lang="en-US" altLang="zh-CN" b="1" i="1" dirty="0" err="1"/>
              <a:t>ggplot</a:t>
            </a:r>
            <a:endParaRPr lang="zh-CN" altLang="en-US" b="1" i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C07D7-4E0F-4C21-AA82-0766557A4282}"/>
              </a:ext>
            </a:extLst>
          </p:cNvPr>
          <p:cNvSpPr txBox="1"/>
          <p:nvPr/>
        </p:nvSpPr>
        <p:spPr>
          <a:xfrm>
            <a:off x="-17954" y="2745174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1993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55BF4-D9CF-43DC-84CF-11CEA7D7E99C}"/>
              </a:ext>
            </a:extLst>
          </p:cNvPr>
          <p:cNvSpPr txBox="1"/>
          <p:nvPr/>
        </p:nvSpPr>
        <p:spPr>
          <a:xfrm>
            <a:off x="6104977" y="2897321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2003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0A185-43FF-412E-93AE-FA0BC09D4B7A}"/>
              </a:ext>
            </a:extLst>
          </p:cNvPr>
          <p:cNvSpPr txBox="1"/>
          <p:nvPr/>
        </p:nvSpPr>
        <p:spPr>
          <a:xfrm>
            <a:off x="-17954" y="6396335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720</Words>
  <Application>Microsoft Office PowerPoint</Application>
  <PresentationFormat>Widescreen</PresentationFormat>
  <Paragraphs>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Sea Turtle Protection Policies &amp;  Light Pollution</vt:lpstr>
      <vt:lpstr>PowerPoint Presentation</vt:lpstr>
      <vt:lpstr>Research Questions</vt:lpstr>
      <vt:lpstr>Rationale</vt:lpstr>
      <vt:lpstr>PowerPoint Presentation</vt:lpstr>
      <vt:lpstr>Dataset Information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eunhyegracechoi@outlook.com</cp:lastModifiedBy>
  <cp:revision>24</cp:revision>
  <dcterms:created xsi:type="dcterms:W3CDTF">2021-04-25T19:31:00Z</dcterms:created>
  <dcterms:modified xsi:type="dcterms:W3CDTF">2021-04-26T13:01:47Z</dcterms:modified>
</cp:coreProperties>
</file>