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8" r:id="rId4"/>
    <p:sldId id="266" r:id="rId5"/>
    <p:sldId id="263" r:id="rId6"/>
    <p:sldId id="261" r:id="rId7"/>
    <p:sldId id="275" r:id="rId8"/>
    <p:sldId id="259" r:id="rId9"/>
    <p:sldId id="267" r:id="rId10"/>
    <p:sldId id="268" r:id="rId11"/>
    <p:sldId id="273" r:id="rId12"/>
    <p:sldId id="269" r:id="rId13"/>
    <p:sldId id="270" r:id="rId14"/>
    <p:sldId id="271" r:id="rId15"/>
    <p:sldId id="272" r:id="rId16"/>
    <p:sldId id="26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8399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5FDD-101D-4765-858A-8C33D7A14F9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DF2C0-638F-44E5-83D7-2BA7174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Photo: https://elemental.medium.com/the-very-real-ways-that-light-pollution-affects-your-sleep-and-mood-9c423aebc16d, </a:t>
            </a:r>
          </a:p>
          <a:p>
            <a:r>
              <a:rPr lang="en-US" dirty="0"/>
              <a:t>https://www.worldwildlife.org/species/sea-turtle, https://www.worldwildlife.org/species/sea-turtle, https://www.worldwildlife.org/species/sea-turtle,</a:t>
            </a:r>
          </a:p>
          <a:p>
            <a:r>
              <a:rPr lang="en-US" dirty="0"/>
              <a:t>https://www.google.com/search?q=baby+sea+turtles+moon+light&amp;tbm=isch&amp;ved=2ahUKEwjhkcHw-5vwAhVD6JQKHRRPDKcQ2-cCegQIABAA&amp;oq=baby+sea+turtles+moon+light&amp;gs_lcp=CgNpbWcQAzoGCAAQBRAeOgYIABAIEB46BAgAEBNQ7hlY0zVgwDZoBXAAeACAAX6IAaMPkgEEMS4xN5gBAKABAaoBC2d3cy13aXotaW1nwAEB&amp;sclient=img&amp;ei=ormGYOG4IMPQ0wSUnrG4Cg&amp;bih=719&amp;biw=1486#imgrc=jck-nBYUwRxlX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https://myfwc.com/media/3150/seaturtle-lightordmap.pdf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 wrangling before we conducting spatial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7671-A1B8-4B9B-897C-33367C83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9F22-0203-4056-B7E5-096F5D8F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CC7F-510A-4D5C-8E2B-2227B8D8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6CCE-394F-412E-9C5B-E1A57165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BEA1-A5EB-4416-B681-11E933B8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BEBE-80C2-4DC9-8C1E-DD0370CC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EEB5A-6B47-421C-81A7-B0102801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5EA5-0E89-4247-B135-6791A113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1820-D847-443A-A8F7-0FDE6A39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BD71-A32B-4EAF-9D23-4776B220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1352D-DCEA-4374-8F94-51E261F45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95EE-3A6F-4892-82A0-B1EA5A42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F48-597C-4033-A28D-4414393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D606-305B-48AB-B5F8-FD3B3CBF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9D43-7E35-4BAB-AA35-90DE8BA2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966C-4CD2-4F78-B1D9-C92840E0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101D-2BA2-489C-82F5-F173885D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33E4-0C7D-4B0E-8DDB-BD44497A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0A61-3BAE-4FF6-8535-5FF76D74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023C-1DDE-4801-A35F-F3DEEE3E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2E8A-D9E2-4567-97BA-59EE26A5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AD8DE-1AAB-4030-995E-4C467422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0906-9EC4-48D3-9899-277A527B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B225-3E4B-42C1-80CD-F2A86955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BCA4-478B-480D-AFDE-A3C857C0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04F9-70A8-412D-AD95-D0DFFD81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5CF4-A792-446A-AB1B-49B6D06C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19C4-93DC-4153-8EF7-5A8CDF34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32A2-2654-4AC5-A6C1-18C1EA79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1F478-6D11-4AB0-8F57-3424B23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C4353-D901-4DEF-82EF-9C7377D4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BDDC-69DF-4835-93B6-8359F30C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0D8A-52E8-4C4A-8828-55118773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1F08-B57B-428A-8D07-804279BE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3BFB9-CEF4-47C8-A607-9D3FE2ED2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927A1-89B6-4912-B10C-52395AE4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AEC8E-E3AD-4682-95B0-878D2DB1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99D57-01A8-4E8A-ACBE-16CA4B2A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92E4-3CA3-46F8-90FA-541E7853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B8C2-ABE2-4864-B5FC-07511D96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6D888-8409-42F3-8F91-827102EE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B88EF-C853-45F5-8B16-46238794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D38EB-79D3-480C-ACD5-0C3925C4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8FCF4-9165-43F7-8FDC-8D40358D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89CC-F4E1-4189-8FD0-2A602A82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D1CA6-EC31-4009-B4AA-ED8C79A2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7D54-E4DA-4287-9A48-D5F5A353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C538-1D3D-48C0-8318-9709C040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F535F-53FD-462C-AD79-F24B7B97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17B61-E963-4789-9FD3-B456B4FF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1E54-B7FA-441E-A3C4-04229D2E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9687-C985-4087-A095-7BCF878E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81FB-8A7F-4805-92C0-C46DE5A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4108B-1BF7-44B6-AD90-994CB099C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2581-B9C3-4CFD-8D70-94E695B3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7A419-AB81-4CB6-80FE-FC96C5E4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FF8EC-CBFD-4EAF-AB62-C2CD0610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BBAC-4D66-47A8-9400-7853F3C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AEE40-D71F-44D6-8E35-CDF9AA47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B4EB-70B3-45E5-BB76-15195D67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7F82-FE9A-410C-907A-A3C822F16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7871-39F2-444F-B570-2A5E806A0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33F7-7FF1-4B21-9324-2F19712D7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arth-engine/datasets/catalog/NOAA_VIIRS_DNB_MONTHLY_V1_VCMCF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F7C4FA5E-77E2-4A2D-AE3D-9F9F0EF3B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9091" r="58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7E49D-F1AE-4D18-98E9-E35FA8663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Sea Turtle Protection Policies &amp; </a:t>
            </a:r>
            <a:br>
              <a:rPr lang="en-US" sz="4800" dirty="0"/>
            </a:br>
            <a:r>
              <a:rPr lang="en-US" sz="4800" dirty="0"/>
              <a:t>Light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742AB-3481-4A05-96C5-1A8A0F66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Environmental Data Analytics Project by: </a:t>
            </a:r>
          </a:p>
          <a:p>
            <a:pPr algn="l"/>
            <a:r>
              <a:rPr lang="en-US" sz="1700"/>
              <a:t>Grace Choi, Qiaotong Pang, &amp; Jess Garcia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89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C91E5D5-BC2A-4B17-B756-8AAC184A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7934"/>
            <a:ext cx="6096000" cy="34400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68B026-6EFD-45BB-8905-6C79584E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23" y="-514"/>
            <a:ext cx="6104977" cy="34400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6B0617-2CD9-48DB-897E-C09827E7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14"/>
            <a:ext cx="6087023" cy="343630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90AC28-FA00-4D98-9F0D-0822DB67A958}"/>
              </a:ext>
            </a:extLst>
          </p:cNvPr>
          <p:cNvSpPr txBox="1"/>
          <p:nvPr/>
        </p:nvSpPr>
        <p:spPr>
          <a:xfrm>
            <a:off x="6087022" y="4155682"/>
            <a:ext cx="610497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/>
              <a:t>The value of Light </a:t>
            </a:r>
            <a:r>
              <a:rPr lang="en-US" altLang="zh-CN" sz="1800" dirty="0"/>
              <a:t>radiance </a:t>
            </a:r>
            <a:r>
              <a:rPr lang="en-US" altLang="zh-CN" dirty="0"/>
              <a:t>for Florida’ counties (1993, 2003, 2013)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Decreased</a:t>
            </a:r>
            <a:r>
              <a:rPr lang="en-US" altLang="zh-CN" dirty="0"/>
              <a:t> e.g., </a:t>
            </a:r>
            <a:r>
              <a:rPr lang="zh-CN" altLang="en-US" dirty="0"/>
              <a:t>Destin &amp; Anna Maria Island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Increased</a:t>
            </a:r>
            <a:r>
              <a:rPr lang="en-US" altLang="zh-CN" dirty="0"/>
              <a:t> e.g., </a:t>
            </a:r>
            <a:r>
              <a:rPr lang="zh-CN" altLang="en-US" dirty="0"/>
              <a:t>Bay County &amp; Walton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Almost unchanged </a:t>
            </a:r>
            <a:r>
              <a:rPr lang="en-US" altLang="zh-CN" dirty="0"/>
              <a:t>e.g., </a:t>
            </a:r>
            <a:r>
              <a:rPr lang="zh-CN" altLang="en-US" dirty="0"/>
              <a:t>G</a:t>
            </a:r>
            <a:r>
              <a:rPr lang="en-US" altLang="zh-CN" dirty="0" err="1"/>
              <a:t>ulf</a:t>
            </a:r>
            <a:r>
              <a:rPr lang="zh-CN" altLang="en-US" dirty="0"/>
              <a:t> C</a:t>
            </a:r>
            <a:r>
              <a:rPr lang="en-US" altLang="zh-CN" dirty="0"/>
              <a:t>o</a:t>
            </a:r>
            <a:r>
              <a:rPr lang="zh-CN" altLang="en-US" dirty="0"/>
              <a:t>unty &amp; Jacksonville beach</a:t>
            </a:r>
            <a:endParaRPr lang="en-US" altLang="zh-CN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F36A77-B460-4736-B017-6C387903F44C}"/>
              </a:ext>
            </a:extLst>
          </p:cNvPr>
          <p:cNvCxnSpPr>
            <a:cxnSpLocks/>
          </p:cNvCxnSpPr>
          <p:nvPr/>
        </p:nvCxnSpPr>
        <p:spPr>
          <a:xfrm>
            <a:off x="1364566" y="3559126"/>
            <a:ext cx="5514536" cy="1578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1BC7CC-44F7-480F-95E4-B02810CBA1AD}"/>
              </a:ext>
            </a:extLst>
          </p:cNvPr>
          <p:cNvCxnSpPr>
            <a:cxnSpLocks/>
          </p:cNvCxnSpPr>
          <p:nvPr/>
        </p:nvCxnSpPr>
        <p:spPr>
          <a:xfrm>
            <a:off x="1573238" y="3694680"/>
            <a:ext cx="4926036" cy="192606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3FAF293-DD68-455E-800D-4C9B787337EE}"/>
              </a:ext>
            </a:extLst>
          </p:cNvPr>
          <p:cNvCxnSpPr>
            <a:cxnSpLocks/>
          </p:cNvCxnSpPr>
          <p:nvPr/>
        </p:nvCxnSpPr>
        <p:spPr>
          <a:xfrm>
            <a:off x="1934511" y="4041900"/>
            <a:ext cx="4535556" cy="1925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1DD4B-FB7E-4247-8621-C625224C9A5B}"/>
              </a:ext>
            </a:extLst>
          </p:cNvPr>
          <p:cNvSpPr txBox="1"/>
          <p:nvPr/>
        </p:nvSpPr>
        <p:spPr>
          <a:xfrm>
            <a:off x="6095999" y="3642509"/>
            <a:ext cx="292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Mapview</a:t>
            </a:r>
            <a:r>
              <a:rPr lang="en-US" altLang="zh-CN" b="1" i="1" dirty="0"/>
              <a:t> and </a:t>
            </a:r>
            <a:r>
              <a:rPr lang="en-US" altLang="zh-CN" b="1" i="1" dirty="0" err="1"/>
              <a:t>ggplot</a:t>
            </a:r>
            <a:endParaRPr lang="zh-CN" altLang="en-US" b="1" i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CC07D7-4E0F-4C21-AA82-0766557A4282}"/>
              </a:ext>
            </a:extLst>
          </p:cNvPr>
          <p:cNvSpPr txBox="1"/>
          <p:nvPr/>
        </p:nvSpPr>
        <p:spPr>
          <a:xfrm>
            <a:off x="-17954" y="2745174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1993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55BF4-D9CF-43DC-84CF-11CEA7D7E99C}"/>
              </a:ext>
            </a:extLst>
          </p:cNvPr>
          <p:cNvSpPr txBox="1"/>
          <p:nvPr/>
        </p:nvSpPr>
        <p:spPr>
          <a:xfrm>
            <a:off x="6104977" y="2897321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2003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0A185-43FF-412E-93AE-FA0BC09D4B7A}"/>
              </a:ext>
            </a:extLst>
          </p:cNvPr>
          <p:cNvSpPr txBox="1"/>
          <p:nvPr/>
        </p:nvSpPr>
        <p:spPr>
          <a:xfrm>
            <a:off x="-17954" y="6396335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2013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043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CE8FB0-663A-44CE-992B-3A8C7AAB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903"/>
            <a:ext cx="6391275" cy="4876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90AC28-FA00-4D98-9F0D-0822DB67A958}"/>
              </a:ext>
            </a:extLst>
          </p:cNvPr>
          <p:cNvSpPr txBox="1"/>
          <p:nvPr/>
        </p:nvSpPr>
        <p:spPr>
          <a:xfrm>
            <a:off x="6258385" y="1721376"/>
            <a:ext cx="593361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Only in three counties/locations, light radiation decreased after the implementation of ordinance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Sea Turtle Lighting Ordinance only works for a few counties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1DD4B-FB7E-4247-8621-C625224C9A5B}"/>
              </a:ext>
            </a:extLst>
          </p:cNvPr>
          <p:cNvSpPr txBox="1"/>
          <p:nvPr/>
        </p:nvSpPr>
        <p:spPr>
          <a:xfrm>
            <a:off x="1858862" y="270474"/>
            <a:ext cx="71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Mean value of light radiance </a:t>
            </a:r>
            <a:r>
              <a:rPr lang="en-US" altLang="zh-CN" b="1" i="1" dirty="0"/>
              <a:t>(before</a:t>
            </a:r>
            <a:endParaRPr lang="zh-CN" altLang="en-US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0F5E0B-2EB7-49A6-BB0E-40B6E72FE427}"/>
              </a:ext>
            </a:extLst>
          </p:cNvPr>
          <p:cNvSpPr txBox="1"/>
          <p:nvPr/>
        </p:nvSpPr>
        <p:spPr>
          <a:xfrm>
            <a:off x="6096000" y="270474"/>
            <a:ext cx="71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After)</a:t>
            </a:r>
            <a:r>
              <a:rPr lang="en-US" altLang="zh-CN" i="1" dirty="0"/>
              <a:t> implementing the ordinance</a:t>
            </a:r>
            <a:endParaRPr lang="zh-CN" altLang="en-US" i="1" dirty="0"/>
          </a:p>
        </p:txBody>
      </p:sp>
      <p:sp>
        <p:nvSpPr>
          <p:cNvPr id="4" name="减号 3">
            <a:extLst>
              <a:ext uri="{FF2B5EF4-FFF2-40B4-BE49-F238E27FC236}">
                <a16:creationId xmlns:a16="http://schemas.microsoft.com/office/drawing/2014/main" id="{2C3B36C1-0DD4-4FA9-8E81-7D7DCDAAC809}"/>
              </a:ext>
            </a:extLst>
          </p:cNvPr>
          <p:cNvSpPr/>
          <p:nvPr/>
        </p:nvSpPr>
        <p:spPr>
          <a:xfrm>
            <a:off x="5424643" y="270474"/>
            <a:ext cx="671357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1CB51D-B6C6-4111-B8F3-B99101EB641F}"/>
              </a:ext>
            </a:extLst>
          </p:cNvPr>
          <p:cNvSpPr txBox="1"/>
          <p:nvPr/>
        </p:nvSpPr>
        <p:spPr>
          <a:xfrm>
            <a:off x="160415" y="214738"/>
            <a:ext cx="5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dif</a:t>
            </a:r>
            <a:endParaRPr lang="zh-CN" altLang="en-US" sz="2400" i="1" dirty="0"/>
          </a:p>
        </p:txBody>
      </p:sp>
      <p:sp>
        <p:nvSpPr>
          <p:cNvPr id="5" name="等号 4">
            <a:extLst>
              <a:ext uri="{FF2B5EF4-FFF2-40B4-BE49-F238E27FC236}">
                <a16:creationId xmlns:a16="http://schemas.microsoft.com/office/drawing/2014/main" id="{FF15B5E8-95B7-4524-9C5A-EFA4F79424A6}"/>
              </a:ext>
            </a:extLst>
          </p:cNvPr>
          <p:cNvSpPr/>
          <p:nvPr/>
        </p:nvSpPr>
        <p:spPr>
          <a:xfrm>
            <a:off x="966328" y="307071"/>
            <a:ext cx="532761" cy="2634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6B89-ACBF-4B14-BF43-FE1FD34EE74E}"/>
              </a:ext>
            </a:extLst>
          </p:cNvPr>
          <p:cNvSpPr txBox="1"/>
          <p:nvPr/>
        </p:nvSpPr>
        <p:spPr>
          <a:xfrm>
            <a:off x="6258085" y="3866524"/>
            <a:ext cx="6067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Meanvalue.x</a:t>
            </a:r>
            <a:r>
              <a:rPr lang="en-US" altLang="zh-CN" sz="2400" b="1" i="1" dirty="0"/>
              <a:t> </a:t>
            </a:r>
            <a:r>
              <a:rPr lang="en-US" altLang="zh-CN" sz="2400" i="1" dirty="0"/>
              <a:t>: </a:t>
            </a:r>
            <a:r>
              <a:rPr lang="en-US" altLang="zh-CN" i="1" dirty="0"/>
              <a:t>the mean value of light radiance before implementing the ordinance </a:t>
            </a:r>
            <a:r>
              <a:rPr lang="en-US" altLang="zh-CN" b="1" i="1" dirty="0"/>
              <a:t>(baseline)</a:t>
            </a:r>
          </a:p>
          <a:p>
            <a:r>
              <a:rPr lang="en-US" altLang="zh-CN" sz="2400" i="1" dirty="0"/>
              <a:t> </a:t>
            </a:r>
            <a:endParaRPr lang="zh-CN" altLang="en-US" sz="2400" i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3458C3-B88C-46E0-96CE-AB1DA70F9E0B}"/>
              </a:ext>
            </a:extLst>
          </p:cNvPr>
          <p:cNvSpPr txBox="1"/>
          <p:nvPr/>
        </p:nvSpPr>
        <p:spPr>
          <a:xfrm>
            <a:off x="6258384" y="4731136"/>
            <a:ext cx="593361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High </a:t>
            </a:r>
            <a:r>
              <a:rPr lang="en-US" altLang="zh-CN" dirty="0" err="1"/>
              <a:t>meanvalue.x</a:t>
            </a:r>
            <a:r>
              <a:rPr lang="en-US" altLang="zh-CN" dirty="0"/>
              <a:t>                     small </a:t>
            </a:r>
            <a:r>
              <a:rPr lang="en-US" altLang="zh-CN" dirty="0" err="1"/>
              <a:t>dif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Further research (socioeconomic metrics vs.. light radiation) needed  </a:t>
            </a:r>
            <a:r>
              <a:rPr lang="en-US" altLang="zh-CN" dirty="0"/>
              <a:t>e.g</a:t>
            </a:r>
            <a:r>
              <a:rPr lang="en-US" altLang="zh-CN"/>
              <a:t>., Large </a:t>
            </a:r>
            <a:r>
              <a:rPr lang="en-US" altLang="zh-CN" dirty="0"/>
              <a:t>population leads to high </a:t>
            </a:r>
            <a:r>
              <a:rPr lang="en-US" altLang="zh-CN" dirty="0" err="1"/>
              <a:t>meavalue.x</a:t>
            </a:r>
            <a:r>
              <a:rPr lang="en-US" altLang="zh-CN" dirty="0"/>
              <a:t> , then impedes the Sea Turtle Lighting Ordinance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21D32E1-64CB-46E2-9D0D-1EDB9584E2B3}"/>
              </a:ext>
            </a:extLst>
          </p:cNvPr>
          <p:cNvSpPr/>
          <p:nvPr/>
        </p:nvSpPr>
        <p:spPr>
          <a:xfrm>
            <a:off x="8480396" y="4928134"/>
            <a:ext cx="766916" cy="269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B46DEB-AE12-4018-A6A2-61178D04AA9C}"/>
              </a:ext>
            </a:extLst>
          </p:cNvPr>
          <p:cNvCxnSpPr>
            <a:cxnSpLocks/>
          </p:cNvCxnSpPr>
          <p:nvPr/>
        </p:nvCxnSpPr>
        <p:spPr>
          <a:xfrm>
            <a:off x="4757226" y="4199424"/>
            <a:ext cx="1500859" cy="7750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5E66FCE-399E-4F8E-B6C6-F793DDCDAFB6}"/>
              </a:ext>
            </a:extLst>
          </p:cNvPr>
          <p:cNvCxnSpPr>
            <a:cxnSpLocks/>
          </p:cNvCxnSpPr>
          <p:nvPr/>
        </p:nvCxnSpPr>
        <p:spPr>
          <a:xfrm flipV="1">
            <a:off x="3451123" y="1983044"/>
            <a:ext cx="2806962" cy="124048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0A46129-CBEF-4F66-9EDB-1F5FA641F858}"/>
              </a:ext>
            </a:extLst>
          </p:cNvPr>
          <p:cNvCxnSpPr>
            <a:cxnSpLocks/>
          </p:cNvCxnSpPr>
          <p:nvPr/>
        </p:nvCxnSpPr>
        <p:spPr>
          <a:xfrm>
            <a:off x="1921032" y="1747997"/>
            <a:ext cx="4337053" cy="2350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F88297-BD1F-4F00-B0EC-CEF7A6145FE0}"/>
              </a:ext>
            </a:extLst>
          </p:cNvPr>
          <p:cNvCxnSpPr>
            <a:cxnSpLocks/>
          </p:cNvCxnSpPr>
          <p:nvPr/>
        </p:nvCxnSpPr>
        <p:spPr>
          <a:xfrm>
            <a:off x="1282596" y="1428886"/>
            <a:ext cx="4975489" cy="5412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2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15A07-F154-4589-80AB-A46E3462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1F030-BAEA-4C29-9DEC-72E18162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picture containing outdoor, sky, water, city&#10;&#10;Description automatically generated">
            <a:extLst>
              <a:ext uri="{FF2B5EF4-FFF2-40B4-BE49-F238E27FC236}">
                <a16:creationId xmlns:a16="http://schemas.microsoft.com/office/drawing/2014/main" id="{1D3C29CE-5008-4483-B7FE-31F32E5E5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9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54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5CF1-B48D-4304-A698-11BE06D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ody of water with buildings along it&#10;&#10;Description automatically generated with low confidence">
            <a:extLst>
              <a:ext uri="{FF2B5EF4-FFF2-40B4-BE49-F238E27FC236}">
                <a16:creationId xmlns:a16="http://schemas.microsoft.com/office/drawing/2014/main" id="{065C418D-2747-4804-A866-65370E4A2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48681"/>
            <a:ext cx="7620000" cy="3705225"/>
          </a:xfrm>
        </p:spPr>
      </p:pic>
    </p:spTree>
    <p:extLst>
      <p:ext uri="{BB962C8B-B14F-4D97-AF65-F5344CB8AC3E}">
        <p14:creationId xmlns:p14="http://schemas.microsoft.com/office/powerpoint/2010/main" val="195159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beach, ground, water&#10;&#10;Description automatically generated">
            <a:extLst>
              <a:ext uri="{FF2B5EF4-FFF2-40B4-BE49-F238E27FC236}">
                <a16:creationId xmlns:a16="http://schemas.microsoft.com/office/drawing/2014/main" id="{C32919CC-92B1-46BD-82F4-B8687C54D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00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8B84-EA00-4BD8-A2D8-6E7D8B7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2004CC-B801-41EE-84A1-8BDF52FB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5633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24B1-9C16-473B-BB0C-B6EC29BD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urtle&#10;&#10;Description automatically generated">
            <a:extLst>
              <a:ext uri="{FF2B5EF4-FFF2-40B4-BE49-F238E27FC236}">
                <a16:creationId xmlns:a16="http://schemas.microsoft.com/office/drawing/2014/main" id="{9A8144E2-5CE5-435D-AA96-2C819109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37" y="1825625"/>
            <a:ext cx="6522925" cy="4351338"/>
          </a:xfrm>
        </p:spPr>
      </p:pic>
    </p:spTree>
    <p:extLst>
      <p:ext uri="{BB962C8B-B14F-4D97-AF65-F5344CB8AC3E}">
        <p14:creationId xmlns:p14="http://schemas.microsoft.com/office/powerpoint/2010/main" val="148355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542304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&amp; Conclusions 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546368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There is not a strong connection between the sea turtle protection ordinances in Florida and the amount of radiance emitted.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Further Data Analysis Opportunities</a:t>
            </a:r>
          </a:p>
          <a:p>
            <a:r>
              <a:rPr lang="en-US" sz="1800" dirty="0"/>
              <a:t>Longer time periods of data, since we only had radiance data from 1992-2013</a:t>
            </a:r>
          </a:p>
          <a:p>
            <a:r>
              <a:rPr lang="en-US" sz="1800" dirty="0"/>
              <a:t>Higher resolution data</a:t>
            </a:r>
          </a:p>
          <a:p>
            <a:r>
              <a:rPr lang="en-US" sz="1800" dirty="0"/>
              <a:t>Compare to other locations around the U.S. or globally</a:t>
            </a:r>
          </a:p>
          <a:p>
            <a:r>
              <a:rPr lang="en-US" sz="1800" dirty="0"/>
              <a:t>Evaluate data on turtle nestling impacts over time</a:t>
            </a:r>
          </a:p>
        </p:txBody>
      </p:sp>
    </p:spTree>
    <p:extLst>
      <p:ext uri="{BB962C8B-B14F-4D97-AF65-F5344CB8AC3E}">
        <p14:creationId xmlns:p14="http://schemas.microsoft.com/office/powerpoint/2010/main" val="32261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27473B50-1705-4968-B147-C1F72B74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14042-2537-4595-A344-B7BE4C61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325" y="601000"/>
            <a:ext cx="10261600" cy="1780847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F6B25-B0FA-4BF1-836C-9F898766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5" y="6201054"/>
            <a:ext cx="6793883" cy="656946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latin typeface="+mj-lt"/>
              </a:rPr>
              <a:t>The Milky Way over the Sanibel Lighthouse as seen from the Sanibel Fishing Pier, Sanibel Island, Florida </a:t>
            </a:r>
          </a:p>
          <a:p>
            <a:pPr algn="l"/>
            <a:r>
              <a:rPr lang="en-US" sz="1200" dirty="0"/>
              <a:t>©Diana Robinson, Flickr</a:t>
            </a:r>
          </a:p>
        </p:txBody>
      </p:sp>
    </p:spTree>
    <p:extLst>
      <p:ext uri="{BB962C8B-B14F-4D97-AF65-F5344CB8AC3E}">
        <p14:creationId xmlns:p14="http://schemas.microsoft.com/office/powerpoint/2010/main" val="411182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outdoor object, star, night sky&#10;&#10;Description automatically generated">
            <a:extLst>
              <a:ext uri="{FF2B5EF4-FFF2-40B4-BE49-F238E27FC236}">
                <a16:creationId xmlns:a16="http://schemas.microsoft.com/office/drawing/2014/main" id="{FEC11532-11B5-4A61-BC6D-1BA71982B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59" y="196670"/>
            <a:ext cx="7494724" cy="42157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120C863-8237-430F-9E77-FA5801B3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1" y="2725205"/>
            <a:ext cx="3478988" cy="385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 Turtle | Species | WWF">
            <a:extLst>
              <a:ext uri="{FF2B5EF4-FFF2-40B4-BE49-F238E27FC236}">
                <a16:creationId xmlns:a16="http://schemas.microsoft.com/office/drawing/2014/main" id="{E689767F-C878-4B8F-A60C-1ADCB19DF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" r="-6489" b="-82"/>
          <a:stretch/>
        </p:blipFill>
        <p:spPr bwMode="auto">
          <a:xfrm>
            <a:off x="388241" y="196670"/>
            <a:ext cx="3741867" cy="243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oggerhead hatchling heads toward hotel lights in Florida | Credit: Sea Turtle Conservancy">
            <a:extLst>
              <a:ext uri="{FF2B5EF4-FFF2-40B4-BE49-F238E27FC236}">
                <a16:creationId xmlns:a16="http://schemas.microsoft.com/office/drawing/2014/main" id="{43D1351B-2515-4B29-8A66-0F73076D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73" y="4503462"/>
            <a:ext cx="5784010" cy="20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A esoterics: Karei Kati (Sea Turtle Moon)">
            <a:extLst>
              <a:ext uri="{FF2B5EF4-FFF2-40B4-BE49-F238E27FC236}">
                <a16:creationId xmlns:a16="http://schemas.microsoft.com/office/drawing/2014/main" id="{FD992E9E-FA3F-4FE1-A26E-0C1FAEC7A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94" y="4492136"/>
            <a:ext cx="1566443" cy="208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9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Research Questions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Primary research question</a:t>
            </a:r>
            <a:r>
              <a:rPr lang="en-US" sz="2400" dirty="0"/>
              <a:t>: Is there a relationship between sea turtle protection ordinances (light pollution policies) in Florida cities/counties and the amount of radiance those cities/counties output? </a:t>
            </a:r>
          </a:p>
          <a:p>
            <a:r>
              <a:rPr lang="en-US" sz="2000" dirty="0"/>
              <a:t>How does radiance change before these light ordinances go into effect and after? I.e. how does radiance change with time?</a:t>
            </a:r>
          </a:p>
          <a:p>
            <a:r>
              <a:rPr lang="en-US" sz="2000" dirty="0"/>
              <a:t>How does average radiance over time vary across cities/counties?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986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Rationale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state of Florida provided model lighting ordinance for local governments to develop their own light pollution policies largely to control beachfront lighting to protect hatching sea turtles. </a:t>
            </a:r>
          </a:p>
          <a:p>
            <a:r>
              <a:rPr lang="en-US" sz="2400" dirty="0"/>
              <a:t>Policy implementation is important, but the radiance data can show if the policy has affected the amount of radiance in these Florida counties/municipalities. </a:t>
            </a:r>
          </a:p>
          <a:p>
            <a:r>
              <a:rPr lang="en-US" sz="2400" dirty="0"/>
              <a:t>The amount or change in radiance, perhaps as a result of implementing the policy, is what will impact sea turtle protection.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918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CBC65C-10FC-4E7B-9796-11BCFE528B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FF20B031-7044-42F9-A539-A9550086F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793"/>
            <a:ext cx="6412866" cy="3934047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3DA20FC-D7F3-4667-BDFB-48A0C28091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2025" r="1778" b="2500"/>
          <a:stretch/>
        </p:blipFill>
        <p:spPr>
          <a:xfrm>
            <a:off x="6507126" y="1233377"/>
            <a:ext cx="5582093" cy="42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Dataset Information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5CA1B686-93EF-475B-8FF7-C3E6C822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82461"/>
              </p:ext>
            </p:extLst>
          </p:nvPr>
        </p:nvGraphicFramePr>
        <p:xfrm>
          <a:off x="5222937" y="2369387"/>
          <a:ext cx="6251109" cy="380785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04977">
                  <a:extLst>
                    <a:ext uri="{9D8B030D-6E8A-4147-A177-3AD203B41FA5}">
                      <a16:colId xmlns:a16="http://schemas.microsoft.com/office/drawing/2014/main" val="1188706854"/>
                    </a:ext>
                  </a:extLst>
                </a:gridCol>
                <a:gridCol w="2254101">
                  <a:extLst>
                    <a:ext uri="{9D8B030D-6E8A-4147-A177-3AD203B41FA5}">
                      <a16:colId xmlns:a16="http://schemas.microsoft.com/office/drawing/2014/main" val="2973310283"/>
                    </a:ext>
                  </a:extLst>
                </a:gridCol>
                <a:gridCol w="1392031">
                  <a:extLst>
                    <a:ext uri="{9D8B030D-6E8A-4147-A177-3AD203B41FA5}">
                      <a16:colId xmlns:a16="http://schemas.microsoft.com/office/drawing/2014/main" val="2945354570"/>
                    </a:ext>
                  </a:extLst>
                </a:gridCol>
              </a:tblGrid>
              <a:tr h="891314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scales (used)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30948"/>
                  </a:ext>
                </a:extLst>
              </a:tr>
              <a:tr h="1128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Nighttime ambient light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en-US" sz="1400" dirty="0"/>
                        <a:t>DMP OLS: Nighttime Lights Time Series Version 4, Defense Meteorological Program Operational </a:t>
                      </a:r>
                      <a:r>
                        <a:rPr lang="en-US" sz="1400" dirty="0" err="1"/>
                        <a:t>Linescan</a:t>
                      </a:r>
                      <a:r>
                        <a:rPr lang="en-US" sz="1400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GoogleEarth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Engine</a:t>
                      </a:r>
                    </a:p>
                    <a:p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1992-2014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48217"/>
                  </a:ext>
                </a:extLst>
              </a:tr>
              <a:tr h="1544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 Turtle Protection Ordinances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 161.163, Florida Statutes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Florida Fish and </a:t>
                      </a:r>
                      <a:r>
                        <a:rPr lang="en-US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WildlifeConservation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Commission from Florida Department of Environmental Protection </a:t>
                      </a:r>
                    </a:p>
                    <a:p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2000-2005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38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16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-765971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Preparation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686C1C-D011-4116-A5BE-30C606887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29" y="1148205"/>
            <a:ext cx="4165632" cy="1364557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7CAEAEE6-9522-414A-B2D1-66CCE15E0A2E}"/>
              </a:ext>
            </a:extLst>
          </p:cNvPr>
          <p:cNvSpPr/>
          <p:nvPr/>
        </p:nvSpPr>
        <p:spPr>
          <a:xfrm>
            <a:off x="9732490" y="2643858"/>
            <a:ext cx="425303" cy="792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8322CD-3DD4-4973-8992-7DC2BB0CB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48" y="1219153"/>
            <a:ext cx="1818230" cy="30169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ABB065-C9B5-4DC9-8876-9EE9B879BC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34" y="3570841"/>
            <a:ext cx="3542555" cy="1040016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46CB5756-44A9-47C7-9FEE-46E9C36D7604}"/>
              </a:ext>
            </a:extLst>
          </p:cNvPr>
          <p:cNvSpPr/>
          <p:nvPr/>
        </p:nvSpPr>
        <p:spPr>
          <a:xfrm>
            <a:off x="6172899" y="4438186"/>
            <a:ext cx="425303" cy="792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2B6385-3B34-4349-BFB7-422DE7AC0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29" y="5294221"/>
            <a:ext cx="4506059" cy="1500513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2A598759-94C2-4D32-B0DF-062FD8DA85C5}"/>
              </a:ext>
            </a:extLst>
          </p:cNvPr>
          <p:cNvSpPr/>
          <p:nvPr/>
        </p:nvSpPr>
        <p:spPr>
          <a:xfrm>
            <a:off x="11094106" y="4876810"/>
            <a:ext cx="425303" cy="792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D2F05E1-57E8-4F25-B084-59DB6333460A}"/>
              </a:ext>
            </a:extLst>
          </p:cNvPr>
          <p:cNvSpPr/>
          <p:nvPr/>
        </p:nvSpPr>
        <p:spPr>
          <a:xfrm>
            <a:off x="9484242" y="5890437"/>
            <a:ext cx="1137684" cy="327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336003-9F86-47F7-8E5E-3972C65D87F6}"/>
              </a:ext>
            </a:extLst>
          </p:cNvPr>
          <p:cNvSpPr/>
          <p:nvPr/>
        </p:nvSpPr>
        <p:spPr>
          <a:xfrm>
            <a:off x="10886772" y="5890437"/>
            <a:ext cx="839972" cy="3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2B7501B-6933-43F6-96F4-5B5491F525DF}"/>
              </a:ext>
            </a:extLst>
          </p:cNvPr>
          <p:cNvSpPr/>
          <p:nvPr/>
        </p:nvSpPr>
        <p:spPr>
          <a:xfrm>
            <a:off x="7373610" y="1697576"/>
            <a:ext cx="26271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218316-066E-44E5-94BC-B9025A74E86E}"/>
              </a:ext>
            </a:extLst>
          </p:cNvPr>
          <p:cNvSpPr txBox="1"/>
          <p:nvPr/>
        </p:nvSpPr>
        <p:spPr>
          <a:xfrm>
            <a:off x="4607094" y="937390"/>
            <a:ext cx="214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Sea Turtle Protection Ordinances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AA035A-BED6-4D27-973D-5204C213956E}"/>
              </a:ext>
            </a:extLst>
          </p:cNvPr>
          <p:cNvSpPr txBox="1"/>
          <p:nvPr/>
        </p:nvSpPr>
        <p:spPr>
          <a:xfrm>
            <a:off x="10146982" y="941844"/>
            <a:ext cx="21413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Nighttime ambient light </a:t>
            </a:r>
          </a:p>
        </p:txBody>
      </p:sp>
    </p:spTree>
    <p:extLst>
      <p:ext uri="{BB962C8B-B14F-4D97-AF65-F5344CB8AC3E}">
        <p14:creationId xmlns:p14="http://schemas.microsoft.com/office/powerpoint/2010/main" val="420862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Our data analysis covers:</a:t>
            </a:r>
          </a:p>
          <a:p>
            <a:r>
              <a:rPr lang="en-US" sz="2200" dirty="0"/>
              <a:t>Time series</a:t>
            </a:r>
          </a:p>
          <a:p>
            <a:r>
              <a:rPr lang="en-US" sz="2200" dirty="0"/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75372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219D1-9BF5-4EBB-975A-3A9B910E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1" y="419101"/>
            <a:ext cx="11742897" cy="62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676</Words>
  <Application>Microsoft Office PowerPoint</Application>
  <PresentationFormat>Widescreen</PresentationFormat>
  <Paragraphs>72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Sea Turtle Protection Policies &amp;  Light Pollution</vt:lpstr>
      <vt:lpstr>PowerPoint Presentation</vt:lpstr>
      <vt:lpstr>Research Questions</vt:lpstr>
      <vt:lpstr>Rationale</vt:lpstr>
      <vt:lpstr>PowerPoint Presentation</vt:lpstr>
      <vt:lpstr>Dataset Information</vt:lpstr>
      <vt:lpstr>Data Preparation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&amp; Conclusions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Turtle Protection Policies on Light Pollution &amp; Radiance Output</dc:title>
  <dc:creator>Jessica Garcia</dc:creator>
  <cp:lastModifiedBy>eunhyegracechoi@outlook.com</cp:lastModifiedBy>
  <cp:revision>29</cp:revision>
  <dcterms:created xsi:type="dcterms:W3CDTF">2021-04-25T19:31:00Z</dcterms:created>
  <dcterms:modified xsi:type="dcterms:W3CDTF">2021-04-26T14:52:08Z</dcterms:modified>
</cp:coreProperties>
</file>