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6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7" r:id="rId1"/>
  </p:sldMasterIdLst>
  <p:notesMasterIdLst>
    <p:notesMasterId r:id="rId75"/>
  </p:notesMasterIdLst>
  <p:sldIdLst>
    <p:sldId id="256" r:id="rId2"/>
    <p:sldId id="257" r:id="rId3"/>
    <p:sldId id="309" r:id="rId4"/>
    <p:sldId id="268" r:id="rId5"/>
    <p:sldId id="258" r:id="rId6"/>
    <p:sldId id="307" r:id="rId7"/>
    <p:sldId id="308" r:id="rId8"/>
    <p:sldId id="26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271" r:id="rId27"/>
    <p:sldId id="272" r:id="rId28"/>
    <p:sldId id="303" r:id="rId29"/>
    <p:sldId id="304" r:id="rId30"/>
    <p:sldId id="305" r:id="rId31"/>
    <p:sldId id="273" r:id="rId32"/>
    <p:sldId id="274" r:id="rId33"/>
    <p:sldId id="338" r:id="rId34"/>
    <p:sldId id="339" r:id="rId35"/>
    <p:sldId id="340" r:id="rId36"/>
    <p:sldId id="341" r:id="rId37"/>
    <p:sldId id="276" r:id="rId38"/>
    <p:sldId id="280" r:id="rId39"/>
    <p:sldId id="293" r:id="rId40"/>
    <p:sldId id="294" r:id="rId41"/>
    <p:sldId id="295" r:id="rId42"/>
    <p:sldId id="296" r:id="rId43"/>
    <p:sldId id="297" r:id="rId44"/>
    <p:sldId id="298" r:id="rId45"/>
    <p:sldId id="279" r:id="rId46"/>
    <p:sldId id="330" r:id="rId47"/>
    <p:sldId id="331" r:id="rId48"/>
    <p:sldId id="332" r:id="rId49"/>
    <p:sldId id="333" r:id="rId50"/>
    <p:sldId id="334" r:id="rId51"/>
    <p:sldId id="335" r:id="rId52"/>
    <p:sldId id="301" r:id="rId53"/>
    <p:sldId id="281" r:id="rId54"/>
    <p:sldId id="299" r:id="rId55"/>
    <p:sldId id="300" r:id="rId56"/>
    <p:sldId id="284" r:id="rId57"/>
    <p:sldId id="282" r:id="rId58"/>
    <p:sldId id="285" r:id="rId59"/>
    <p:sldId id="283" r:id="rId60"/>
    <p:sldId id="286" r:id="rId61"/>
    <p:sldId id="336" r:id="rId62"/>
    <p:sldId id="287" r:id="rId63"/>
    <p:sldId id="288" r:id="rId64"/>
    <p:sldId id="327" r:id="rId65"/>
    <p:sldId id="328" r:id="rId66"/>
    <p:sldId id="329" r:id="rId67"/>
    <p:sldId id="289" r:id="rId68"/>
    <p:sldId id="290" r:id="rId69"/>
    <p:sldId id="306" r:id="rId70"/>
    <p:sldId id="291" r:id="rId71"/>
    <p:sldId id="342" r:id="rId72"/>
    <p:sldId id="292" r:id="rId73"/>
    <p:sldId id="337" r:id="rId7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4" autoAdjust="0"/>
    <p:restoredTop sz="88029" autoAdjust="0"/>
  </p:normalViewPr>
  <p:slideViewPr>
    <p:cSldViewPr snapToGrid="0">
      <p:cViewPr varScale="1">
        <p:scale>
          <a:sx n="65" d="100"/>
          <a:sy n="65" d="100"/>
        </p:scale>
        <p:origin x="72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opbox\ISEC\MIS\1&#186;%20ANO\Projecto%20de%20Software\estima&#231;&#245;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opbox\ISEC\MIS\1&#186;%20ANO\Projecto%20de%20Software\estima&#231;&#245;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opbox\ISEC\MIS\1&#186;%20ANO\Projecto%20de%20Software\MIS-PS%20Logs%20(Guardado%20automaticamente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F:\Dropbox\ISEC\MIS\1&#186;%20ANO\Projecto%20de%20Software\MIS-PS%20Logs%20(Guardado%20automaticamente)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F:\Dropbox\ISEC\MIS\1&#186;%20ANO\Projecto%20de%20Software\MIS-PS%20Logs%20(Guardado%20automaticamente)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rla\Desktop\PS_QualityCos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Effort Estimation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Folha1!$N$44</c:f>
              <c:strCache>
                <c:ptCount val="1"/>
                <c:pt idx="0">
                  <c:v>Estimation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Folha1!$O$43:$R$43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Folha1!$O$44:$R$44</c:f>
              <c:numCache>
                <c:formatCode>General</c:formatCode>
                <c:ptCount val="4"/>
                <c:pt idx="0">
                  <c:v>100</c:v>
                </c:pt>
                <c:pt idx="1">
                  <c:v>95</c:v>
                </c:pt>
                <c:pt idx="2">
                  <c:v>26</c:v>
                </c:pt>
              </c:numCache>
            </c:numRef>
          </c:val>
        </c:ser>
        <c:ser>
          <c:idx val="1"/>
          <c:order val="1"/>
          <c:tx>
            <c:strRef>
              <c:f>Folha1!$N$45</c:f>
              <c:strCache>
                <c:ptCount val="1"/>
                <c:pt idx="0">
                  <c:v>Estimation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Folha1!$O$43:$R$43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Folha1!$O$45:$R$45</c:f>
              <c:numCache>
                <c:formatCode>General</c:formatCode>
                <c:ptCount val="4"/>
                <c:pt idx="1">
                  <c:v>93</c:v>
                </c:pt>
                <c:pt idx="2">
                  <c:v>16</c:v>
                </c:pt>
                <c:pt idx="3">
                  <c:v>13.5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78899312"/>
        <c:axId val="278899704"/>
      </c:barChart>
      <c:catAx>
        <c:axId val="278899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78899704"/>
        <c:crosses val="autoZero"/>
        <c:auto val="1"/>
        <c:lblAlgn val="ctr"/>
        <c:lblOffset val="100"/>
        <c:noMultiLvlLbl val="0"/>
      </c:catAx>
      <c:valAx>
        <c:axId val="2788997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278899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Estimation vs Reality</a:t>
            </a:r>
          </a:p>
        </c:rich>
      </c:tx>
      <c:layout>
        <c:manualLayout>
          <c:xMode val="edge"/>
          <c:yMode val="edge"/>
          <c:x val="0.2929240128231686"/>
          <c:y val="2.44821086228107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Folha1!$K$69</c:f>
              <c:strCache>
                <c:ptCount val="1"/>
                <c:pt idx="0">
                  <c:v>Estimation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Folha1!$L$68:$O$68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Folha1!$L$69:$O$69</c:f>
              <c:numCache>
                <c:formatCode>General</c:formatCode>
                <c:ptCount val="4"/>
                <c:pt idx="0">
                  <c:v>100</c:v>
                </c:pt>
                <c:pt idx="1">
                  <c:v>109</c:v>
                </c:pt>
                <c:pt idx="2">
                  <c:v>16</c:v>
                </c:pt>
                <c:pt idx="3">
                  <c:v>13.5</c:v>
                </c:pt>
              </c:numCache>
            </c:numRef>
          </c:val>
        </c:ser>
        <c:ser>
          <c:idx val="1"/>
          <c:order val="1"/>
          <c:tx>
            <c:strRef>
              <c:f>Folha1!$K$70</c:f>
              <c:strCache>
                <c:ptCount val="1"/>
                <c:pt idx="0">
                  <c:v>Reality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Folha1!$L$68:$O$68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Folha1!$L$70:$O$70</c:f>
              <c:numCache>
                <c:formatCode>General</c:formatCode>
                <c:ptCount val="4"/>
                <c:pt idx="0">
                  <c:v>107.75</c:v>
                </c:pt>
                <c:pt idx="1">
                  <c:v>73.75</c:v>
                </c:pt>
                <c:pt idx="2">
                  <c:v>8</c:v>
                </c:pt>
                <c:pt idx="3">
                  <c:v>9.75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78898920"/>
        <c:axId val="278900488"/>
      </c:barChart>
      <c:catAx>
        <c:axId val="2788989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78900488"/>
        <c:crosses val="autoZero"/>
        <c:auto val="1"/>
        <c:lblAlgn val="ctr"/>
        <c:lblOffset val="100"/>
        <c:noMultiLvlLbl val="0"/>
      </c:catAx>
      <c:valAx>
        <c:axId val="2789004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278898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Effort by Phase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'Team Log'!$F$2:$F$6</c:f>
              <c:strCache>
                <c:ptCount val="5"/>
                <c:pt idx="0">
                  <c:v>Processes Definition</c:v>
                </c:pt>
                <c:pt idx="1">
                  <c:v>Requirement Analysis</c:v>
                </c:pt>
                <c:pt idx="2">
                  <c:v>Design &amp; Construction</c:v>
                </c:pt>
                <c:pt idx="3">
                  <c:v>Verification &amp; Validation</c:v>
                </c:pt>
                <c:pt idx="4">
                  <c:v>After Due date</c:v>
                </c:pt>
              </c:strCache>
            </c:strRef>
          </c:cat>
          <c:val>
            <c:numRef>
              <c:f>'Team Log'!$G$2:$G$6</c:f>
              <c:numCache>
                <c:formatCode>General</c:formatCode>
                <c:ptCount val="5"/>
                <c:pt idx="0">
                  <c:v>262</c:v>
                </c:pt>
                <c:pt idx="1">
                  <c:v>119.75</c:v>
                </c:pt>
                <c:pt idx="2">
                  <c:v>124.75</c:v>
                </c:pt>
                <c:pt idx="3">
                  <c:v>9</c:v>
                </c:pt>
                <c:pt idx="4">
                  <c:v>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78897352"/>
        <c:axId val="277252064"/>
      </c:barChart>
      <c:catAx>
        <c:axId val="2788973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77252064"/>
        <c:crosses val="autoZero"/>
        <c:auto val="1"/>
        <c:lblAlgn val="ctr"/>
        <c:lblOffset val="100"/>
        <c:noMultiLvlLbl val="0"/>
      </c:catAx>
      <c:valAx>
        <c:axId val="2772520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278897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'Team Log'!$F$22</c:f>
              <c:strCache>
                <c:ptCount val="1"/>
                <c:pt idx="0">
                  <c:v>Processes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</c:dPt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Log'!$F$23:$F$30</c:f>
              <c:numCache>
                <c:formatCode>General</c:formatCode>
                <c:ptCount val="8"/>
                <c:pt idx="0">
                  <c:v>40.5</c:v>
                </c:pt>
                <c:pt idx="1">
                  <c:v>35</c:v>
                </c:pt>
                <c:pt idx="2">
                  <c:v>43.25</c:v>
                </c:pt>
                <c:pt idx="3">
                  <c:v>34.5</c:v>
                </c:pt>
                <c:pt idx="4">
                  <c:v>37</c:v>
                </c:pt>
                <c:pt idx="5">
                  <c:v>36.5</c:v>
                </c:pt>
                <c:pt idx="6">
                  <c:v>35.25</c:v>
                </c:pt>
                <c:pt idx="7">
                  <c:v>36</c:v>
                </c:pt>
              </c:numCache>
            </c:numRef>
          </c:val>
        </c:ser>
        <c:ser>
          <c:idx val="2"/>
          <c:order val="1"/>
          <c:tx>
            <c:strRef>
              <c:f>'Team Log'!$G$22</c:f>
              <c:strCache>
                <c:ptCount val="1"/>
                <c:pt idx="0">
                  <c:v>Project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chemeClr val="bg2">
                  <a:lumMod val="25000"/>
                </a:schemeClr>
              </a:solidFill>
              <a:ln>
                <a:noFill/>
              </a:ln>
              <a:effectLst/>
            </c:spPr>
          </c:dPt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Log'!$G$23:$G$30</c:f>
              <c:numCache>
                <c:formatCode>General</c:formatCode>
                <c:ptCount val="8"/>
                <c:pt idx="0">
                  <c:v>45.5</c:v>
                </c:pt>
                <c:pt idx="1">
                  <c:v>37.25</c:v>
                </c:pt>
                <c:pt idx="2">
                  <c:v>36.75</c:v>
                </c:pt>
                <c:pt idx="3">
                  <c:v>40</c:v>
                </c:pt>
                <c:pt idx="4">
                  <c:v>39.5</c:v>
                </c:pt>
                <c:pt idx="5">
                  <c:v>46.75</c:v>
                </c:pt>
                <c:pt idx="6">
                  <c:v>43.5</c:v>
                </c:pt>
                <c:pt idx="7">
                  <c:v>42</c:v>
                </c:pt>
              </c:numCache>
            </c:numRef>
          </c:val>
        </c:ser>
        <c:ser>
          <c:idx val="1"/>
          <c:order val="2"/>
          <c:tx>
            <c:strRef>
              <c:f>'Team Log'!$H$22</c:f>
              <c:strCache>
                <c:ptCount val="1"/>
                <c:pt idx="0">
                  <c:v>After Due Date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Log'!$H$23:$H$30</c:f>
              <c:numCache>
                <c:formatCode>General</c:formatCode>
                <c:ptCount val="8"/>
                <c:pt idx="0">
                  <c:v>3</c:v>
                </c:pt>
                <c:pt idx="1">
                  <c:v>1</c:v>
                </c:pt>
                <c:pt idx="6">
                  <c:v>3.75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7249712"/>
        <c:axId val="273186744"/>
      </c:barChart>
      <c:catAx>
        <c:axId val="277249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73186744"/>
        <c:crosses val="autoZero"/>
        <c:auto val="1"/>
        <c:lblAlgn val="ctr"/>
        <c:lblOffset val="100"/>
        <c:noMultiLvlLbl val="0"/>
      </c:catAx>
      <c:valAx>
        <c:axId val="273186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77249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tockChart>
        <c:ser>
          <c:idx val="1"/>
          <c:order val="0"/>
          <c:tx>
            <c:strRef>
              <c:f>Folha1!$C$1</c:f>
              <c:strCache>
                <c:ptCount val="1"/>
                <c:pt idx="0">
                  <c:v>Min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Folha1!$C$2:$C$8</c:f>
              <c:numCache>
                <c:formatCode>General</c:formatCode>
                <c:ptCount val="7"/>
                <c:pt idx="0">
                  <c:v>5.5</c:v>
                </c:pt>
                <c:pt idx="1">
                  <c:v>2.5</c:v>
                </c:pt>
                <c:pt idx="2">
                  <c:v>4</c:v>
                </c:pt>
                <c:pt idx="3">
                  <c:v>7</c:v>
                </c:pt>
                <c:pt idx="4">
                  <c:v>3</c:v>
                </c:pt>
                <c:pt idx="5">
                  <c:v>5</c:v>
                </c:pt>
                <c:pt idx="6">
                  <c:v>2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Folha1!$D$1</c:f>
              <c:strCache>
                <c:ptCount val="1"/>
                <c:pt idx="0">
                  <c:v>Max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Folha1!$D$2:$D$8</c:f>
              <c:numCache>
                <c:formatCode>General</c:formatCode>
                <c:ptCount val="7"/>
                <c:pt idx="0">
                  <c:v>8.5</c:v>
                </c:pt>
                <c:pt idx="1">
                  <c:v>7.5</c:v>
                </c:pt>
                <c:pt idx="2">
                  <c:v>13.25</c:v>
                </c:pt>
                <c:pt idx="3">
                  <c:v>3.5</c:v>
                </c:pt>
                <c:pt idx="4">
                  <c:v>7.5</c:v>
                </c:pt>
                <c:pt idx="5">
                  <c:v>8</c:v>
                </c:pt>
                <c:pt idx="6">
                  <c:v>9.25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Folha1!$E$1</c:f>
              <c:strCache>
                <c:ptCount val="1"/>
                <c:pt idx="0">
                  <c:v>Mid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solidFill>
                <a:schemeClr val="accent5"/>
              </a:solidFill>
              <a:ln w="9525">
                <a:solidFill>
                  <a:schemeClr val="accent4"/>
                </a:solidFill>
                <a:round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Folha1!$E$2:$E$8</c:f>
              <c:numCache>
                <c:formatCode>General</c:formatCode>
                <c:ptCount val="7"/>
                <c:pt idx="0">
                  <c:v>6.615384615384615</c:v>
                </c:pt>
                <c:pt idx="1">
                  <c:v>5.5576923076923084</c:v>
                </c:pt>
                <c:pt idx="2">
                  <c:v>6.1538461538461542</c:v>
                </c:pt>
                <c:pt idx="3">
                  <c:v>5.7307692307692317</c:v>
                </c:pt>
                <c:pt idx="4">
                  <c:v>5.8461538461538458</c:v>
                </c:pt>
                <c:pt idx="5">
                  <c:v>6.4038461538461551</c:v>
                </c:pt>
                <c:pt idx="6">
                  <c:v>6.0576923076923084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axId val="349742600"/>
        <c:axId val="349741816"/>
      </c:stockChart>
      <c:catAx>
        <c:axId val="349742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349741816"/>
        <c:crosses val="autoZero"/>
        <c:auto val="1"/>
        <c:lblAlgn val="ctr"/>
        <c:lblOffset val="100"/>
        <c:noMultiLvlLbl val="0"/>
      </c:catAx>
      <c:valAx>
        <c:axId val="349741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349742600"/>
        <c:crosses val="autoZero"/>
        <c:crossBetween val="between"/>
        <c:majorUnit val="1"/>
        <c:min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Quality Cost by Activity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1.837493717540626E-2"/>
          <c:y val="0.11685429321334835"/>
          <c:w val="0.9687301563126659"/>
          <c:h val="0.74789651293588388"/>
        </c:manualLayout>
      </c:layout>
      <c:ofPieChart>
        <c:ofPieType val="pie"/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Time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Folha1!$A$2:$A$5</c:f>
              <c:strCache>
                <c:ptCount val="4"/>
                <c:pt idx="0">
                  <c:v>Reviews</c:v>
                </c:pt>
                <c:pt idx="1">
                  <c:v>Quality verifications</c:v>
                </c:pt>
                <c:pt idx="2">
                  <c:v>Test Planning</c:v>
                </c:pt>
                <c:pt idx="3">
                  <c:v>Test Execution</c:v>
                </c:pt>
              </c:strCache>
            </c:strRef>
          </c:cat>
          <c:val>
            <c:numRef>
              <c:f>Folha1!$B$2:$B$5</c:f>
              <c:numCache>
                <c:formatCode>General</c:formatCode>
                <c:ptCount val="4"/>
                <c:pt idx="0">
                  <c:v>46</c:v>
                </c:pt>
                <c:pt idx="1">
                  <c:v>2</c:v>
                </c:pt>
                <c:pt idx="2">
                  <c:v>48</c:v>
                </c:pt>
                <c:pt idx="3">
                  <c:v>7.25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gapWidth val="150"/>
        <c:secondPieSize val="75"/>
        <c:serLines/>
      </c:ofPieChart>
    </c:plotArea>
    <c:legend>
      <c:legendPos val="t"/>
      <c:layout>
        <c:manualLayout>
          <c:xMode val="edge"/>
          <c:yMode val="edge"/>
          <c:x val="0.1043707640993618"/>
          <c:y val="0.89422182227221614"/>
          <c:w val="0.84181970483863588"/>
          <c:h val="6.8887289088863907E-2"/>
        </c:manualLayout>
      </c:layout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06C341-D599-4B1B-99D5-C33838902528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D7A1B3F6-9A96-443D-918B-6A83D726860E}">
      <dgm:prSet phldrT="[Texto]" custT="1"/>
      <dgm:spPr/>
      <dgm:t>
        <a:bodyPr/>
        <a:lstStyle/>
        <a:p>
          <a:endParaRPr lang="en-GB" sz="1400" dirty="0"/>
        </a:p>
      </dgm:t>
    </dgm:pt>
    <dgm:pt modelId="{E621CA8E-4955-42BA-A043-EA33F0C1521B}" type="parTrans" cxnId="{02A0FDDF-750D-4E70-AEEE-212E089D8451}">
      <dgm:prSet/>
      <dgm:spPr/>
      <dgm:t>
        <a:bodyPr/>
        <a:lstStyle/>
        <a:p>
          <a:endParaRPr lang="en-GB"/>
        </a:p>
      </dgm:t>
    </dgm:pt>
    <dgm:pt modelId="{39AA8962-6813-4284-95C5-BF4AE6D9DB14}" type="sibTrans" cxnId="{02A0FDDF-750D-4E70-AEEE-212E089D8451}">
      <dgm:prSet/>
      <dgm:spPr/>
      <dgm:t>
        <a:bodyPr/>
        <a:lstStyle/>
        <a:p>
          <a:endParaRPr lang="en-GB"/>
        </a:p>
      </dgm:t>
    </dgm:pt>
    <dgm:pt modelId="{2FDC2C24-CC4E-4D25-B09B-59FD6E82C3EE}">
      <dgm:prSet phldrT="[Texto]" custT="1"/>
      <dgm:spPr/>
      <dgm:t>
        <a:bodyPr/>
        <a:lstStyle/>
        <a:p>
          <a:endParaRPr lang="en-GB" sz="1400" dirty="0"/>
        </a:p>
      </dgm:t>
    </dgm:pt>
    <dgm:pt modelId="{E7F2584E-86F9-4ED7-9B8D-A99EC47827F9}" type="parTrans" cxnId="{1FFE94F7-1A23-436C-BE75-E8E800979E17}">
      <dgm:prSet/>
      <dgm:spPr/>
      <dgm:t>
        <a:bodyPr/>
        <a:lstStyle/>
        <a:p>
          <a:endParaRPr lang="en-GB"/>
        </a:p>
      </dgm:t>
    </dgm:pt>
    <dgm:pt modelId="{81A6B66D-8321-4A73-A293-0D29707D523C}" type="sibTrans" cxnId="{1FFE94F7-1A23-436C-BE75-E8E800979E17}">
      <dgm:prSet/>
      <dgm:spPr/>
      <dgm:t>
        <a:bodyPr/>
        <a:lstStyle/>
        <a:p>
          <a:endParaRPr lang="en-GB"/>
        </a:p>
      </dgm:t>
    </dgm:pt>
    <dgm:pt modelId="{9059B768-CD7D-43D2-80D2-6FDF0EAA0156}">
      <dgm:prSet phldrT="[Texto]" custT="1"/>
      <dgm:spPr/>
      <dgm:t>
        <a:bodyPr/>
        <a:lstStyle/>
        <a:p>
          <a:endParaRPr lang="en-GB" sz="1400" dirty="0"/>
        </a:p>
      </dgm:t>
    </dgm:pt>
    <dgm:pt modelId="{1EDF92A5-B373-4C08-A41F-FC4842BC317C}" type="parTrans" cxnId="{FB5D8D0E-9186-481B-B91B-876243A2F8C3}">
      <dgm:prSet/>
      <dgm:spPr/>
      <dgm:t>
        <a:bodyPr/>
        <a:lstStyle/>
        <a:p>
          <a:endParaRPr lang="en-GB"/>
        </a:p>
      </dgm:t>
    </dgm:pt>
    <dgm:pt modelId="{7F219E18-92F5-4220-8440-CDF23E2C86DD}" type="sibTrans" cxnId="{FB5D8D0E-9186-481B-B91B-876243A2F8C3}">
      <dgm:prSet/>
      <dgm:spPr/>
      <dgm:t>
        <a:bodyPr/>
        <a:lstStyle/>
        <a:p>
          <a:endParaRPr lang="en-GB"/>
        </a:p>
      </dgm:t>
    </dgm:pt>
    <dgm:pt modelId="{BB8E58C9-394E-4BB7-956B-15FD8F0F4DF6}">
      <dgm:prSet phldrT="[Texto]" custT="1"/>
      <dgm:spPr/>
      <dgm:t>
        <a:bodyPr/>
        <a:lstStyle/>
        <a:p>
          <a:endParaRPr lang="en-GB" sz="1400" dirty="0"/>
        </a:p>
      </dgm:t>
    </dgm:pt>
    <dgm:pt modelId="{A1E3FDCD-492B-4046-91FD-A19D4F38F245}" type="parTrans" cxnId="{2531456E-1B85-4C5E-8AF6-C60E58F43067}">
      <dgm:prSet/>
      <dgm:spPr/>
      <dgm:t>
        <a:bodyPr/>
        <a:lstStyle/>
        <a:p>
          <a:endParaRPr lang="en-GB"/>
        </a:p>
      </dgm:t>
    </dgm:pt>
    <dgm:pt modelId="{1808AAF0-8272-4577-B8B5-78D78CC4E805}" type="sibTrans" cxnId="{2531456E-1B85-4C5E-8AF6-C60E58F43067}">
      <dgm:prSet/>
      <dgm:spPr/>
      <dgm:t>
        <a:bodyPr/>
        <a:lstStyle/>
        <a:p>
          <a:endParaRPr lang="en-GB"/>
        </a:p>
      </dgm:t>
    </dgm:pt>
    <dgm:pt modelId="{1A49080C-0DE7-47E8-922A-4D0B1B6C485A}">
      <dgm:prSet phldrT="[Texto]" custT="1"/>
      <dgm:spPr/>
      <dgm:t>
        <a:bodyPr/>
        <a:lstStyle/>
        <a:p>
          <a:endParaRPr lang="en-GB" sz="1400" dirty="0"/>
        </a:p>
      </dgm:t>
    </dgm:pt>
    <dgm:pt modelId="{F7B8845B-EEB5-4952-882F-D415FAF8B60E}" type="parTrans" cxnId="{5B4D9666-1585-4473-894E-27F0786F7A9C}">
      <dgm:prSet/>
      <dgm:spPr/>
      <dgm:t>
        <a:bodyPr/>
        <a:lstStyle/>
        <a:p>
          <a:endParaRPr lang="en-GB"/>
        </a:p>
      </dgm:t>
    </dgm:pt>
    <dgm:pt modelId="{1A70AC7A-7F03-4D55-B5D0-E2003D1A4324}" type="sibTrans" cxnId="{5B4D9666-1585-4473-894E-27F0786F7A9C}">
      <dgm:prSet/>
      <dgm:spPr/>
      <dgm:t>
        <a:bodyPr/>
        <a:lstStyle/>
        <a:p>
          <a:endParaRPr lang="en-GB"/>
        </a:p>
      </dgm:t>
    </dgm:pt>
    <dgm:pt modelId="{136AD6A2-B441-479A-860B-9C60598DF083}">
      <dgm:prSet phldrT="[Texto]" custT="1"/>
      <dgm:spPr/>
      <dgm:t>
        <a:bodyPr/>
        <a:lstStyle/>
        <a:p>
          <a:endParaRPr lang="en-GB" sz="1400" dirty="0"/>
        </a:p>
      </dgm:t>
    </dgm:pt>
    <dgm:pt modelId="{B3AAAF1D-C6F6-49CE-A21B-B1132F4E369E}" type="parTrans" cxnId="{48AC722D-ACE2-4875-8C63-0C6D0EFEC009}">
      <dgm:prSet/>
      <dgm:spPr/>
      <dgm:t>
        <a:bodyPr/>
        <a:lstStyle/>
        <a:p>
          <a:endParaRPr lang="en-GB"/>
        </a:p>
      </dgm:t>
    </dgm:pt>
    <dgm:pt modelId="{B013FFB8-9869-4AB3-A2B5-FDAEE2CD0557}" type="sibTrans" cxnId="{48AC722D-ACE2-4875-8C63-0C6D0EFEC009}">
      <dgm:prSet/>
      <dgm:spPr/>
      <dgm:t>
        <a:bodyPr/>
        <a:lstStyle/>
        <a:p>
          <a:endParaRPr lang="en-GB"/>
        </a:p>
      </dgm:t>
    </dgm:pt>
    <dgm:pt modelId="{454E9A41-EB5C-4D21-A500-1A0F7280DF0F}">
      <dgm:prSet phldrT="[Texto]" custT="1"/>
      <dgm:spPr/>
      <dgm:t>
        <a:bodyPr/>
        <a:lstStyle/>
        <a:p>
          <a:endParaRPr lang="en-GB" sz="1400" dirty="0"/>
        </a:p>
      </dgm:t>
    </dgm:pt>
    <dgm:pt modelId="{1E224352-DCA1-4654-B392-6D76C795B7BE}" type="parTrans" cxnId="{30F53C6F-EC07-427E-851F-3E97E605AFC9}">
      <dgm:prSet/>
      <dgm:spPr/>
      <dgm:t>
        <a:bodyPr/>
        <a:lstStyle/>
        <a:p>
          <a:endParaRPr lang="en-GB"/>
        </a:p>
      </dgm:t>
    </dgm:pt>
    <dgm:pt modelId="{AA42D578-BCA4-460B-AE10-0875155B9415}" type="sibTrans" cxnId="{30F53C6F-EC07-427E-851F-3E97E605AFC9}">
      <dgm:prSet/>
      <dgm:spPr/>
      <dgm:t>
        <a:bodyPr/>
        <a:lstStyle/>
        <a:p>
          <a:endParaRPr lang="en-GB"/>
        </a:p>
      </dgm:t>
    </dgm:pt>
    <dgm:pt modelId="{6BAF5AC4-12C4-475D-890B-181061458B36}" type="pres">
      <dgm:prSet presAssocID="{C306C341-D599-4B1B-99D5-C33838902528}" presName="Name0" presStyleCnt="0">
        <dgm:presLayoutVars>
          <dgm:dir/>
          <dgm:resizeHandles val="exact"/>
        </dgm:presLayoutVars>
      </dgm:prSet>
      <dgm:spPr/>
    </dgm:pt>
    <dgm:pt modelId="{60799F41-7989-4AA1-B9E8-4EF51F0FF333}" type="pres">
      <dgm:prSet presAssocID="{C306C341-D599-4B1B-99D5-C33838902528}" presName="arrow" presStyleLbl="bgShp" presStyleIdx="0" presStyleCnt="1"/>
      <dgm:spPr/>
    </dgm:pt>
    <dgm:pt modelId="{5CCD0D81-360B-4CC0-98C6-6C8129CE7187}" type="pres">
      <dgm:prSet presAssocID="{C306C341-D599-4B1B-99D5-C33838902528}" presName="points" presStyleCnt="0"/>
      <dgm:spPr/>
    </dgm:pt>
    <dgm:pt modelId="{1683355D-447B-4404-8E2E-EE43BAA2B137}" type="pres">
      <dgm:prSet presAssocID="{D7A1B3F6-9A96-443D-918B-6A83D726860E}" presName="compositeA" presStyleCnt="0"/>
      <dgm:spPr/>
    </dgm:pt>
    <dgm:pt modelId="{6810232A-C069-4BBA-BBD2-7BC82D197AC8}" type="pres">
      <dgm:prSet presAssocID="{D7A1B3F6-9A96-443D-918B-6A83D726860E}" presName="textA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FC66F60-BB44-4240-88A0-7B8E82678D7A}" type="pres">
      <dgm:prSet presAssocID="{D7A1B3F6-9A96-443D-918B-6A83D726860E}" presName="circleA" presStyleLbl="node1" presStyleIdx="0" presStyleCnt="7"/>
      <dgm:spPr/>
    </dgm:pt>
    <dgm:pt modelId="{3EAC00DC-2DA5-4BE8-AADA-66692B0C3AC5}" type="pres">
      <dgm:prSet presAssocID="{D7A1B3F6-9A96-443D-918B-6A83D726860E}" presName="spaceA" presStyleCnt="0"/>
      <dgm:spPr/>
    </dgm:pt>
    <dgm:pt modelId="{2E72D498-32A8-4891-8059-FD8EA360555B}" type="pres">
      <dgm:prSet presAssocID="{39AA8962-6813-4284-95C5-BF4AE6D9DB14}" presName="space" presStyleCnt="0"/>
      <dgm:spPr/>
    </dgm:pt>
    <dgm:pt modelId="{B90F8EE8-3078-4726-B9A0-E9ABBD557973}" type="pres">
      <dgm:prSet presAssocID="{2FDC2C24-CC4E-4D25-B09B-59FD6E82C3EE}" presName="compositeB" presStyleCnt="0"/>
      <dgm:spPr/>
    </dgm:pt>
    <dgm:pt modelId="{D9A28F98-9710-4524-B177-E78A77379D8B}" type="pres">
      <dgm:prSet presAssocID="{2FDC2C24-CC4E-4D25-B09B-59FD6E82C3EE}" presName="textB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71A848B-1FFA-4C48-9A15-3C391FD7A94C}" type="pres">
      <dgm:prSet presAssocID="{2FDC2C24-CC4E-4D25-B09B-59FD6E82C3EE}" presName="circleB" presStyleLbl="node1" presStyleIdx="1" presStyleCnt="7"/>
      <dgm:spPr/>
    </dgm:pt>
    <dgm:pt modelId="{220BD0EF-3784-4F4B-943E-53624867277C}" type="pres">
      <dgm:prSet presAssocID="{2FDC2C24-CC4E-4D25-B09B-59FD6E82C3EE}" presName="spaceB" presStyleCnt="0"/>
      <dgm:spPr/>
    </dgm:pt>
    <dgm:pt modelId="{272066B0-AC5D-4FA7-A534-9A2BC9EA25BC}" type="pres">
      <dgm:prSet presAssocID="{81A6B66D-8321-4A73-A293-0D29707D523C}" presName="space" presStyleCnt="0"/>
      <dgm:spPr/>
    </dgm:pt>
    <dgm:pt modelId="{938E5456-0398-44D9-A265-4CDE70A9C4AA}" type="pres">
      <dgm:prSet presAssocID="{9059B768-CD7D-43D2-80D2-6FDF0EAA0156}" presName="compositeA" presStyleCnt="0"/>
      <dgm:spPr/>
    </dgm:pt>
    <dgm:pt modelId="{49B98997-A726-433D-94FF-467BFB2ADCAF}" type="pres">
      <dgm:prSet presAssocID="{9059B768-CD7D-43D2-80D2-6FDF0EAA0156}" presName="textA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A7982EF-506A-4766-9D8E-A14917FDF4F3}" type="pres">
      <dgm:prSet presAssocID="{9059B768-CD7D-43D2-80D2-6FDF0EAA0156}" presName="circleA" presStyleLbl="node1" presStyleIdx="2" presStyleCnt="7"/>
      <dgm:spPr/>
    </dgm:pt>
    <dgm:pt modelId="{A0F529D2-0FFA-4286-819F-22289881032D}" type="pres">
      <dgm:prSet presAssocID="{9059B768-CD7D-43D2-80D2-6FDF0EAA0156}" presName="spaceA" presStyleCnt="0"/>
      <dgm:spPr/>
    </dgm:pt>
    <dgm:pt modelId="{70A8C8A4-0480-4FE6-8554-FFC18D0C8273}" type="pres">
      <dgm:prSet presAssocID="{7F219E18-92F5-4220-8440-CDF23E2C86DD}" presName="space" presStyleCnt="0"/>
      <dgm:spPr/>
    </dgm:pt>
    <dgm:pt modelId="{297414B1-A090-4081-9582-7DF04286F6B2}" type="pres">
      <dgm:prSet presAssocID="{BB8E58C9-394E-4BB7-956B-15FD8F0F4DF6}" presName="compositeB" presStyleCnt="0"/>
      <dgm:spPr/>
    </dgm:pt>
    <dgm:pt modelId="{F622832A-050B-4EB9-99E6-8F1AAFA7A166}" type="pres">
      <dgm:prSet presAssocID="{BB8E58C9-394E-4BB7-956B-15FD8F0F4DF6}" presName="textB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3BCC723-B429-48B2-BBB5-D1A4D76E9EAA}" type="pres">
      <dgm:prSet presAssocID="{BB8E58C9-394E-4BB7-956B-15FD8F0F4DF6}" presName="circleB" presStyleLbl="node1" presStyleIdx="3" presStyleCnt="7"/>
      <dgm:spPr/>
    </dgm:pt>
    <dgm:pt modelId="{01448075-D886-404B-AB38-EC18EC7D8171}" type="pres">
      <dgm:prSet presAssocID="{BB8E58C9-394E-4BB7-956B-15FD8F0F4DF6}" presName="spaceB" presStyleCnt="0"/>
      <dgm:spPr/>
    </dgm:pt>
    <dgm:pt modelId="{91C66132-98D1-4DB8-B472-9A62F9EB0C12}" type="pres">
      <dgm:prSet presAssocID="{1808AAF0-8272-4577-B8B5-78D78CC4E805}" presName="space" presStyleCnt="0"/>
      <dgm:spPr/>
    </dgm:pt>
    <dgm:pt modelId="{B3469DEE-F5CD-4CB9-BDD0-D162A8338AD5}" type="pres">
      <dgm:prSet presAssocID="{1A49080C-0DE7-47E8-922A-4D0B1B6C485A}" presName="compositeA" presStyleCnt="0"/>
      <dgm:spPr/>
    </dgm:pt>
    <dgm:pt modelId="{50085456-D334-4C9E-B8C2-A46683D1A093}" type="pres">
      <dgm:prSet presAssocID="{1A49080C-0DE7-47E8-922A-4D0B1B6C485A}" presName="textA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75140FE-FF79-47F0-87E8-20FFCBC371E3}" type="pres">
      <dgm:prSet presAssocID="{1A49080C-0DE7-47E8-922A-4D0B1B6C485A}" presName="circleA" presStyleLbl="node1" presStyleIdx="4" presStyleCnt="7"/>
      <dgm:spPr/>
    </dgm:pt>
    <dgm:pt modelId="{C26AC7D5-83E1-4E48-B0DB-2FCB53FFC5CE}" type="pres">
      <dgm:prSet presAssocID="{1A49080C-0DE7-47E8-922A-4D0B1B6C485A}" presName="spaceA" presStyleCnt="0"/>
      <dgm:spPr/>
    </dgm:pt>
    <dgm:pt modelId="{1E8D9E9F-1653-4768-993E-08EC2E5A6E9D}" type="pres">
      <dgm:prSet presAssocID="{1A70AC7A-7F03-4D55-B5D0-E2003D1A4324}" presName="space" presStyleCnt="0"/>
      <dgm:spPr/>
    </dgm:pt>
    <dgm:pt modelId="{322612A4-96ED-491D-8148-F9A2B34AD289}" type="pres">
      <dgm:prSet presAssocID="{136AD6A2-B441-479A-860B-9C60598DF083}" presName="compositeB" presStyleCnt="0"/>
      <dgm:spPr/>
    </dgm:pt>
    <dgm:pt modelId="{DF520769-FC51-4284-84DC-D345C7025315}" type="pres">
      <dgm:prSet presAssocID="{136AD6A2-B441-479A-860B-9C60598DF083}" presName="textB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F3409C8-313C-4D01-B37C-B07C4FD355FC}" type="pres">
      <dgm:prSet presAssocID="{136AD6A2-B441-479A-860B-9C60598DF083}" presName="circleB" presStyleLbl="node1" presStyleIdx="5" presStyleCnt="7"/>
      <dgm:spPr/>
    </dgm:pt>
    <dgm:pt modelId="{DE04FD54-7872-49A2-8BC3-BEAE8BD35AAD}" type="pres">
      <dgm:prSet presAssocID="{136AD6A2-B441-479A-860B-9C60598DF083}" presName="spaceB" presStyleCnt="0"/>
      <dgm:spPr/>
    </dgm:pt>
    <dgm:pt modelId="{D84F68CB-BDFF-4EBC-817C-EED2747E4A68}" type="pres">
      <dgm:prSet presAssocID="{B013FFB8-9869-4AB3-A2B5-FDAEE2CD0557}" presName="space" presStyleCnt="0"/>
      <dgm:spPr/>
    </dgm:pt>
    <dgm:pt modelId="{4D91080B-D46B-42E9-8953-467084D8B343}" type="pres">
      <dgm:prSet presAssocID="{454E9A41-EB5C-4D21-A500-1A0F7280DF0F}" presName="compositeA" presStyleCnt="0"/>
      <dgm:spPr/>
    </dgm:pt>
    <dgm:pt modelId="{03D8AACE-E855-4D1F-9736-1957EAD159E9}" type="pres">
      <dgm:prSet presAssocID="{454E9A41-EB5C-4D21-A500-1A0F7280DF0F}" presName="textA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AD4C18E-E8C4-4086-A5F2-06E36BCAD78E}" type="pres">
      <dgm:prSet presAssocID="{454E9A41-EB5C-4D21-A500-1A0F7280DF0F}" presName="circleA" presStyleLbl="node1" presStyleIdx="6" presStyleCnt="7"/>
      <dgm:spPr/>
    </dgm:pt>
    <dgm:pt modelId="{2F470670-B3A7-4E50-AF9D-2665756D4737}" type="pres">
      <dgm:prSet presAssocID="{454E9A41-EB5C-4D21-A500-1A0F7280DF0F}" presName="spaceA" presStyleCnt="0"/>
      <dgm:spPr/>
    </dgm:pt>
  </dgm:ptLst>
  <dgm:cxnLst>
    <dgm:cxn modelId="{1FFE94F7-1A23-436C-BE75-E8E800979E17}" srcId="{C306C341-D599-4B1B-99D5-C33838902528}" destId="{2FDC2C24-CC4E-4D25-B09B-59FD6E82C3EE}" srcOrd="1" destOrd="0" parTransId="{E7F2584E-86F9-4ED7-9B8D-A99EC47827F9}" sibTransId="{81A6B66D-8321-4A73-A293-0D29707D523C}"/>
    <dgm:cxn modelId="{74AB5348-BE90-4678-A34C-0914E1E30C30}" type="presOf" srcId="{D7A1B3F6-9A96-443D-918B-6A83D726860E}" destId="{6810232A-C069-4BBA-BBD2-7BC82D197AC8}" srcOrd="0" destOrd="0" presId="urn:microsoft.com/office/officeart/2005/8/layout/hProcess11"/>
    <dgm:cxn modelId="{30F53C6F-EC07-427E-851F-3E97E605AFC9}" srcId="{C306C341-D599-4B1B-99D5-C33838902528}" destId="{454E9A41-EB5C-4D21-A500-1A0F7280DF0F}" srcOrd="6" destOrd="0" parTransId="{1E224352-DCA1-4654-B392-6D76C795B7BE}" sibTransId="{AA42D578-BCA4-460B-AE10-0875155B9415}"/>
    <dgm:cxn modelId="{8B924237-C27F-443D-B948-7413A94D4D27}" type="presOf" srcId="{136AD6A2-B441-479A-860B-9C60598DF083}" destId="{DF520769-FC51-4284-84DC-D345C7025315}" srcOrd="0" destOrd="0" presId="urn:microsoft.com/office/officeart/2005/8/layout/hProcess11"/>
    <dgm:cxn modelId="{A8E9508F-E201-4F3A-B45C-83967300D4A6}" type="presOf" srcId="{BB8E58C9-394E-4BB7-956B-15FD8F0F4DF6}" destId="{F622832A-050B-4EB9-99E6-8F1AAFA7A166}" srcOrd="0" destOrd="0" presId="urn:microsoft.com/office/officeart/2005/8/layout/hProcess11"/>
    <dgm:cxn modelId="{FB5D8D0E-9186-481B-B91B-876243A2F8C3}" srcId="{C306C341-D599-4B1B-99D5-C33838902528}" destId="{9059B768-CD7D-43D2-80D2-6FDF0EAA0156}" srcOrd="2" destOrd="0" parTransId="{1EDF92A5-B373-4C08-A41F-FC4842BC317C}" sibTransId="{7F219E18-92F5-4220-8440-CDF23E2C86DD}"/>
    <dgm:cxn modelId="{7DB08E90-EBF1-4B81-81C1-240E3FCE3996}" type="presOf" srcId="{C306C341-D599-4B1B-99D5-C33838902528}" destId="{6BAF5AC4-12C4-475D-890B-181061458B36}" srcOrd="0" destOrd="0" presId="urn:microsoft.com/office/officeart/2005/8/layout/hProcess11"/>
    <dgm:cxn modelId="{2531456E-1B85-4C5E-8AF6-C60E58F43067}" srcId="{C306C341-D599-4B1B-99D5-C33838902528}" destId="{BB8E58C9-394E-4BB7-956B-15FD8F0F4DF6}" srcOrd="3" destOrd="0" parTransId="{A1E3FDCD-492B-4046-91FD-A19D4F38F245}" sibTransId="{1808AAF0-8272-4577-B8B5-78D78CC4E805}"/>
    <dgm:cxn modelId="{531B340F-8630-438B-9B38-8C2716FAD3B4}" type="presOf" srcId="{9059B768-CD7D-43D2-80D2-6FDF0EAA0156}" destId="{49B98997-A726-433D-94FF-467BFB2ADCAF}" srcOrd="0" destOrd="0" presId="urn:microsoft.com/office/officeart/2005/8/layout/hProcess11"/>
    <dgm:cxn modelId="{B9E36F7A-BBBE-4C6F-BF41-35D339983B88}" type="presOf" srcId="{1A49080C-0DE7-47E8-922A-4D0B1B6C485A}" destId="{50085456-D334-4C9E-B8C2-A46683D1A093}" srcOrd="0" destOrd="0" presId="urn:microsoft.com/office/officeart/2005/8/layout/hProcess11"/>
    <dgm:cxn modelId="{48AC722D-ACE2-4875-8C63-0C6D0EFEC009}" srcId="{C306C341-D599-4B1B-99D5-C33838902528}" destId="{136AD6A2-B441-479A-860B-9C60598DF083}" srcOrd="5" destOrd="0" parTransId="{B3AAAF1D-C6F6-49CE-A21B-B1132F4E369E}" sibTransId="{B013FFB8-9869-4AB3-A2B5-FDAEE2CD0557}"/>
    <dgm:cxn modelId="{02A0FDDF-750D-4E70-AEEE-212E089D8451}" srcId="{C306C341-D599-4B1B-99D5-C33838902528}" destId="{D7A1B3F6-9A96-443D-918B-6A83D726860E}" srcOrd="0" destOrd="0" parTransId="{E621CA8E-4955-42BA-A043-EA33F0C1521B}" sibTransId="{39AA8962-6813-4284-95C5-BF4AE6D9DB14}"/>
    <dgm:cxn modelId="{4EF651BC-29A7-4411-A2C1-5D5C76CDC2E0}" type="presOf" srcId="{454E9A41-EB5C-4D21-A500-1A0F7280DF0F}" destId="{03D8AACE-E855-4D1F-9736-1957EAD159E9}" srcOrd="0" destOrd="0" presId="urn:microsoft.com/office/officeart/2005/8/layout/hProcess11"/>
    <dgm:cxn modelId="{5B4D9666-1585-4473-894E-27F0786F7A9C}" srcId="{C306C341-D599-4B1B-99D5-C33838902528}" destId="{1A49080C-0DE7-47E8-922A-4D0B1B6C485A}" srcOrd="4" destOrd="0" parTransId="{F7B8845B-EEB5-4952-882F-D415FAF8B60E}" sibTransId="{1A70AC7A-7F03-4D55-B5D0-E2003D1A4324}"/>
    <dgm:cxn modelId="{767A3C01-869E-45E9-9525-49AE88355A73}" type="presOf" srcId="{2FDC2C24-CC4E-4D25-B09B-59FD6E82C3EE}" destId="{D9A28F98-9710-4524-B177-E78A77379D8B}" srcOrd="0" destOrd="0" presId="urn:microsoft.com/office/officeart/2005/8/layout/hProcess11"/>
    <dgm:cxn modelId="{B10D7C1E-A564-43B7-8CF6-53A3B45427EA}" type="presParOf" srcId="{6BAF5AC4-12C4-475D-890B-181061458B36}" destId="{60799F41-7989-4AA1-B9E8-4EF51F0FF333}" srcOrd="0" destOrd="0" presId="urn:microsoft.com/office/officeart/2005/8/layout/hProcess11"/>
    <dgm:cxn modelId="{3D4CF2F4-D5DA-4E6E-B60C-17291E4CBF35}" type="presParOf" srcId="{6BAF5AC4-12C4-475D-890B-181061458B36}" destId="{5CCD0D81-360B-4CC0-98C6-6C8129CE7187}" srcOrd="1" destOrd="0" presId="urn:microsoft.com/office/officeart/2005/8/layout/hProcess11"/>
    <dgm:cxn modelId="{CB43A1D7-7FEB-4CF0-8076-B30824FA5BA7}" type="presParOf" srcId="{5CCD0D81-360B-4CC0-98C6-6C8129CE7187}" destId="{1683355D-447B-4404-8E2E-EE43BAA2B137}" srcOrd="0" destOrd="0" presId="urn:microsoft.com/office/officeart/2005/8/layout/hProcess11"/>
    <dgm:cxn modelId="{C5D17401-BFC7-48C2-A722-B8173FA83C55}" type="presParOf" srcId="{1683355D-447B-4404-8E2E-EE43BAA2B137}" destId="{6810232A-C069-4BBA-BBD2-7BC82D197AC8}" srcOrd="0" destOrd="0" presId="urn:microsoft.com/office/officeart/2005/8/layout/hProcess11"/>
    <dgm:cxn modelId="{0210CB4F-C81F-4C43-95F3-21283F32B74F}" type="presParOf" srcId="{1683355D-447B-4404-8E2E-EE43BAA2B137}" destId="{1FC66F60-BB44-4240-88A0-7B8E82678D7A}" srcOrd="1" destOrd="0" presId="urn:microsoft.com/office/officeart/2005/8/layout/hProcess11"/>
    <dgm:cxn modelId="{9BBE731A-B612-4892-B281-C90172A4ACD0}" type="presParOf" srcId="{1683355D-447B-4404-8E2E-EE43BAA2B137}" destId="{3EAC00DC-2DA5-4BE8-AADA-66692B0C3AC5}" srcOrd="2" destOrd="0" presId="urn:microsoft.com/office/officeart/2005/8/layout/hProcess11"/>
    <dgm:cxn modelId="{C645005F-993F-442A-82BC-8C7AE9DC260D}" type="presParOf" srcId="{5CCD0D81-360B-4CC0-98C6-6C8129CE7187}" destId="{2E72D498-32A8-4891-8059-FD8EA360555B}" srcOrd="1" destOrd="0" presId="urn:microsoft.com/office/officeart/2005/8/layout/hProcess11"/>
    <dgm:cxn modelId="{A4C13C4B-7008-45CC-BEFF-A78AA60B2246}" type="presParOf" srcId="{5CCD0D81-360B-4CC0-98C6-6C8129CE7187}" destId="{B90F8EE8-3078-4726-B9A0-E9ABBD557973}" srcOrd="2" destOrd="0" presId="urn:microsoft.com/office/officeart/2005/8/layout/hProcess11"/>
    <dgm:cxn modelId="{45CB9CD0-B22F-4DF0-8415-54A398A4044A}" type="presParOf" srcId="{B90F8EE8-3078-4726-B9A0-E9ABBD557973}" destId="{D9A28F98-9710-4524-B177-E78A77379D8B}" srcOrd="0" destOrd="0" presId="urn:microsoft.com/office/officeart/2005/8/layout/hProcess11"/>
    <dgm:cxn modelId="{AE482365-0FA8-447D-8BF7-C8188395751A}" type="presParOf" srcId="{B90F8EE8-3078-4726-B9A0-E9ABBD557973}" destId="{C71A848B-1FFA-4C48-9A15-3C391FD7A94C}" srcOrd="1" destOrd="0" presId="urn:microsoft.com/office/officeart/2005/8/layout/hProcess11"/>
    <dgm:cxn modelId="{D9A42B8A-9401-42FE-BC8B-78B51ED8D060}" type="presParOf" srcId="{B90F8EE8-3078-4726-B9A0-E9ABBD557973}" destId="{220BD0EF-3784-4F4B-943E-53624867277C}" srcOrd="2" destOrd="0" presId="urn:microsoft.com/office/officeart/2005/8/layout/hProcess11"/>
    <dgm:cxn modelId="{ABCE1711-59B2-41CF-A88A-C80FEE42CABE}" type="presParOf" srcId="{5CCD0D81-360B-4CC0-98C6-6C8129CE7187}" destId="{272066B0-AC5D-4FA7-A534-9A2BC9EA25BC}" srcOrd="3" destOrd="0" presId="urn:microsoft.com/office/officeart/2005/8/layout/hProcess11"/>
    <dgm:cxn modelId="{EF81DAC5-C332-486F-9F68-90942F66B082}" type="presParOf" srcId="{5CCD0D81-360B-4CC0-98C6-6C8129CE7187}" destId="{938E5456-0398-44D9-A265-4CDE70A9C4AA}" srcOrd="4" destOrd="0" presId="urn:microsoft.com/office/officeart/2005/8/layout/hProcess11"/>
    <dgm:cxn modelId="{14ADAE52-CAB5-4ADB-92A3-2FE00C9B0F1D}" type="presParOf" srcId="{938E5456-0398-44D9-A265-4CDE70A9C4AA}" destId="{49B98997-A726-433D-94FF-467BFB2ADCAF}" srcOrd="0" destOrd="0" presId="urn:microsoft.com/office/officeart/2005/8/layout/hProcess11"/>
    <dgm:cxn modelId="{A6176D93-8800-4C04-A8AC-BE7AFC69A958}" type="presParOf" srcId="{938E5456-0398-44D9-A265-4CDE70A9C4AA}" destId="{7A7982EF-506A-4766-9D8E-A14917FDF4F3}" srcOrd="1" destOrd="0" presId="urn:microsoft.com/office/officeart/2005/8/layout/hProcess11"/>
    <dgm:cxn modelId="{2EED5AED-A654-48DA-A865-5F08368DC2AA}" type="presParOf" srcId="{938E5456-0398-44D9-A265-4CDE70A9C4AA}" destId="{A0F529D2-0FFA-4286-819F-22289881032D}" srcOrd="2" destOrd="0" presId="urn:microsoft.com/office/officeart/2005/8/layout/hProcess11"/>
    <dgm:cxn modelId="{6770B7F1-1404-4AAD-B7E2-B3C77F303CF9}" type="presParOf" srcId="{5CCD0D81-360B-4CC0-98C6-6C8129CE7187}" destId="{70A8C8A4-0480-4FE6-8554-FFC18D0C8273}" srcOrd="5" destOrd="0" presId="urn:microsoft.com/office/officeart/2005/8/layout/hProcess11"/>
    <dgm:cxn modelId="{36923BA1-B29E-40F9-BD71-C4D4BC76197D}" type="presParOf" srcId="{5CCD0D81-360B-4CC0-98C6-6C8129CE7187}" destId="{297414B1-A090-4081-9582-7DF04286F6B2}" srcOrd="6" destOrd="0" presId="urn:microsoft.com/office/officeart/2005/8/layout/hProcess11"/>
    <dgm:cxn modelId="{96AA5987-C876-4B69-99B7-568304181378}" type="presParOf" srcId="{297414B1-A090-4081-9582-7DF04286F6B2}" destId="{F622832A-050B-4EB9-99E6-8F1AAFA7A166}" srcOrd="0" destOrd="0" presId="urn:microsoft.com/office/officeart/2005/8/layout/hProcess11"/>
    <dgm:cxn modelId="{ED356ECC-65B6-425A-8BBF-38821C2FED35}" type="presParOf" srcId="{297414B1-A090-4081-9582-7DF04286F6B2}" destId="{83BCC723-B429-48B2-BBB5-D1A4D76E9EAA}" srcOrd="1" destOrd="0" presId="urn:microsoft.com/office/officeart/2005/8/layout/hProcess11"/>
    <dgm:cxn modelId="{F483D526-5474-470F-AD9F-FE712B481798}" type="presParOf" srcId="{297414B1-A090-4081-9582-7DF04286F6B2}" destId="{01448075-D886-404B-AB38-EC18EC7D8171}" srcOrd="2" destOrd="0" presId="urn:microsoft.com/office/officeart/2005/8/layout/hProcess11"/>
    <dgm:cxn modelId="{5313C539-B059-4EA3-B9A3-36163F0BCD31}" type="presParOf" srcId="{5CCD0D81-360B-4CC0-98C6-6C8129CE7187}" destId="{91C66132-98D1-4DB8-B472-9A62F9EB0C12}" srcOrd="7" destOrd="0" presId="urn:microsoft.com/office/officeart/2005/8/layout/hProcess11"/>
    <dgm:cxn modelId="{7DFDBE90-376A-464E-8E7E-AEF866F0F704}" type="presParOf" srcId="{5CCD0D81-360B-4CC0-98C6-6C8129CE7187}" destId="{B3469DEE-F5CD-4CB9-BDD0-D162A8338AD5}" srcOrd="8" destOrd="0" presId="urn:microsoft.com/office/officeart/2005/8/layout/hProcess11"/>
    <dgm:cxn modelId="{5C68F1FD-7C02-4370-B917-79C8CDBE6F97}" type="presParOf" srcId="{B3469DEE-F5CD-4CB9-BDD0-D162A8338AD5}" destId="{50085456-D334-4C9E-B8C2-A46683D1A093}" srcOrd="0" destOrd="0" presId="urn:microsoft.com/office/officeart/2005/8/layout/hProcess11"/>
    <dgm:cxn modelId="{041DD871-B1D3-47BB-9E03-64615BF34A9D}" type="presParOf" srcId="{B3469DEE-F5CD-4CB9-BDD0-D162A8338AD5}" destId="{F75140FE-FF79-47F0-87E8-20FFCBC371E3}" srcOrd="1" destOrd="0" presId="urn:microsoft.com/office/officeart/2005/8/layout/hProcess11"/>
    <dgm:cxn modelId="{06FE16DD-DEC7-41BA-B176-880B7DF44172}" type="presParOf" srcId="{B3469DEE-F5CD-4CB9-BDD0-D162A8338AD5}" destId="{C26AC7D5-83E1-4E48-B0DB-2FCB53FFC5CE}" srcOrd="2" destOrd="0" presId="urn:microsoft.com/office/officeart/2005/8/layout/hProcess11"/>
    <dgm:cxn modelId="{2B860C35-814F-41ED-A258-634E0859567C}" type="presParOf" srcId="{5CCD0D81-360B-4CC0-98C6-6C8129CE7187}" destId="{1E8D9E9F-1653-4768-993E-08EC2E5A6E9D}" srcOrd="9" destOrd="0" presId="urn:microsoft.com/office/officeart/2005/8/layout/hProcess11"/>
    <dgm:cxn modelId="{70B8C9E2-5BA0-4BAE-B74C-BA136FA19CAB}" type="presParOf" srcId="{5CCD0D81-360B-4CC0-98C6-6C8129CE7187}" destId="{322612A4-96ED-491D-8148-F9A2B34AD289}" srcOrd="10" destOrd="0" presId="urn:microsoft.com/office/officeart/2005/8/layout/hProcess11"/>
    <dgm:cxn modelId="{5EC56E55-088D-41D9-9F51-3C8253E3DEB6}" type="presParOf" srcId="{322612A4-96ED-491D-8148-F9A2B34AD289}" destId="{DF520769-FC51-4284-84DC-D345C7025315}" srcOrd="0" destOrd="0" presId="urn:microsoft.com/office/officeart/2005/8/layout/hProcess11"/>
    <dgm:cxn modelId="{D269671F-1EFF-4622-B0D4-20F15C4AAF83}" type="presParOf" srcId="{322612A4-96ED-491D-8148-F9A2B34AD289}" destId="{AF3409C8-313C-4D01-B37C-B07C4FD355FC}" srcOrd="1" destOrd="0" presId="urn:microsoft.com/office/officeart/2005/8/layout/hProcess11"/>
    <dgm:cxn modelId="{49758406-834D-45F9-A18C-90D59CE0DD44}" type="presParOf" srcId="{322612A4-96ED-491D-8148-F9A2B34AD289}" destId="{DE04FD54-7872-49A2-8BC3-BEAE8BD35AAD}" srcOrd="2" destOrd="0" presId="urn:microsoft.com/office/officeart/2005/8/layout/hProcess11"/>
    <dgm:cxn modelId="{89B37139-64E9-4249-A415-5D0668DBE61C}" type="presParOf" srcId="{5CCD0D81-360B-4CC0-98C6-6C8129CE7187}" destId="{D84F68CB-BDFF-4EBC-817C-EED2747E4A68}" srcOrd="11" destOrd="0" presId="urn:microsoft.com/office/officeart/2005/8/layout/hProcess11"/>
    <dgm:cxn modelId="{7B0FDA7F-680E-4736-8A8A-66FB508FA703}" type="presParOf" srcId="{5CCD0D81-360B-4CC0-98C6-6C8129CE7187}" destId="{4D91080B-D46B-42E9-8953-467084D8B343}" srcOrd="12" destOrd="0" presId="urn:microsoft.com/office/officeart/2005/8/layout/hProcess11"/>
    <dgm:cxn modelId="{23653198-8E44-48E2-8783-99680F23DEFE}" type="presParOf" srcId="{4D91080B-D46B-42E9-8953-467084D8B343}" destId="{03D8AACE-E855-4D1F-9736-1957EAD159E9}" srcOrd="0" destOrd="0" presId="urn:microsoft.com/office/officeart/2005/8/layout/hProcess11"/>
    <dgm:cxn modelId="{90AB559F-BC60-4061-8AE6-68C0A86595C5}" type="presParOf" srcId="{4D91080B-D46B-42E9-8953-467084D8B343}" destId="{9AD4C18E-E8C4-4086-A5F2-06E36BCAD78E}" srcOrd="1" destOrd="0" presId="urn:microsoft.com/office/officeart/2005/8/layout/hProcess11"/>
    <dgm:cxn modelId="{C46E37CA-99E3-497C-B95E-1D02CC966314}" type="presParOf" srcId="{4D91080B-D46B-42E9-8953-467084D8B343}" destId="{2F470670-B3A7-4E50-AF9D-2665756D473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99F41-7989-4AA1-B9E8-4EF51F0FF333}">
      <dsp:nvSpPr>
        <dsp:cNvPr id="0" name=""/>
        <dsp:cNvSpPr/>
      </dsp:nvSpPr>
      <dsp:spPr>
        <a:xfrm>
          <a:off x="0" y="877610"/>
          <a:ext cx="10231083" cy="1170147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10232A-C069-4BBA-BBD2-7BC82D197AC8}">
      <dsp:nvSpPr>
        <dsp:cNvPr id="0" name=""/>
        <dsp:cNvSpPr/>
      </dsp:nvSpPr>
      <dsp:spPr>
        <a:xfrm>
          <a:off x="786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786" y="0"/>
        <a:ext cx="1261150" cy="1170147"/>
      </dsp:txXfrm>
    </dsp:sp>
    <dsp:sp modelId="{1FC66F60-BB44-4240-88A0-7B8E82678D7A}">
      <dsp:nvSpPr>
        <dsp:cNvPr id="0" name=""/>
        <dsp:cNvSpPr/>
      </dsp:nvSpPr>
      <dsp:spPr>
        <a:xfrm>
          <a:off x="485093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A28F98-9710-4524-B177-E78A77379D8B}">
      <dsp:nvSpPr>
        <dsp:cNvPr id="0" name=""/>
        <dsp:cNvSpPr/>
      </dsp:nvSpPr>
      <dsp:spPr>
        <a:xfrm>
          <a:off x="1324995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1324995" y="1755220"/>
        <a:ext cx="1261150" cy="1170147"/>
      </dsp:txXfrm>
    </dsp:sp>
    <dsp:sp modelId="{C71A848B-1FFA-4C48-9A15-3C391FD7A94C}">
      <dsp:nvSpPr>
        <dsp:cNvPr id="0" name=""/>
        <dsp:cNvSpPr/>
      </dsp:nvSpPr>
      <dsp:spPr>
        <a:xfrm>
          <a:off x="1809302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98997-A726-433D-94FF-467BFB2ADCAF}">
      <dsp:nvSpPr>
        <dsp:cNvPr id="0" name=""/>
        <dsp:cNvSpPr/>
      </dsp:nvSpPr>
      <dsp:spPr>
        <a:xfrm>
          <a:off x="2649203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2649203" y="0"/>
        <a:ext cx="1261150" cy="1170147"/>
      </dsp:txXfrm>
    </dsp:sp>
    <dsp:sp modelId="{7A7982EF-506A-4766-9D8E-A14917FDF4F3}">
      <dsp:nvSpPr>
        <dsp:cNvPr id="0" name=""/>
        <dsp:cNvSpPr/>
      </dsp:nvSpPr>
      <dsp:spPr>
        <a:xfrm>
          <a:off x="3133510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2832A-050B-4EB9-99E6-8F1AAFA7A166}">
      <dsp:nvSpPr>
        <dsp:cNvPr id="0" name=""/>
        <dsp:cNvSpPr/>
      </dsp:nvSpPr>
      <dsp:spPr>
        <a:xfrm>
          <a:off x="3973412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3973412" y="1755220"/>
        <a:ext cx="1261150" cy="1170147"/>
      </dsp:txXfrm>
    </dsp:sp>
    <dsp:sp modelId="{83BCC723-B429-48B2-BBB5-D1A4D76E9EAA}">
      <dsp:nvSpPr>
        <dsp:cNvPr id="0" name=""/>
        <dsp:cNvSpPr/>
      </dsp:nvSpPr>
      <dsp:spPr>
        <a:xfrm>
          <a:off x="4457719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85456-D334-4C9E-B8C2-A46683D1A093}">
      <dsp:nvSpPr>
        <dsp:cNvPr id="0" name=""/>
        <dsp:cNvSpPr/>
      </dsp:nvSpPr>
      <dsp:spPr>
        <a:xfrm>
          <a:off x="5297620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5297620" y="0"/>
        <a:ext cx="1261150" cy="1170147"/>
      </dsp:txXfrm>
    </dsp:sp>
    <dsp:sp modelId="{F75140FE-FF79-47F0-87E8-20FFCBC371E3}">
      <dsp:nvSpPr>
        <dsp:cNvPr id="0" name=""/>
        <dsp:cNvSpPr/>
      </dsp:nvSpPr>
      <dsp:spPr>
        <a:xfrm>
          <a:off x="5781927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20769-FC51-4284-84DC-D345C7025315}">
      <dsp:nvSpPr>
        <dsp:cNvPr id="0" name=""/>
        <dsp:cNvSpPr/>
      </dsp:nvSpPr>
      <dsp:spPr>
        <a:xfrm>
          <a:off x="6621829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6621829" y="1755220"/>
        <a:ext cx="1261150" cy="1170147"/>
      </dsp:txXfrm>
    </dsp:sp>
    <dsp:sp modelId="{AF3409C8-313C-4D01-B37C-B07C4FD355FC}">
      <dsp:nvSpPr>
        <dsp:cNvPr id="0" name=""/>
        <dsp:cNvSpPr/>
      </dsp:nvSpPr>
      <dsp:spPr>
        <a:xfrm>
          <a:off x="7106136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8AACE-E855-4D1F-9736-1957EAD159E9}">
      <dsp:nvSpPr>
        <dsp:cNvPr id="0" name=""/>
        <dsp:cNvSpPr/>
      </dsp:nvSpPr>
      <dsp:spPr>
        <a:xfrm>
          <a:off x="7946037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7946037" y="0"/>
        <a:ext cx="1261150" cy="1170147"/>
      </dsp:txXfrm>
    </dsp:sp>
    <dsp:sp modelId="{9AD4C18E-E8C4-4086-A5F2-06E36BCAD78E}">
      <dsp:nvSpPr>
        <dsp:cNvPr id="0" name=""/>
        <dsp:cNvSpPr/>
      </dsp:nvSpPr>
      <dsp:spPr>
        <a:xfrm>
          <a:off x="8430344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48236-07A4-447C-AC43-06AAF24DC65B}" type="datetimeFigureOut">
              <a:rPr lang="pt-PT" smtClean="0"/>
              <a:pPr/>
              <a:t>02/07/2013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FF081-3A8B-4019-8856-6C60FECB4303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2033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KickOff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Meeting  - 8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April 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“Vision and Scope” and a project plan must be ready for presentation.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SRS Review – 6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May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production of the SRS (meaning it is ready for review). REPLANNING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Review – 29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May   -&gt; 1 June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coding phase. This means that the entire code and test plan must be ready.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Acceptance – 3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of June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acceptance phase and the whole project. This means that all the software is testes and corrected.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5257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SDP -&gt; plano inicial </a:t>
            </a:r>
            <a:r>
              <a:rPr lang="pt-PT" baseline="0" dirty="0" smtClean="0"/>
              <a:t> para KOM -&gt; </a:t>
            </a:r>
            <a:r>
              <a:rPr lang="pt-PT" baseline="0" dirty="0" err="1" smtClean="0"/>
              <a:t>rework</a:t>
            </a:r>
            <a:r>
              <a:rPr lang="pt-PT" baseline="0" dirty="0" smtClean="0"/>
              <a:t> depois da KOM -&gt; redefinição </a:t>
            </a:r>
            <a:r>
              <a:rPr lang="pt-PT" baseline="0" dirty="0" err="1" smtClean="0"/>
              <a:t>Milestones</a:t>
            </a:r>
            <a:endParaRPr lang="pt-PT" baseline="0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err="1" smtClean="0"/>
              <a:t>Various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problems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on</a:t>
            </a:r>
            <a:r>
              <a:rPr lang="pt-PT" baseline="0" dirty="0" smtClean="0"/>
              <a:t> EV: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	</a:t>
            </a:r>
            <a:r>
              <a:rPr lang="pt-PT" baseline="0" dirty="0" err="1" smtClean="0"/>
              <a:t>bad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wbs</a:t>
            </a:r>
            <a:r>
              <a:rPr lang="pt-PT" baseline="0" dirty="0" smtClean="0"/>
              <a:t> -&gt; TAREFAS NOVAS ---- QUAIS???</a:t>
            </a:r>
          </a:p>
          <a:p>
            <a:r>
              <a:rPr lang="pt-PT" baseline="0" dirty="0" smtClean="0"/>
              <a:t>	1 </a:t>
            </a:r>
            <a:r>
              <a:rPr lang="pt-PT" baseline="0" dirty="0" err="1" smtClean="0"/>
              <a:t>task</a:t>
            </a:r>
            <a:r>
              <a:rPr lang="pt-PT" baseline="0" dirty="0" smtClean="0"/>
              <a:t> -&gt; 1 </a:t>
            </a:r>
            <a:r>
              <a:rPr lang="pt-PT" baseline="0" dirty="0" err="1" smtClean="0"/>
              <a:t>member</a:t>
            </a:r>
            <a:endParaRPr lang="pt-PT" baseline="0" dirty="0" smtClean="0"/>
          </a:p>
          <a:p>
            <a:r>
              <a:rPr lang="pt-PT" baseline="0" dirty="0" smtClean="0"/>
              <a:t>	bugs </a:t>
            </a:r>
            <a:r>
              <a:rPr lang="pt-PT" baseline="0" dirty="0" err="1" smtClean="0"/>
              <a:t>when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changed</a:t>
            </a:r>
            <a:endParaRPr lang="pt-PT" baseline="0" dirty="0" smtClean="0"/>
          </a:p>
          <a:p>
            <a:r>
              <a:rPr lang="pt-PT" baseline="0" dirty="0" smtClean="0"/>
              <a:t>	Levou-nos a fazer um plano especial para a ultima semana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1687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8353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6955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b" latinLnBrk="0" hangingPunct="1"/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tecnologia usada permite uma melhor validação contudo não permite mandar mensagem de erro porque a tecnologia resolve o erro sozinha</a:t>
            </a:r>
          </a:p>
          <a:p>
            <a:pPr rtl="0" eaLnBrk="1" fontAlgn="b" latinLnBrk="0" hangingPunct="1"/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Funciona com o primeiro </a:t>
            </a:r>
            <a:r>
              <a:rPr lang="pt-PT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Caracter.Complicado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se fazer pois a tecnologia está </a:t>
            </a:r>
            <a:r>
              <a:rPr lang="pt-PT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optimizada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o primeiro caracter.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283C9-5F19-4BE8-A7EE-73102BFD7277}" type="slidenum">
              <a:rPr lang="pt-PT" smtClean="0"/>
              <a:pPr/>
              <a:t>30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2347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64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8853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65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1826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66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7223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4149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Planning</a:t>
            </a:r>
            <a:r>
              <a:rPr lang="pt-PT" dirty="0" smtClean="0"/>
              <a:t> poker -&gt; </a:t>
            </a:r>
            <a:r>
              <a:rPr lang="pt-PT" dirty="0" err="1" smtClean="0"/>
              <a:t>fast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r>
              <a:rPr lang="pt-PT" baseline="0" dirty="0" smtClean="0"/>
              <a:t> -&gt; </a:t>
            </a:r>
            <a:r>
              <a:rPr lang="pt-PT" baseline="0" dirty="0" err="1" smtClean="0"/>
              <a:t>fast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discussion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2649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FONTE DOS</a:t>
            </a:r>
            <a:r>
              <a:rPr lang="pt-PT" baseline="0" dirty="0" smtClean="0"/>
              <a:t> VALORES : BREAKDOWN (EV)</a:t>
            </a:r>
          </a:p>
          <a:p>
            <a:endParaRPr lang="pt-PT" dirty="0" smtClean="0"/>
          </a:p>
          <a:p>
            <a:r>
              <a:rPr lang="pt-PT" dirty="0" err="1" smtClean="0"/>
              <a:t>Coding</a:t>
            </a:r>
            <a:r>
              <a:rPr lang="pt-PT" baseline="0" dirty="0" smtClean="0"/>
              <a:t> da </a:t>
            </a:r>
            <a:r>
              <a:rPr lang="pt-PT" baseline="0" dirty="0" err="1" smtClean="0"/>
              <a:t>estimation</a:t>
            </a:r>
            <a:r>
              <a:rPr lang="pt-PT" baseline="0" dirty="0" smtClean="0"/>
              <a:t> 2 já não inclui CI – MEETING</a:t>
            </a:r>
          </a:p>
          <a:p>
            <a:endParaRPr lang="pt-PT" dirty="0" smtClean="0"/>
          </a:p>
          <a:p>
            <a:r>
              <a:rPr lang="pt-PT" dirty="0" err="1" smtClean="0"/>
              <a:t>First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r>
              <a:rPr lang="pt-PT" dirty="0" smtClean="0"/>
              <a:t> -&gt;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conding</a:t>
            </a:r>
            <a:r>
              <a:rPr lang="pt-PT" baseline="0" dirty="0" smtClean="0"/>
              <a:t> não tem </a:t>
            </a:r>
            <a:r>
              <a:rPr lang="pt-PT" baseline="0" dirty="0" err="1" smtClean="0"/>
              <a:t>android</a:t>
            </a:r>
            <a:endParaRPr lang="pt-PT" baseline="0" dirty="0" smtClean="0"/>
          </a:p>
          <a:p>
            <a:endParaRPr lang="pt-PT" baseline="0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4988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b="1" dirty="0" smtClean="0">
                <a:solidFill>
                  <a:srgbClr val="FF0000"/>
                </a:solidFill>
              </a:rPr>
              <a:t>-39,25h</a:t>
            </a:r>
            <a:r>
              <a:rPr lang="pt-PT" sz="1200" b="1" baseline="0" dirty="0" smtClean="0">
                <a:solidFill>
                  <a:srgbClr val="FF0000"/>
                </a:solidFill>
              </a:rPr>
              <a:t> horas de diferença entre o real e a estimação</a:t>
            </a:r>
            <a:r>
              <a:rPr lang="pt-PT" dirty="0" smtClean="0"/>
              <a:t>  </a:t>
            </a:r>
          </a:p>
          <a:p>
            <a:endParaRPr lang="pt-PT" dirty="0" smtClean="0"/>
          </a:p>
          <a:p>
            <a:r>
              <a:rPr lang="pt-PT" dirty="0" smtClean="0"/>
              <a:t>FONTE DOS</a:t>
            </a:r>
            <a:r>
              <a:rPr lang="pt-PT" baseline="0" dirty="0" smtClean="0"/>
              <a:t> VALORES : BREAKDOWN (EV)</a:t>
            </a:r>
          </a:p>
          <a:p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9745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Process</a:t>
            </a:r>
            <a:r>
              <a:rPr lang="pt-PT" dirty="0" smtClean="0"/>
              <a:t> </a:t>
            </a:r>
            <a:r>
              <a:rPr lang="pt-PT" dirty="0" err="1" smtClean="0"/>
              <a:t>Definition</a:t>
            </a:r>
            <a:r>
              <a:rPr lang="pt-PT" dirty="0" smtClean="0"/>
              <a:t> : </a:t>
            </a:r>
            <a:r>
              <a:rPr lang="pt-PT" dirty="0" err="1" smtClean="0"/>
              <a:t>Week</a:t>
            </a:r>
            <a:r>
              <a:rPr lang="pt-PT" dirty="0" smtClean="0"/>
              <a:t> 1 to </a:t>
            </a:r>
            <a:r>
              <a:rPr lang="pt-PT" dirty="0" err="1" smtClean="0"/>
              <a:t>Week</a:t>
            </a:r>
            <a:r>
              <a:rPr lang="pt-PT" dirty="0" smtClean="0"/>
              <a:t> 7  -     </a:t>
            </a:r>
            <a:r>
              <a:rPr lang="pt-PT" dirty="0" err="1" smtClean="0"/>
              <a:t>expected</a:t>
            </a:r>
            <a:r>
              <a:rPr lang="pt-PT" dirty="0" smtClean="0"/>
              <a:t> 252h</a:t>
            </a:r>
          </a:p>
          <a:p>
            <a:r>
              <a:rPr lang="pt-PT" dirty="0" err="1" smtClean="0"/>
              <a:t>Requirements</a:t>
            </a:r>
            <a:r>
              <a:rPr lang="pt-PT" dirty="0" smtClean="0"/>
              <a:t>: </a:t>
            </a:r>
            <a:r>
              <a:rPr lang="pt-PT" dirty="0" err="1" smtClean="0"/>
              <a:t>Week</a:t>
            </a:r>
            <a:r>
              <a:rPr lang="pt-PT" dirty="0" smtClean="0"/>
              <a:t> 8 to </a:t>
            </a:r>
            <a:r>
              <a:rPr lang="pt-PT" dirty="0" err="1" smtClean="0"/>
              <a:t>Week</a:t>
            </a:r>
            <a:r>
              <a:rPr lang="pt-PT" dirty="0" smtClean="0"/>
              <a:t> 10       -    </a:t>
            </a:r>
          </a:p>
          <a:p>
            <a:r>
              <a:rPr lang="pt-PT" dirty="0" err="1" smtClean="0"/>
              <a:t>Coding</a:t>
            </a:r>
            <a:r>
              <a:rPr lang="pt-PT" dirty="0" smtClean="0"/>
              <a:t>: </a:t>
            </a:r>
            <a:r>
              <a:rPr lang="pt-PT" dirty="0" err="1" smtClean="0"/>
              <a:t>Week</a:t>
            </a:r>
            <a:r>
              <a:rPr lang="pt-PT" dirty="0" smtClean="0"/>
              <a:t> 10 to 15 </a:t>
            </a:r>
            <a:r>
              <a:rPr lang="pt-PT" dirty="0" err="1" smtClean="0"/>
              <a:t>minus</a:t>
            </a:r>
            <a:r>
              <a:rPr lang="pt-PT" dirty="0" smtClean="0"/>
              <a:t> </a:t>
            </a:r>
            <a:r>
              <a:rPr lang="pt-PT" dirty="0" err="1" smtClean="0"/>
              <a:t>Testing</a:t>
            </a:r>
            <a:endParaRPr lang="pt-PT" dirty="0" smtClean="0"/>
          </a:p>
          <a:p>
            <a:r>
              <a:rPr lang="pt-PT" dirty="0" err="1" smtClean="0"/>
              <a:t>Testing</a:t>
            </a:r>
            <a:r>
              <a:rPr lang="pt-PT" baseline="0" dirty="0" smtClean="0"/>
              <a:t> : sum </a:t>
            </a:r>
            <a:r>
              <a:rPr lang="pt-PT" baseline="0" dirty="0" err="1" smtClean="0"/>
              <a:t>of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testing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tasks</a:t>
            </a:r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Project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expected</a:t>
            </a:r>
            <a:r>
              <a:rPr lang="pt-PT" baseline="0" dirty="0" smtClean="0"/>
              <a:t>: </a:t>
            </a:r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6419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INCLUDES PROCESSES DEFINITION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9049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Processes = 6 </a:t>
            </a:r>
            <a:r>
              <a:rPr lang="pt-PT" dirty="0" err="1" smtClean="0"/>
              <a:t>weeks</a:t>
            </a:r>
            <a:endParaRPr lang="pt-PT" dirty="0" smtClean="0"/>
          </a:p>
          <a:p>
            <a:r>
              <a:rPr lang="pt-PT" dirty="0" smtClean="0"/>
              <a:t>Project  = 7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weeks</a:t>
            </a:r>
            <a:endParaRPr lang="pt-PT" baseline="0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6461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overwork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23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71B3DB1-8543-40E0-A2D1-830196AD91DE}" type="datetimeFigureOut">
              <a:rPr lang="pt-PT" smtClean="0"/>
              <a:pPr/>
              <a:t>02/07/2013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0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02/07/2013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3448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742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82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9910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926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152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282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38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4897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47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02/07/2013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9034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02/07/2013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44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02/07/2013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71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02/07/2013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528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02/07/2013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41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02/07/2013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9913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1B3DB1-8543-40E0-A2D1-830196AD91DE}" type="datetimeFigureOut">
              <a:rPr lang="pt-PT" smtClean="0"/>
              <a:pPr/>
              <a:t>02/07/2013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6400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  <p:sldLayoutId id="2147484059" r:id="rId12"/>
    <p:sldLayoutId id="2147484060" r:id="rId13"/>
    <p:sldLayoutId id="2147484061" r:id="rId14"/>
    <p:sldLayoutId id="2147484062" r:id="rId15"/>
    <p:sldLayoutId id="2147484063" r:id="rId16"/>
    <p:sldLayoutId id="214748406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gi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 – PS</a:t>
            </a:r>
            <a:br>
              <a:rPr lang="en-US" dirty="0" smtClean="0"/>
            </a:br>
            <a:r>
              <a:rPr lang="en-US" dirty="0" smtClean="0"/>
              <a:t>Keep Your 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8019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230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2573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Life</a:t>
            </a:r>
            <a:r>
              <a:rPr lang="pt-PT" dirty="0" smtClean="0"/>
              <a:t> </a:t>
            </a:r>
            <a:r>
              <a:rPr lang="pt-PT" dirty="0" err="1" smtClean="0"/>
              <a:t>Cycle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829173" y="2976184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Requirements</a:t>
            </a:r>
            <a:r>
              <a:rPr lang="pt-PT" b="1" dirty="0" smtClean="0">
                <a:solidFill>
                  <a:schemeClr val="tx1"/>
                </a:solidFill>
              </a:rPr>
              <a:t> </a:t>
            </a:r>
            <a:r>
              <a:rPr lang="pt-PT" b="1" dirty="0" err="1" smtClean="0">
                <a:solidFill>
                  <a:schemeClr val="tx1"/>
                </a:solidFill>
              </a:rPr>
              <a:t>Analysis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318253" y="3776655"/>
            <a:ext cx="37444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chemeClr val="tx1"/>
                </a:solidFill>
              </a:rPr>
              <a:t>Design &amp; </a:t>
            </a:r>
            <a:r>
              <a:rPr lang="pt-PT" b="1" dirty="0" err="1" smtClean="0">
                <a:solidFill>
                  <a:schemeClr val="tx1"/>
                </a:solidFill>
              </a:rPr>
              <a:t>Construction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8085414" y="4560360"/>
            <a:ext cx="182203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Verification</a:t>
            </a:r>
            <a:r>
              <a:rPr lang="pt-PT" b="1" dirty="0" smtClean="0">
                <a:solidFill>
                  <a:schemeClr val="tx1"/>
                </a:solidFill>
              </a:rPr>
              <a:t> &amp; </a:t>
            </a:r>
            <a:r>
              <a:rPr lang="pt-PT" b="1" dirty="0" err="1" smtClean="0">
                <a:solidFill>
                  <a:schemeClr val="tx1"/>
                </a:solidFill>
              </a:rPr>
              <a:t>Validation</a:t>
            </a:r>
            <a:endParaRPr lang="pt-P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4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Milestones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829173" y="2976184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Requirements</a:t>
            </a:r>
            <a:r>
              <a:rPr lang="pt-PT" b="1" dirty="0" smtClean="0">
                <a:solidFill>
                  <a:schemeClr val="tx1"/>
                </a:solidFill>
              </a:rPr>
              <a:t> </a:t>
            </a:r>
            <a:r>
              <a:rPr lang="pt-PT" b="1" dirty="0" err="1" smtClean="0">
                <a:solidFill>
                  <a:schemeClr val="tx1"/>
                </a:solidFill>
              </a:rPr>
              <a:t>Analysis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318253" y="3776655"/>
            <a:ext cx="37444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chemeClr val="tx1"/>
                </a:solidFill>
              </a:rPr>
              <a:t>Design &amp; </a:t>
            </a:r>
            <a:r>
              <a:rPr lang="pt-PT" b="1" dirty="0" err="1" smtClean="0">
                <a:solidFill>
                  <a:schemeClr val="tx1"/>
                </a:solidFill>
              </a:rPr>
              <a:t>Construction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085414" y="4560360"/>
            <a:ext cx="182203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Verification</a:t>
            </a:r>
            <a:r>
              <a:rPr lang="pt-PT" b="1" dirty="0" smtClean="0">
                <a:solidFill>
                  <a:schemeClr val="tx1"/>
                </a:solidFill>
              </a:rPr>
              <a:t> &amp; </a:t>
            </a:r>
            <a:r>
              <a:rPr lang="pt-PT" b="1" dirty="0" err="1" smtClean="0">
                <a:solidFill>
                  <a:schemeClr val="tx1"/>
                </a:solidFill>
              </a:rPr>
              <a:t>Validation</a:t>
            </a:r>
            <a:endParaRPr lang="pt-PT" b="1" dirty="0">
              <a:solidFill>
                <a:schemeClr val="tx1"/>
              </a:solidFill>
            </a:endParaRPr>
          </a:p>
        </p:txBody>
      </p:sp>
      <p:cxnSp>
        <p:nvCxnSpPr>
          <p:cNvPr id="8" name="Conexão reta 7"/>
          <p:cNvCxnSpPr/>
          <p:nvPr/>
        </p:nvCxnSpPr>
        <p:spPr>
          <a:xfrm>
            <a:off x="1829173" y="2643734"/>
            <a:ext cx="0" cy="3113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399691" y="5416981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KOM </a:t>
            </a:r>
          </a:p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8</a:t>
            </a:r>
            <a:r>
              <a:rPr lang="en-US" b="1" baseline="30000" dirty="0" err="1">
                <a:solidFill>
                  <a:schemeClr val="accent6"/>
                </a:solidFill>
              </a:rPr>
              <a:t>th</a:t>
            </a:r>
            <a:r>
              <a:rPr lang="pt-PT" b="1" dirty="0" smtClean="0">
                <a:solidFill>
                  <a:schemeClr val="accent6"/>
                </a:solidFill>
              </a:rPr>
              <a:t> </a:t>
            </a:r>
            <a:r>
              <a:rPr lang="pt-PT" b="1" dirty="0" err="1" smtClean="0">
                <a:solidFill>
                  <a:schemeClr val="accent6"/>
                </a:solidFill>
              </a:rPr>
              <a:t>April</a:t>
            </a:r>
            <a:endParaRPr lang="pt-PT" b="1" dirty="0">
              <a:solidFill>
                <a:schemeClr val="accent6"/>
              </a:solidFill>
            </a:endParaRPr>
          </a:p>
        </p:txBody>
      </p:sp>
      <p:cxnSp>
        <p:nvCxnSpPr>
          <p:cNvPr id="10" name="Conexão reta 9"/>
          <p:cNvCxnSpPr/>
          <p:nvPr/>
        </p:nvCxnSpPr>
        <p:spPr>
          <a:xfrm>
            <a:off x="8061968" y="2683741"/>
            <a:ext cx="701" cy="30738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Conexão reta 10"/>
          <p:cNvCxnSpPr/>
          <p:nvPr/>
        </p:nvCxnSpPr>
        <p:spPr>
          <a:xfrm flipH="1">
            <a:off x="4781501" y="2651533"/>
            <a:ext cx="5758" cy="31060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Conexão reta 11"/>
          <p:cNvCxnSpPr/>
          <p:nvPr/>
        </p:nvCxnSpPr>
        <p:spPr>
          <a:xfrm flipH="1">
            <a:off x="9907447" y="2639614"/>
            <a:ext cx="4491" cy="3117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4576914" y="5416980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SRS </a:t>
            </a:r>
            <a:r>
              <a:rPr lang="pt-PT" b="1" dirty="0" err="1" smtClean="0">
                <a:solidFill>
                  <a:schemeClr val="accent6"/>
                </a:solidFill>
              </a:rPr>
              <a:t>Review</a:t>
            </a:r>
            <a:endParaRPr lang="pt-PT" b="1" dirty="0" smtClean="0">
              <a:solidFill>
                <a:schemeClr val="accent6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6</a:t>
            </a:r>
            <a:r>
              <a:rPr lang="en-US" b="1" baseline="30000" dirty="0" err="1" smtClean="0">
                <a:solidFill>
                  <a:schemeClr val="accent6"/>
                </a:solidFill>
              </a:rPr>
              <a:t>th</a:t>
            </a:r>
            <a:r>
              <a:rPr lang="pt-PT" b="1" dirty="0" smtClean="0">
                <a:solidFill>
                  <a:schemeClr val="accent6"/>
                </a:solidFill>
              </a:rPr>
              <a:t> </a:t>
            </a:r>
            <a:r>
              <a:rPr lang="pt-PT" b="1" dirty="0" err="1" smtClean="0">
                <a:solidFill>
                  <a:schemeClr val="accent6"/>
                </a:solidFill>
              </a:rPr>
              <a:t>May</a:t>
            </a:r>
            <a:endParaRPr lang="pt-PT" b="1" dirty="0">
              <a:solidFill>
                <a:schemeClr val="accent6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7871967" y="5385853"/>
            <a:ext cx="1875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 smtClean="0">
                <a:solidFill>
                  <a:schemeClr val="accent4"/>
                </a:solidFill>
              </a:rPr>
              <a:t>Code</a:t>
            </a:r>
            <a:r>
              <a:rPr lang="pt-PT" b="1" dirty="0" smtClean="0">
                <a:solidFill>
                  <a:schemeClr val="accent4"/>
                </a:solidFill>
              </a:rPr>
              <a:t> </a:t>
            </a:r>
            <a:r>
              <a:rPr lang="pt-PT" b="1" dirty="0" err="1" smtClean="0">
                <a:solidFill>
                  <a:schemeClr val="accent4"/>
                </a:solidFill>
              </a:rPr>
              <a:t>Review</a:t>
            </a:r>
            <a:endParaRPr lang="pt-PT" b="1" dirty="0" smtClean="0">
              <a:solidFill>
                <a:schemeClr val="accent4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4"/>
                </a:solidFill>
              </a:rPr>
              <a:t>29</a:t>
            </a:r>
            <a:r>
              <a:rPr lang="en-US" b="1" baseline="30000" dirty="0" err="1" smtClean="0">
                <a:solidFill>
                  <a:schemeClr val="accent4"/>
                </a:solidFill>
              </a:rPr>
              <a:t>th</a:t>
            </a:r>
            <a:r>
              <a:rPr lang="pt-PT" b="1" dirty="0" smtClean="0">
                <a:solidFill>
                  <a:schemeClr val="accent4"/>
                </a:solidFill>
              </a:rPr>
              <a:t> </a:t>
            </a:r>
            <a:r>
              <a:rPr lang="pt-PT" b="1" dirty="0" err="1" smtClean="0">
                <a:solidFill>
                  <a:schemeClr val="accent4"/>
                </a:solidFill>
              </a:rPr>
              <a:t>May</a:t>
            </a:r>
            <a:endParaRPr lang="pt-PT" b="1" dirty="0">
              <a:solidFill>
                <a:schemeClr val="accent4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766817" y="5385853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 smtClean="0">
                <a:solidFill>
                  <a:schemeClr val="accent2"/>
                </a:solidFill>
              </a:rPr>
              <a:t>Acceptance</a:t>
            </a:r>
            <a:endParaRPr lang="pt-PT" b="1" dirty="0" smtClean="0">
              <a:solidFill>
                <a:schemeClr val="accent2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2"/>
                </a:solidFill>
              </a:rPr>
              <a:t>3</a:t>
            </a:r>
            <a:r>
              <a:rPr lang="en-US" b="1" baseline="30000" dirty="0" err="1" smtClean="0">
                <a:solidFill>
                  <a:schemeClr val="accent2"/>
                </a:solidFill>
              </a:rPr>
              <a:t>rd</a:t>
            </a:r>
            <a:r>
              <a:rPr lang="pt-PT" b="1" dirty="0" smtClean="0">
                <a:solidFill>
                  <a:schemeClr val="accent2"/>
                </a:solidFill>
              </a:rPr>
              <a:t> </a:t>
            </a:r>
            <a:r>
              <a:rPr lang="pt-PT" b="1" dirty="0" err="1" smtClean="0">
                <a:solidFill>
                  <a:schemeClr val="accent2"/>
                </a:solidFill>
              </a:rPr>
              <a:t>June</a:t>
            </a:r>
            <a:endParaRPr lang="pt-PT" b="1" dirty="0">
              <a:solidFill>
                <a:schemeClr val="accent2"/>
              </a:solidFill>
            </a:endParaRPr>
          </a:p>
        </p:txBody>
      </p:sp>
      <p:sp>
        <p:nvSpPr>
          <p:cNvPr id="17" name="Fluxograma: decisão 16"/>
          <p:cNvSpPr/>
          <p:nvPr/>
        </p:nvSpPr>
        <p:spPr>
          <a:xfrm>
            <a:off x="1618828" y="2472726"/>
            <a:ext cx="420689" cy="422030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Fluxograma: decisão 17"/>
          <p:cNvSpPr/>
          <p:nvPr/>
        </p:nvSpPr>
        <p:spPr>
          <a:xfrm>
            <a:off x="4571156" y="2478653"/>
            <a:ext cx="420689" cy="422030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Fluxograma: decisão 18"/>
          <p:cNvSpPr/>
          <p:nvPr/>
        </p:nvSpPr>
        <p:spPr>
          <a:xfrm>
            <a:off x="7851623" y="2472726"/>
            <a:ext cx="420689" cy="422030"/>
          </a:xfrm>
          <a:prstGeom prst="flowChartDecision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Fluxograma: decisão 19"/>
          <p:cNvSpPr/>
          <p:nvPr/>
        </p:nvSpPr>
        <p:spPr>
          <a:xfrm>
            <a:off x="9697102" y="2472726"/>
            <a:ext cx="420689" cy="422030"/>
          </a:xfrm>
          <a:prstGeom prst="flowChartDecision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203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Deliverables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173287" y="2608384"/>
            <a:ext cx="7685821" cy="3323493"/>
          </a:xfrm>
        </p:spPr>
        <p:txBody>
          <a:bodyPr numCol="2">
            <a:noAutofit/>
          </a:bodyPr>
          <a:lstStyle/>
          <a:p>
            <a:pPr lvl="0"/>
            <a:r>
              <a:rPr lang="pt-PT" sz="2000" dirty="0" err="1"/>
              <a:t>Vision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Scope</a:t>
            </a:r>
          </a:p>
          <a:p>
            <a:pPr lvl="0"/>
            <a:r>
              <a:rPr lang="pt-PT" sz="2000" dirty="0"/>
              <a:t>Software </a:t>
            </a:r>
            <a:r>
              <a:rPr lang="pt-PT" sz="2000" dirty="0" err="1"/>
              <a:t>Development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 err="1"/>
              <a:t>Quality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 err="1"/>
              <a:t>Test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/>
              <a:t>Software </a:t>
            </a:r>
            <a:r>
              <a:rPr lang="pt-PT" sz="2000" dirty="0" err="1"/>
              <a:t>Requirements</a:t>
            </a:r>
            <a:r>
              <a:rPr lang="pt-PT" sz="2000" dirty="0"/>
              <a:t> </a:t>
            </a:r>
            <a:r>
              <a:rPr lang="pt-PT" sz="2000" dirty="0" err="1"/>
              <a:t>Specification</a:t>
            </a:r>
            <a:endParaRPr lang="pt-PT" sz="2000" dirty="0"/>
          </a:p>
          <a:p>
            <a:pPr lvl="0"/>
            <a:r>
              <a:rPr lang="pt-PT" sz="2000" dirty="0" err="1"/>
              <a:t>Risk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en-US" sz="2000" dirty="0"/>
              <a:t>Software source code and binaries</a:t>
            </a:r>
            <a:endParaRPr lang="pt-PT" sz="2000" dirty="0"/>
          </a:p>
          <a:p>
            <a:pPr lvl="0"/>
            <a:r>
              <a:rPr lang="pt-PT" sz="2000" dirty="0" err="1"/>
              <a:t>Review</a:t>
            </a:r>
            <a:r>
              <a:rPr lang="pt-PT" sz="2000" dirty="0"/>
              <a:t> </a:t>
            </a:r>
            <a:r>
              <a:rPr lang="pt-PT" sz="2000" dirty="0" err="1" smtClean="0"/>
              <a:t>Reports</a:t>
            </a:r>
            <a:endParaRPr lang="pt-PT" sz="2000" dirty="0" smtClean="0"/>
          </a:p>
          <a:p>
            <a:pPr lvl="0"/>
            <a:r>
              <a:rPr lang="pt-PT" sz="2000" dirty="0" err="1" smtClean="0"/>
              <a:t>Weekly</a:t>
            </a:r>
            <a:r>
              <a:rPr lang="pt-PT" sz="2000" dirty="0" smtClean="0"/>
              <a:t> </a:t>
            </a:r>
            <a:r>
              <a:rPr lang="pt-PT" sz="2000" dirty="0" err="1" smtClean="0"/>
              <a:t>Reports</a:t>
            </a:r>
            <a:endParaRPr lang="pt-PT" sz="2000" dirty="0" smtClean="0"/>
          </a:p>
          <a:p>
            <a:pPr lvl="0"/>
            <a:r>
              <a:rPr lang="pt-PT" sz="2000" dirty="0" err="1" smtClean="0"/>
              <a:t>Post-Mortem</a:t>
            </a:r>
            <a:r>
              <a:rPr lang="pt-PT" sz="2000" dirty="0" smtClean="0"/>
              <a:t> </a:t>
            </a:r>
            <a:r>
              <a:rPr lang="pt-PT" sz="2000" dirty="0" err="1"/>
              <a:t>Report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27868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Effort</a:t>
            </a:r>
            <a:r>
              <a:rPr lang="pt-PT" dirty="0"/>
              <a:t> </a:t>
            </a:r>
            <a:r>
              <a:rPr lang="pt-PT" dirty="0" err="1"/>
              <a:t>Estimation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Planning</a:t>
            </a:r>
            <a:r>
              <a:rPr lang="pt-PT" dirty="0" smtClean="0"/>
              <a:t> Poker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technique</a:t>
            </a:r>
            <a:r>
              <a:rPr lang="pt-PT" dirty="0" smtClean="0"/>
              <a:t> </a:t>
            </a:r>
            <a:r>
              <a:rPr lang="pt-PT" dirty="0" err="1" smtClean="0"/>
              <a:t>used</a:t>
            </a:r>
            <a:r>
              <a:rPr lang="pt-PT" dirty="0" smtClean="0"/>
              <a:t> for </a:t>
            </a:r>
            <a:r>
              <a:rPr lang="pt-PT" dirty="0" err="1" smtClean="0"/>
              <a:t>effort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endParaRPr lang="pt-PT" dirty="0" smtClean="0"/>
          </a:p>
          <a:p>
            <a:pPr lvl="1"/>
            <a:r>
              <a:rPr lang="pt-PT" dirty="0" smtClean="0"/>
              <a:t>Time </a:t>
            </a:r>
            <a:r>
              <a:rPr lang="pt-PT" dirty="0" err="1" smtClean="0"/>
              <a:t>during</a:t>
            </a:r>
            <a:r>
              <a:rPr lang="pt-PT" dirty="0" smtClean="0"/>
              <a:t> </a:t>
            </a:r>
            <a:r>
              <a:rPr lang="pt-PT" dirty="0" err="1" smtClean="0"/>
              <a:t>discussions</a:t>
            </a:r>
            <a:r>
              <a:rPr lang="pt-PT" dirty="0" smtClean="0"/>
              <a:t>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controlled</a:t>
            </a:r>
            <a:endParaRPr lang="pt-PT" dirty="0" smtClean="0"/>
          </a:p>
          <a:p>
            <a:r>
              <a:rPr lang="pt-PT" dirty="0" err="1" smtClean="0"/>
              <a:t>Work</a:t>
            </a:r>
            <a:r>
              <a:rPr lang="pt-PT" dirty="0" smtClean="0"/>
              <a:t> </a:t>
            </a:r>
            <a:r>
              <a:rPr lang="pt-PT" dirty="0" err="1" smtClean="0"/>
              <a:t>Breakdown</a:t>
            </a:r>
            <a:r>
              <a:rPr lang="pt-PT" dirty="0" smtClean="0"/>
              <a:t> </a:t>
            </a:r>
            <a:r>
              <a:rPr lang="pt-PT" dirty="0" err="1" smtClean="0"/>
              <a:t>Structure</a:t>
            </a:r>
            <a:r>
              <a:rPr lang="pt-PT" dirty="0" smtClean="0"/>
              <a:t>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built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discussed</a:t>
            </a:r>
            <a:r>
              <a:rPr lang="pt-PT" dirty="0" smtClean="0"/>
              <a:t> </a:t>
            </a:r>
            <a:r>
              <a:rPr lang="pt-PT" dirty="0" err="1" smtClean="0"/>
              <a:t>right</a:t>
            </a:r>
            <a:r>
              <a:rPr lang="pt-PT" dirty="0" smtClean="0"/>
              <a:t> </a:t>
            </a:r>
            <a:r>
              <a:rPr lang="pt-PT" dirty="0" err="1" smtClean="0"/>
              <a:t>before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r>
              <a:rPr lang="pt-PT" dirty="0" smtClean="0"/>
              <a:t>.</a:t>
            </a:r>
          </a:p>
          <a:p>
            <a:r>
              <a:rPr lang="pt-PT" dirty="0" err="1" smtClean="0"/>
              <a:t>Two</a:t>
            </a:r>
            <a:r>
              <a:rPr lang="pt-PT" dirty="0" smtClean="0"/>
              <a:t> </a:t>
            </a:r>
            <a:r>
              <a:rPr lang="pt-PT" dirty="0" err="1" smtClean="0"/>
              <a:t>estimations</a:t>
            </a:r>
            <a:r>
              <a:rPr lang="pt-PT" dirty="0" smtClean="0"/>
              <a:t> </a:t>
            </a:r>
            <a:r>
              <a:rPr lang="pt-PT" dirty="0" err="1" smtClean="0"/>
              <a:t>were</a:t>
            </a:r>
            <a:r>
              <a:rPr lang="pt-PT" dirty="0" smtClean="0"/>
              <a:t> </a:t>
            </a:r>
            <a:r>
              <a:rPr lang="pt-PT" dirty="0" err="1" smtClean="0"/>
              <a:t>performed</a:t>
            </a:r>
            <a:r>
              <a:rPr lang="pt-PT" dirty="0" smtClean="0"/>
              <a:t> :</a:t>
            </a:r>
          </a:p>
          <a:p>
            <a:pPr lvl="1"/>
            <a:r>
              <a:rPr lang="pt-PT" dirty="0" err="1" smtClean="0"/>
              <a:t>Before</a:t>
            </a:r>
            <a:r>
              <a:rPr lang="pt-PT" dirty="0" smtClean="0"/>
              <a:t> KOM</a:t>
            </a:r>
          </a:p>
          <a:p>
            <a:pPr lvl="1"/>
            <a:r>
              <a:rPr lang="pt-PT" dirty="0" err="1" smtClean="0"/>
              <a:t>After</a:t>
            </a:r>
            <a:r>
              <a:rPr lang="pt-PT" dirty="0" smtClean="0"/>
              <a:t> “SRS </a:t>
            </a:r>
            <a:r>
              <a:rPr lang="pt-PT" dirty="0" err="1" smtClean="0"/>
              <a:t>Review</a:t>
            </a:r>
            <a:r>
              <a:rPr lang="pt-PT" dirty="0" smtClean="0"/>
              <a:t>” </a:t>
            </a:r>
            <a:r>
              <a:rPr lang="pt-PT" dirty="0" err="1" smtClean="0"/>
              <a:t>milestone</a:t>
            </a:r>
            <a:r>
              <a:rPr lang="pt-PT" dirty="0"/>
              <a:t> </a:t>
            </a:r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6654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Effort</a:t>
            </a:r>
            <a:r>
              <a:rPr lang="pt-PT" dirty="0"/>
              <a:t> </a:t>
            </a:r>
            <a:r>
              <a:rPr lang="pt-PT" dirty="0" err="1"/>
              <a:t>Estimation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9408096"/>
              </p:ext>
            </p:extLst>
          </p:nvPr>
        </p:nvGraphicFramePr>
        <p:xfrm>
          <a:off x="1400905" y="2549768"/>
          <a:ext cx="9495693" cy="3440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8004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Effort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8378676"/>
              </p:ext>
            </p:extLst>
          </p:nvPr>
        </p:nvGraphicFramePr>
        <p:xfrm>
          <a:off x="1500554" y="2702168"/>
          <a:ext cx="9249508" cy="3112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744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Real </a:t>
            </a:r>
            <a:r>
              <a:rPr lang="pt-PT" dirty="0" err="1" smtClean="0"/>
              <a:t>Effort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But</a:t>
            </a:r>
            <a:r>
              <a:rPr lang="pt-PT" dirty="0" smtClean="0"/>
              <a:t> </a:t>
            </a:r>
            <a:r>
              <a:rPr lang="pt-PT" dirty="0" err="1" smtClean="0"/>
              <a:t>according</a:t>
            </a:r>
            <a:r>
              <a:rPr lang="pt-PT" dirty="0" smtClean="0"/>
              <a:t> to </a:t>
            </a:r>
            <a:r>
              <a:rPr lang="pt-PT" dirty="0" err="1" smtClean="0"/>
              <a:t>the</a:t>
            </a:r>
            <a:r>
              <a:rPr lang="pt-PT" dirty="0" smtClean="0"/>
              <a:t> individual </a:t>
            </a:r>
            <a:r>
              <a:rPr lang="pt-PT" dirty="0" err="1" smtClean="0"/>
              <a:t>logs</a:t>
            </a:r>
            <a:r>
              <a:rPr lang="pt-PT" dirty="0" smtClean="0"/>
              <a:t>…</a:t>
            </a:r>
          </a:p>
          <a:p>
            <a:endParaRPr lang="pt-PT" dirty="0"/>
          </a:p>
          <a:p>
            <a:endParaRPr lang="pt-PT" dirty="0"/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9267717"/>
              </p:ext>
            </p:extLst>
          </p:nvPr>
        </p:nvGraphicFramePr>
        <p:xfrm>
          <a:off x="1295400" y="2942492"/>
          <a:ext cx="10286999" cy="3094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6789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Effort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Task</a:t>
            </a:r>
            <a:r>
              <a:rPr lang="pt-PT" dirty="0" smtClean="0"/>
              <a:t> </a:t>
            </a:r>
            <a:r>
              <a:rPr lang="pt-PT" dirty="0" err="1" smtClean="0"/>
              <a:t>Type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Marcador de Posição de Conteúdo 7"/>
          <p:cNvGraphicFramePr>
            <a:graphicFrameLocks noGrp="1"/>
          </p:cNvGraphicFramePr>
          <p:nvPr>
            <p:ph idx="1"/>
            <p:extLst/>
          </p:nvPr>
        </p:nvGraphicFramePr>
        <p:xfrm>
          <a:off x="1236519" y="2563092"/>
          <a:ext cx="9718962" cy="35454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4073"/>
                <a:gridCol w="2892135"/>
                <a:gridCol w="2642754"/>
              </a:tblGrid>
              <a:tr h="332038">
                <a:tc>
                  <a:txBody>
                    <a:bodyPr/>
                    <a:lstStyle/>
                    <a:p>
                      <a:pPr algn="ctr" fontAlgn="b"/>
                      <a:r>
                        <a:rPr lang="pt-PT" sz="2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Task</a:t>
                      </a:r>
                      <a:r>
                        <a:rPr lang="pt-PT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PT" sz="2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  <a:endParaRPr lang="pt-PT" sz="2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Hours</a:t>
                      </a:r>
                      <a:endParaRPr lang="pt-PT" sz="2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Percent</a:t>
                      </a:r>
                      <a:endParaRPr lang="pt-PT" sz="2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Documentation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230,75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41%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365791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Meetings/</a:t>
                      </a:r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Discussions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75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14%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Coding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65,25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12%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Research/</a:t>
                      </a:r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Study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58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10%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Revision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46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8%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Requirements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33,5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6%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417201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effectLst/>
                        </a:rPr>
                        <a:t>Project/Quality/Risk Management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22,5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4%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33251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Repository</a:t>
                      </a:r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Management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14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3%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Testing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7,25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1%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Bug fixing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6,25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1%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37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Individual </a:t>
            </a:r>
            <a:r>
              <a:rPr lang="pt-PT" dirty="0" err="1"/>
              <a:t>Effort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2974256"/>
              </p:ext>
            </p:extLst>
          </p:nvPr>
        </p:nvGraphicFramePr>
        <p:xfrm>
          <a:off x="949569" y="2678722"/>
          <a:ext cx="10122875" cy="3464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3787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Weekly</a:t>
            </a:r>
            <a:r>
              <a:rPr lang="pt-PT" dirty="0"/>
              <a:t> Individual </a:t>
            </a:r>
            <a:r>
              <a:rPr lang="pt-PT" dirty="0" err="1"/>
              <a:t>Effort</a:t>
            </a:r>
            <a:endParaRPr lang="pt-PT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6624213"/>
              </p:ext>
            </p:extLst>
          </p:nvPr>
        </p:nvGraphicFramePr>
        <p:xfrm>
          <a:off x="1295402" y="2426677"/>
          <a:ext cx="9759460" cy="3563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043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94486"/>
          </a:xfrm>
        </p:spPr>
        <p:txBody>
          <a:bodyPr>
            <a:normAutofit fontScale="92500" lnSpcReduction="20000"/>
          </a:bodyPr>
          <a:lstStyle/>
          <a:p>
            <a:r>
              <a:rPr lang="pt-PT" dirty="0" smtClean="0"/>
              <a:t>Software </a:t>
            </a:r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Plan</a:t>
            </a:r>
            <a:endParaRPr lang="pt-PT" dirty="0" smtClean="0"/>
          </a:p>
          <a:p>
            <a:pPr lvl="1"/>
            <a:r>
              <a:rPr lang="pt-PT" dirty="0" err="1" smtClean="0"/>
              <a:t>Centralized</a:t>
            </a:r>
            <a:r>
              <a:rPr lang="pt-PT" dirty="0" smtClean="0"/>
              <a:t> </a:t>
            </a:r>
            <a:r>
              <a:rPr lang="pt-PT" dirty="0" err="1" smtClean="0"/>
              <a:t>information</a:t>
            </a:r>
            <a:r>
              <a:rPr lang="pt-PT" dirty="0" smtClean="0"/>
              <a:t> </a:t>
            </a:r>
          </a:p>
          <a:p>
            <a:pPr lvl="1"/>
            <a:endParaRPr lang="pt-PT" dirty="0" smtClean="0"/>
          </a:p>
          <a:p>
            <a:r>
              <a:rPr lang="pt-PT" dirty="0" smtClean="0"/>
              <a:t>Microsoft Project for </a:t>
            </a:r>
            <a:r>
              <a:rPr lang="pt-PT" dirty="0" err="1" smtClean="0"/>
              <a:t>scheduling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allocation</a:t>
            </a:r>
            <a:endParaRPr lang="pt-PT" dirty="0" smtClean="0"/>
          </a:p>
          <a:p>
            <a:pPr lvl="1"/>
            <a:r>
              <a:rPr lang="pt-PT" dirty="0" err="1" smtClean="0"/>
              <a:t>Easier</a:t>
            </a:r>
            <a:r>
              <a:rPr lang="pt-PT" dirty="0" smtClean="0"/>
              <a:t> </a:t>
            </a:r>
            <a:r>
              <a:rPr lang="pt-PT" dirty="0" err="1" smtClean="0"/>
              <a:t>scheduling</a:t>
            </a:r>
            <a:endParaRPr lang="pt-PT" dirty="0" smtClean="0"/>
          </a:p>
          <a:p>
            <a:pPr lvl="1"/>
            <a:r>
              <a:rPr lang="pt-PT" dirty="0" err="1" smtClean="0"/>
              <a:t>What’s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next</a:t>
            </a:r>
            <a:r>
              <a:rPr lang="pt-PT" dirty="0" smtClean="0"/>
              <a:t> </a:t>
            </a:r>
            <a:r>
              <a:rPr lang="pt-PT" dirty="0" err="1" smtClean="0"/>
              <a:t>task</a:t>
            </a:r>
            <a:r>
              <a:rPr lang="pt-PT" dirty="0" smtClean="0"/>
              <a:t> </a:t>
            </a:r>
            <a:r>
              <a:rPr lang="pt-PT" dirty="0" err="1" smtClean="0"/>
              <a:t>at</a:t>
            </a:r>
            <a:r>
              <a:rPr lang="pt-PT" dirty="0" smtClean="0"/>
              <a:t> </a:t>
            </a:r>
            <a:r>
              <a:rPr lang="pt-PT" dirty="0" err="1" smtClean="0"/>
              <a:t>any</a:t>
            </a:r>
            <a:r>
              <a:rPr lang="pt-PT" dirty="0" smtClean="0"/>
              <a:t> </a:t>
            </a:r>
            <a:r>
              <a:rPr lang="pt-PT" dirty="0" err="1" smtClean="0"/>
              <a:t>given</a:t>
            </a:r>
            <a:r>
              <a:rPr lang="pt-PT" dirty="0" smtClean="0"/>
              <a:t> time</a:t>
            </a:r>
          </a:p>
          <a:p>
            <a:pPr lvl="1"/>
            <a:endParaRPr lang="pt-PT" dirty="0" smtClean="0"/>
          </a:p>
          <a:p>
            <a:r>
              <a:rPr lang="pt-PT" dirty="0" err="1" smtClean="0"/>
              <a:t>Earned</a:t>
            </a:r>
            <a:r>
              <a:rPr lang="pt-PT" dirty="0" smtClean="0"/>
              <a:t> </a:t>
            </a:r>
            <a:r>
              <a:rPr lang="pt-PT" dirty="0" err="1" smtClean="0"/>
              <a:t>Value</a:t>
            </a:r>
            <a:r>
              <a:rPr lang="pt-PT" dirty="0" smtClean="0"/>
              <a:t> </a:t>
            </a:r>
            <a:r>
              <a:rPr lang="pt-PT" dirty="0" err="1" smtClean="0"/>
              <a:t>Graph</a:t>
            </a:r>
            <a:r>
              <a:rPr lang="pt-PT" dirty="0" smtClean="0"/>
              <a:t> in Microsoft Excel for </a:t>
            </a:r>
            <a:r>
              <a:rPr lang="pt-PT" dirty="0" err="1" smtClean="0"/>
              <a:t>project</a:t>
            </a:r>
            <a:r>
              <a:rPr lang="pt-PT" dirty="0" smtClean="0"/>
              <a:t> </a:t>
            </a:r>
            <a:r>
              <a:rPr lang="pt-PT" dirty="0" err="1" smtClean="0"/>
              <a:t>control</a:t>
            </a:r>
            <a:r>
              <a:rPr lang="pt-PT" dirty="0" smtClean="0"/>
              <a:t> </a:t>
            </a:r>
            <a:r>
              <a:rPr lang="pt-PT" dirty="0" err="1" smtClean="0"/>
              <a:t>based</a:t>
            </a:r>
            <a:r>
              <a:rPr lang="pt-PT" dirty="0" smtClean="0"/>
              <a:t> </a:t>
            </a:r>
            <a:r>
              <a:rPr lang="pt-PT" dirty="0" err="1" smtClean="0"/>
              <a:t>on</a:t>
            </a:r>
            <a:r>
              <a:rPr lang="pt-PT" dirty="0" smtClean="0"/>
              <a:t> WBS </a:t>
            </a:r>
            <a:r>
              <a:rPr lang="pt-PT" dirty="0" err="1" smtClean="0"/>
              <a:t>tasks</a:t>
            </a:r>
            <a:endParaRPr lang="pt-PT" dirty="0" smtClean="0"/>
          </a:p>
          <a:p>
            <a:pPr lvl="1"/>
            <a:r>
              <a:rPr lang="pt-PT" dirty="0" err="1" smtClean="0"/>
              <a:t>Haven’t</a:t>
            </a:r>
            <a:r>
              <a:rPr lang="pt-PT" dirty="0" smtClean="0"/>
              <a:t> </a:t>
            </a:r>
            <a:r>
              <a:rPr lang="pt-PT" dirty="0" err="1" smtClean="0"/>
              <a:t>used</a:t>
            </a:r>
            <a:r>
              <a:rPr lang="pt-PT" dirty="0" smtClean="0"/>
              <a:t> </a:t>
            </a:r>
            <a:r>
              <a:rPr lang="pt-PT" dirty="0" err="1" smtClean="0"/>
              <a:t>its</a:t>
            </a:r>
            <a:r>
              <a:rPr lang="pt-PT" dirty="0" smtClean="0"/>
              <a:t> </a:t>
            </a:r>
            <a:r>
              <a:rPr lang="pt-PT" dirty="0" err="1" smtClean="0"/>
              <a:t>full</a:t>
            </a:r>
            <a:r>
              <a:rPr lang="pt-PT" dirty="0" smtClean="0"/>
              <a:t> </a:t>
            </a:r>
            <a:r>
              <a:rPr lang="pt-PT" dirty="0" err="1" smtClean="0"/>
              <a:t>potential</a:t>
            </a:r>
            <a:r>
              <a:rPr lang="pt-PT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166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23008" y="3090717"/>
            <a:ext cx="7543800" cy="32766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46918" y="3462192"/>
            <a:ext cx="3028950" cy="2533650"/>
          </a:xfrm>
          <a:prstGeom prst="rect">
            <a:avLst/>
          </a:prstGeom>
        </p:spPr>
      </p:pic>
      <p:sp>
        <p:nvSpPr>
          <p:cNvPr id="7" name="Marcador de Posição de Conteúdo 2"/>
          <p:cNvSpPr txBox="1">
            <a:spLocks/>
          </p:cNvSpPr>
          <p:nvPr/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err="1" smtClean="0"/>
              <a:t>Earned</a:t>
            </a:r>
            <a:r>
              <a:rPr lang="pt-PT" dirty="0" smtClean="0"/>
              <a:t> </a:t>
            </a:r>
            <a:r>
              <a:rPr lang="pt-PT" dirty="0" err="1" smtClean="0"/>
              <a:t>Value</a:t>
            </a:r>
            <a:r>
              <a:rPr lang="pt-PT" dirty="0" smtClean="0"/>
              <a:t> </a:t>
            </a:r>
            <a:r>
              <a:rPr lang="pt-PT" dirty="0" err="1" smtClean="0"/>
              <a:t>Graph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402477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Weekly</a:t>
            </a:r>
            <a:r>
              <a:rPr lang="pt-PT" dirty="0" smtClean="0"/>
              <a:t> </a:t>
            </a:r>
            <a:r>
              <a:rPr lang="pt-PT" dirty="0" err="1" smtClean="0"/>
              <a:t>reports</a:t>
            </a:r>
            <a:endParaRPr lang="pt-PT" dirty="0" smtClean="0"/>
          </a:p>
          <a:p>
            <a:pPr lvl="1"/>
            <a:r>
              <a:rPr lang="pt-PT" dirty="0" err="1" smtClean="0"/>
              <a:t>Weekly</a:t>
            </a:r>
            <a:r>
              <a:rPr lang="pt-PT" dirty="0" smtClean="0"/>
              <a:t> </a:t>
            </a:r>
            <a:r>
              <a:rPr lang="pt-PT" dirty="0" err="1" smtClean="0"/>
              <a:t>analysis</a:t>
            </a:r>
            <a:endParaRPr lang="pt-PT" dirty="0" smtClean="0"/>
          </a:p>
          <a:p>
            <a:pPr lvl="1"/>
            <a:endParaRPr lang="pt-PT" dirty="0" smtClean="0"/>
          </a:p>
          <a:p>
            <a:r>
              <a:rPr lang="pt-PT" dirty="0" smtClean="0"/>
              <a:t>Individual </a:t>
            </a:r>
            <a:r>
              <a:rPr lang="pt-PT" dirty="0" err="1" smtClean="0"/>
              <a:t>logs</a:t>
            </a:r>
            <a:endParaRPr lang="pt-PT" dirty="0" smtClean="0"/>
          </a:p>
          <a:p>
            <a:pPr lvl="1"/>
            <a:r>
              <a:rPr lang="pt-PT" dirty="0" err="1" smtClean="0"/>
              <a:t>What</a:t>
            </a:r>
            <a:r>
              <a:rPr lang="pt-PT" dirty="0"/>
              <a:t>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done</a:t>
            </a:r>
            <a:r>
              <a:rPr lang="pt-PT" dirty="0" smtClean="0"/>
              <a:t>, </a:t>
            </a:r>
            <a:r>
              <a:rPr lang="pt-PT" dirty="0" err="1" smtClean="0"/>
              <a:t>when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done</a:t>
            </a:r>
            <a:r>
              <a:rPr lang="pt-PT" dirty="0" smtClean="0"/>
              <a:t>, </a:t>
            </a:r>
            <a:r>
              <a:rPr lang="pt-PT" dirty="0" err="1" smtClean="0"/>
              <a:t>how</a:t>
            </a:r>
            <a:r>
              <a:rPr lang="pt-PT" dirty="0" smtClean="0"/>
              <a:t> </a:t>
            </a:r>
            <a:r>
              <a:rPr lang="pt-PT" dirty="0" err="1" smtClean="0"/>
              <a:t>much</a:t>
            </a:r>
            <a:r>
              <a:rPr lang="pt-PT" dirty="0" smtClean="0"/>
              <a:t> </a:t>
            </a:r>
            <a:r>
              <a:rPr lang="pt-PT" dirty="0" err="1" smtClean="0"/>
              <a:t>did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 </a:t>
            </a:r>
            <a:r>
              <a:rPr lang="pt-PT" dirty="0" err="1" smtClean="0"/>
              <a:t>cost</a:t>
            </a:r>
            <a:r>
              <a:rPr lang="pt-PT" dirty="0" smtClean="0"/>
              <a:t>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3774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Product</a:t>
            </a:r>
            <a:endParaRPr lang="pt-P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3607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925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504050" y="2578979"/>
            <a:ext cx="1870207" cy="299368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Number of Initial Requirements</a:t>
            </a:r>
            <a:endParaRPr lang="en-US" dirty="0"/>
          </a:p>
          <a:p>
            <a:pPr marL="0" indent="0" algn="ctr">
              <a:buNone/>
            </a:pPr>
            <a:r>
              <a:rPr lang="pt-PT" sz="6600" dirty="0" smtClean="0"/>
              <a:t>66 </a:t>
            </a:r>
            <a:endParaRPr lang="en-US" sz="66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5761296" y="2578979"/>
            <a:ext cx="226989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Number of Delivered Requirements</a:t>
            </a:r>
          </a:p>
          <a:p>
            <a:pPr marL="0" indent="0">
              <a:buNone/>
            </a:pPr>
            <a:endParaRPr lang="en-US" dirty="0"/>
          </a:p>
          <a:p>
            <a:pPr algn="ctr"/>
            <a:r>
              <a:rPr lang="en-US" sz="6600" dirty="0" smtClean="0"/>
              <a:t>64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10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Requirements</a:t>
            </a:r>
            <a:endParaRPr lang="pt-PT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27250"/>
              </p:ext>
            </p:extLst>
          </p:nvPr>
        </p:nvGraphicFramePr>
        <p:xfrm>
          <a:off x="1785669" y="2665561"/>
          <a:ext cx="8514269" cy="26047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5763"/>
                <a:gridCol w="810882"/>
                <a:gridCol w="1709905"/>
                <a:gridCol w="2097719"/>
              </a:tblGrid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Nº</a:t>
                      </a:r>
                      <a:endParaRPr lang="pt-PT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Delivered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not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Delivered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Functional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53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51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Interface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11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11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0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Performance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0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Total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66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64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 dirty="0">
                          <a:effectLst/>
                        </a:rPr>
                        <a:t>2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81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 </a:t>
            </a:r>
            <a:r>
              <a:rPr lang="pt-PT" b="1" dirty="0"/>
              <a:t>Carla Machado </a:t>
            </a:r>
            <a:r>
              <a:rPr lang="pt-PT" dirty="0"/>
              <a:t>-  </a:t>
            </a:r>
            <a:r>
              <a:rPr lang="pt-PT" dirty="0" err="1"/>
              <a:t>Quality</a:t>
            </a:r>
            <a:r>
              <a:rPr lang="pt-PT" dirty="0"/>
              <a:t> Manager</a:t>
            </a:r>
          </a:p>
          <a:p>
            <a:r>
              <a:rPr lang="pt-PT" b="1" dirty="0" smtClean="0"/>
              <a:t>David </a:t>
            </a:r>
            <a:r>
              <a:rPr lang="pt-PT" b="1" dirty="0"/>
              <a:t>João</a:t>
            </a:r>
            <a:r>
              <a:rPr lang="pt-PT" dirty="0"/>
              <a:t>  - </a:t>
            </a:r>
            <a:r>
              <a:rPr lang="pt-PT" dirty="0" err="1"/>
              <a:t>Quality</a:t>
            </a:r>
            <a:r>
              <a:rPr lang="pt-PT" dirty="0"/>
              <a:t> </a:t>
            </a:r>
            <a:r>
              <a:rPr lang="pt-PT" dirty="0" err="1"/>
              <a:t>Engineer</a:t>
            </a:r>
            <a:endParaRPr lang="pt-PT" dirty="0"/>
          </a:p>
          <a:p>
            <a:r>
              <a:rPr lang="pt-PT" b="1" dirty="0" smtClean="0"/>
              <a:t>Filipe </a:t>
            </a:r>
            <a:r>
              <a:rPr lang="pt-PT" b="1" dirty="0"/>
              <a:t>Brandão </a:t>
            </a:r>
            <a:r>
              <a:rPr lang="pt-PT" dirty="0"/>
              <a:t>- Project Manager</a:t>
            </a:r>
          </a:p>
          <a:p>
            <a:r>
              <a:rPr lang="pt-PT" b="1" dirty="0" smtClean="0"/>
              <a:t>João </a:t>
            </a:r>
            <a:r>
              <a:rPr lang="pt-PT" b="1" dirty="0"/>
              <a:t>Girão</a:t>
            </a:r>
            <a:r>
              <a:rPr lang="pt-PT" dirty="0"/>
              <a:t> - </a:t>
            </a:r>
            <a:r>
              <a:rPr lang="pt-PT" dirty="0" err="1"/>
              <a:t>Test</a:t>
            </a:r>
            <a:r>
              <a:rPr lang="pt-PT" dirty="0"/>
              <a:t> Manager</a:t>
            </a:r>
          </a:p>
          <a:p>
            <a:r>
              <a:rPr lang="pt-PT" b="1" dirty="0"/>
              <a:t>João Guilherme Martins </a:t>
            </a:r>
            <a:r>
              <a:rPr lang="pt-PT" dirty="0"/>
              <a:t>- </a:t>
            </a:r>
            <a:r>
              <a:rPr lang="pt-PT" dirty="0" err="1"/>
              <a:t>Client</a:t>
            </a:r>
            <a:r>
              <a:rPr lang="pt-PT" dirty="0"/>
              <a:t> Manager</a:t>
            </a:r>
          </a:p>
          <a:p>
            <a:r>
              <a:rPr lang="pt-PT" b="1" dirty="0"/>
              <a:t>Mário Oliveira</a:t>
            </a:r>
            <a:r>
              <a:rPr lang="pt-PT" dirty="0"/>
              <a:t> - </a:t>
            </a:r>
            <a:r>
              <a:rPr lang="pt-PT" dirty="0" err="1"/>
              <a:t>Librarian</a:t>
            </a:r>
            <a:r>
              <a:rPr lang="pt-PT" dirty="0"/>
              <a:t> </a:t>
            </a:r>
            <a:r>
              <a:rPr lang="pt-PT" dirty="0" smtClean="0"/>
              <a:t>Manager</a:t>
            </a:r>
          </a:p>
          <a:p>
            <a:r>
              <a:rPr lang="pt-PT" b="1" dirty="0"/>
              <a:t>Rui Ganhoto</a:t>
            </a:r>
            <a:r>
              <a:rPr lang="pt-PT" dirty="0"/>
              <a:t> - </a:t>
            </a:r>
            <a:r>
              <a:rPr lang="pt-PT" dirty="0" err="1"/>
              <a:t>Technical</a:t>
            </a:r>
            <a:r>
              <a:rPr lang="pt-PT" dirty="0"/>
              <a:t> Manager &amp; </a:t>
            </a:r>
            <a:r>
              <a:rPr lang="pt-PT" dirty="0" err="1"/>
              <a:t>Risk</a:t>
            </a:r>
            <a:r>
              <a:rPr lang="pt-PT" dirty="0"/>
              <a:t> Manager</a:t>
            </a:r>
          </a:p>
          <a:p>
            <a:pPr marL="0" indent="0">
              <a:buNone/>
            </a:pPr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57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Requirements</a:t>
            </a:r>
            <a:r>
              <a:rPr lang="pt-PT" dirty="0" smtClean="0"/>
              <a:t> </a:t>
            </a:r>
            <a:r>
              <a:rPr lang="pt-PT" dirty="0" err="1" smtClean="0"/>
              <a:t>conclusion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3200" dirty="0" smtClean="0"/>
              <a:t>97% </a:t>
            </a:r>
            <a:r>
              <a:rPr lang="pt-PT" sz="3200" dirty="0" err="1" smtClean="0"/>
              <a:t>of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</a:t>
            </a:r>
            <a:r>
              <a:rPr lang="pt-PT" sz="3200" dirty="0" err="1" smtClean="0"/>
              <a:t>Requirements</a:t>
            </a:r>
            <a:r>
              <a:rPr lang="pt-PT" sz="3200" dirty="0" smtClean="0"/>
              <a:t> </a:t>
            </a:r>
            <a:r>
              <a:rPr lang="pt-PT" sz="3200" dirty="0" err="1" smtClean="0"/>
              <a:t>were</a:t>
            </a:r>
            <a:r>
              <a:rPr lang="pt-PT" sz="3200" dirty="0" smtClean="0"/>
              <a:t> </a:t>
            </a:r>
            <a:r>
              <a:rPr lang="pt-PT" sz="3200" dirty="0" err="1" smtClean="0"/>
              <a:t>delivered</a:t>
            </a:r>
            <a:endParaRPr lang="pt-PT" sz="3200" dirty="0"/>
          </a:p>
          <a:p>
            <a:pPr algn="ctr"/>
            <a:endParaRPr lang="pt-PT" sz="3200" dirty="0" smtClean="0"/>
          </a:p>
          <a:p>
            <a:pPr algn="ctr"/>
            <a:r>
              <a:rPr lang="pt-PT" sz="3200" dirty="0" err="1" smtClean="0"/>
              <a:t>Requirements</a:t>
            </a:r>
            <a:r>
              <a:rPr lang="pt-PT" sz="3200" dirty="0" smtClean="0"/>
              <a:t> </a:t>
            </a:r>
            <a:r>
              <a:rPr lang="pt-PT" sz="3200" dirty="0" err="1" smtClean="0"/>
              <a:t>not</a:t>
            </a:r>
            <a:r>
              <a:rPr lang="pt-PT" sz="3200" dirty="0" smtClean="0"/>
              <a:t> </a:t>
            </a:r>
            <a:r>
              <a:rPr lang="pt-PT" sz="3200" dirty="0" err="1" smtClean="0"/>
              <a:t>Delivered</a:t>
            </a:r>
            <a:r>
              <a:rPr lang="pt-PT" sz="3200" dirty="0" smtClean="0"/>
              <a:t>: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t-PT" sz="3200" dirty="0"/>
              <a:t>12CIT-003:ConfigureInactiveTime.Validate.False</a:t>
            </a:r>
            <a:endParaRPr lang="pt-PT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pt-PT" sz="3200" dirty="0"/>
              <a:t>1CT-004:Task.create.AutoComplete</a:t>
            </a:r>
            <a:endParaRPr lang="pt-PT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131416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</a:t>
            </a:r>
            <a:r>
              <a:rPr lang="en-US" dirty="0" err="1" smtClean="0"/>
              <a:t>Managment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Mário Oliveira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5055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4" name="Marcador de Posição de Conteú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503" y="2487239"/>
            <a:ext cx="1300611" cy="58236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4089920"/>
            <a:ext cx="1355949" cy="83152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100" y="3686436"/>
            <a:ext cx="1089850" cy="10898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707" y="5393119"/>
            <a:ext cx="926243" cy="87590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153" y="4180858"/>
            <a:ext cx="1686476" cy="45675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370" y="2602124"/>
            <a:ext cx="923749" cy="691920"/>
          </a:xfrm>
          <a:prstGeom prst="rect">
            <a:avLst/>
          </a:prstGeom>
        </p:spPr>
      </p:pic>
      <p:cxnSp>
        <p:nvCxnSpPr>
          <p:cNvPr id="10" name="Conexão em ângulos retos 9"/>
          <p:cNvCxnSpPr>
            <a:stCxn id="4" idx="3"/>
            <a:endCxn id="8" idx="0"/>
          </p:cNvCxnSpPr>
          <p:nvPr/>
        </p:nvCxnSpPr>
        <p:spPr>
          <a:xfrm>
            <a:off x="6588114" y="2778421"/>
            <a:ext cx="3321277" cy="140243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em ângulos retos 10"/>
          <p:cNvCxnSpPr>
            <a:stCxn id="7" idx="3"/>
            <a:endCxn id="8" idx="2"/>
          </p:cNvCxnSpPr>
          <p:nvPr/>
        </p:nvCxnSpPr>
        <p:spPr>
          <a:xfrm flipV="1">
            <a:off x="6541950" y="4637612"/>
            <a:ext cx="3367441" cy="119345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curva 11"/>
          <p:cNvCxnSpPr>
            <a:stCxn id="4" idx="1"/>
            <a:endCxn id="5" idx="0"/>
          </p:cNvCxnSpPr>
          <p:nvPr/>
        </p:nvCxnSpPr>
        <p:spPr>
          <a:xfrm rot="10800000" flipV="1">
            <a:off x="1973377" y="2778420"/>
            <a:ext cx="3314127" cy="131149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3645309" cy="3318936"/>
          </a:xfrm>
        </p:spPr>
        <p:txBody>
          <a:bodyPr>
            <a:normAutofit/>
          </a:bodyPr>
          <a:lstStyle/>
          <a:p>
            <a:r>
              <a:rPr lang="pt-PT" dirty="0"/>
              <a:t>Google </a:t>
            </a:r>
            <a:r>
              <a:rPr lang="pt-PT" dirty="0" err="1"/>
              <a:t>Code</a:t>
            </a:r>
            <a:endParaRPr lang="pt-PT" dirty="0"/>
          </a:p>
          <a:p>
            <a:pPr lvl="1"/>
            <a:r>
              <a:rPr lang="pt-PT" dirty="0" err="1"/>
              <a:t>Keep</a:t>
            </a:r>
            <a:r>
              <a:rPr lang="pt-PT" dirty="0"/>
              <a:t> </a:t>
            </a:r>
            <a:r>
              <a:rPr lang="pt-PT" dirty="0" err="1"/>
              <a:t>Your</a:t>
            </a:r>
            <a:r>
              <a:rPr lang="pt-PT" dirty="0"/>
              <a:t> Time Project</a:t>
            </a:r>
          </a:p>
          <a:p>
            <a:pPr lvl="1"/>
            <a:r>
              <a:rPr lang="pt-PT" dirty="0" err="1"/>
              <a:t>Documentation</a:t>
            </a:r>
            <a:endParaRPr lang="pt-PT" dirty="0"/>
          </a:p>
          <a:p>
            <a:pPr lvl="2"/>
            <a:r>
              <a:rPr lang="pt-PT" dirty="0"/>
              <a:t>Meetings</a:t>
            </a:r>
          </a:p>
          <a:p>
            <a:pPr lvl="2"/>
            <a:r>
              <a:rPr lang="pt-PT" dirty="0"/>
              <a:t>Processes</a:t>
            </a:r>
          </a:p>
          <a:p>
            <a:pPr lvl="2"/>
            <a:r>
              <a:rPr lang="pt-PT" dirty="0"/>
              <a:t>Project Management</a:t>
            </a:r>
          </a:p>
          <a:p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4159045" y="3923071"/>
            <a:ext cx="3126658" cy="159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Templates</a:t>
            </a:r>
          </a:p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Test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Results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Weekly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Reports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74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Google </a:t>
            </a:r>
            <a:r>
              <a:rPr lang="pt-PT" dirty="0" err="1"/>
              <a:t>Docs</a:t>
            </a:r>
            <a:endParaRPr lang="pt-PT" dirty="0"/>
          </a:p>
          <a:p>
            <a:pPr lvl="1"/>
            <a:r>
              <a:rPr lang="pt-PT" dirty="0" err="1"/>
              <a:t>Documents</a:t>
            </a:r>
            <a:r>
              <a:rPr lang="pt-PT" dirty="0"/>
              <a:t>, </a:t>
            </a:r>
            <a:r>
              <a:rPr lang="pt-PT" dirty="0" err="1"/>
              <a:t>Requirements</a:t>
            </a:r>
            <a:r>
              <a:rPr lang="pt-PT" dirty="0"/>
              <a:t>, </a:t>
            </a:r>
            <a:r>
              <a:rPr lang="pt-PT" dirty="0" err="1"/>
              <a:t>Tests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Review</a:t>
            </a:r>
            <a:r>
              <a:rPr lang="pt-PT" dirty="0"/>
              <a:t> </a:t>
            </a:r>
            <a:r>
              <a:rPr lang="pt-PT" dirty="0" err="1"/>
              <a:t>Measures</a:t>
            </a:r>
            <a:endParaRPr lang="pt-PT" dirty="0"/>
          </a:p>
          <a:p>
            <a:pPr lvl="1"/>
            <a:r>
              <a:rPr lang="pt-PT" dirty="0" err="1"/>
              <a:t>Dashboard</a:t>
            </a:r>
            <a:endParaRPr lang="pt-PT" dirty="0"/>
          </a:p>
          <a:p>
            <a:pPr lvl="1"/>
            <a:r>
              <a:rPr lang="pt-PT" dirty="0" err="1"/>
              <a:t>Logs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256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3689554" cy="3318936"/>
          </a:xfrm>
        </p:spPr>
        <p:txBody>
          <a:bodyPr>
            <a:normAutofit/>
          </a:bodyPr>
          <a:lstStyle/>
          <a:p>
            <a:r>
              <a:rPr lang="pt-PT" dirty="0"/>
              <a:t>Google Sites</a:t>
            </a:r>
          </a:p>
          <a:p>
            <a:pPr lvl="1"/>
            <a:r>
              <a:rPr lang="pt-PT" dirty="0"/>
              <a:t>Project </a:t>
            </a:r>
            <a:r>
              <a:rPr lang="pt-PT" dirty="0" err="1"/>
              <a:t>Information</a:t>
            </a:r>
            <a:endParaRPr lang="pt-PT" dirty="0"/>
          </a:p>
          <a:p>
            <a:pPr lvl="1"/>
            <a:r>
              <a:rPr lang="pt-PT" dirty="0" err="1" smtClean="0"/>
              <a:t>Dashboard</a:t>
            </a:r>
            <a:endParaRPr lang="pt-PT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1295401" y="4049303"/>
            <a:ext cx="3790336" cy="2557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Repository</a:t>
            </a:r>
            <a:endParaRPr lang="pt-PT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Logs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(link)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Documentation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Templates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Processes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pt-PT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306529" y="4442645"/>
            <a:ext cx="4115768" cy="195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Weekly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Report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Meeting minutes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Kickoff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Meeting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Repository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(link)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436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 err="1"/>
              <a:t>Documents</a:t>
            </a:r>
            <a:r>
              <a:rPr lang="pt-PT" dirty="0"/>
              <a:t> </a:t>
            </a:r>
            <a:r>
              <a:rPr lang="pt-PT" dirty="0" err="1"/>
              <a:t>state</a:t>
            </a:r>
            <a:endParaRPr lang="pt-PT" dirty="0"/>
          </a:p>
          <a:p>
            <a:pPr lvl="1"/>
            <a:r>
              <a:rPr lang="pt-PT" dirty="0" err="1"/>
              <a:t>Draft</a:t>
            </a:r>
            <a:r>
              <a:rPr lang="pt-PT" dirty="0"/>
              <a:t>: 2</a:t>
            </a:r>
          </a:p>
          <a:p>
            <a:pPr lvl="1"/>
            <a:r>
              <a:rPr lang="pt-PT" dirty="0" err="1"/>
              <a:t>Ready</a:t>
            </a:r>
            <a:r>
              <a:rPr lang="pt-PT" dirty="0"/>
              <a:t> for </a:t>
            </a:r>
            <a:r>
              <a:rPr lang="pt-PT" dirty="0" err="1"/>
              <a:t>Revision</a:t>
            </a:r>
            <a:r>
              <a:rPr lang="pt-PT" dirty="0"/>
              <a:t>: 0</a:t>
            </a:r>
          </a:p>
          <a:p>
            <a:pPr lvl="1"/>
            <a:r>
              <a:rPr lang="pt-PT" dirty="0" err="1"/>
              <a:t>Ready</a:t>
            </a:r>
            <a:r>
              <a:rPr lang="pt-PT" dirty="0"/>
              <a:t> for </a:t>
            </a:r>
            <a:r>
              <a:rPr lang="pt-PT" dirty="0" err="1"/>
              <a:t>Approval</a:t>
            </a:r>
            <a:r>
              <a:rPr lang="pt-PT" dirty="0"/>
              <a:t>: 0</a:t>
            </a:r>
          </a:p>
          <a:p>
            <a:pPr lvl="1"/>
            <a:r>
              <a:rPr lang="pt-PT" dirty="0" err="1"/>
              <a:t>Baselined</a:t>
            </a:r>
            <a:r>
              <a:rPr lang="pt-PT" dirty="0"/>
              <a:t>: 29</a:t>
            </a:r>
          </a:p>
          <a:p>
            <a:pPr lvl="1"/>
            <a:r>
              <a:rPr lang="pt-PT" dirty="0" err="1"/>
              <a:t>Deprecated</a:t>
            </a:r>
            <a:r>
              <a:rPr lang="pt-PT" dirty="0"/>
              <a:t>: 0</a:t>
            </a:r>
          </a:p>
          <a:p>
            <a:pPr lvl="1"/>
            <a:endParaRPr lang="pt-PT" dirty="0"/>
          </a:p>
          <a:p>
            <a:pPr lvl="1"/>
            <a:r>
              <a:rPr lang="pt-PT" dirty="0"/>
              <a:t>Global </a:t>
            </a:r>
            <a:r>
              <a:rPr lang="pt-PT" dirty="0" err="1"/>
              <a:t>Change</a:t>
            </a:r>
            <a:r>
              <a:rPr lang="pt-PT" dirty="0"/>
              <a:t> Rate: 0,066</a:t>
            </a:r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337" y="2466751"/>
            <a:ext cx="5544306" cy="384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0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Quality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Document Management Process</a:t>
            </a:r>
          </a:p>
          <a:p>
            <a:pPr lvl="1"/>
            <a:r>
              <a:rPr lang="en-US" dirty="0" smtClean="0"/>
              <a:t>It was followed in the majority of documents although some unconformities were detected </a:t>
            </a:r>
          </a:p>
          <a:p>
            <a:pPr lvl="2"/>
            <a:r>
              <a:rPr lang="en-US" dirty="0" smtClean="0"/>
              <a:t>Not following correctly the hierarchy for the different roles</a:t>
            </a:r>
          </a:p>
          <a:p>
            <a:pPr lvl="1"/>
            <a:r>
              <a:rPr lang="en-US" dirty="0" smtClean="0"/>
              <a:t>The process lacked flexibility in choosing the persons for the different roles</a:t>
            </a:r>
          </a:p>
          <a:p>
            <a:r>
              <a:rPr lang="en-US" dirty="0" smtClean="0"/>
              <a:t>Project Assessment and Control Process</a:t>
            </a:r>
          </a:p>
          <a:p>
            <a:pPr lvl="1"/>
            <a:r>
              <a:rPr lang="en-US" dirty="0" smtClean="0"/>
              <a:t>Project and risk control weren’t very accurate</a:t>
            </a:r>
          </a:p>
          <a:p>
            <a:pPr lvl="2"/>
            <a:r>
              <a:rPr lang="en-US" dirty="0" smtClean="0"/>
              <a:t>Process wasn’t always exactly followed</a:t>
            </a:r>
          </a:p>
          <a:p>
            <a:pPr lvl="2"/>
            <a:r>
              <a:rPr lang="en-US" dirty="0" smtClean="0"/>
              <a:t>Problems with some of the used tools</a:t>
            </a:r>
          </a:p>
        </p:txBody>
      </p: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Planning Process</a:t>
            </a:r>
          </a:p>
          <a:p>
            <a:pPr lvl="1"/>
            <a:r>
              <a:rPr lang="en-US" dirty="0" smtClean="0"/>
              <a:t>Plan was updated</a:t>
            </a:r>
          </a:p>
          <a:p>
            <a:pPr lvl="2"/>
            <a:r>
              <a:rPr lang="en-US" dirty="0" smtClean="0"/>
              <a:t>Redefinition of some concepts - milestones</a:t>
            </a:r>
          </a:p>
          <a:p>
            <a:r>
              <a:rPr lang="en-US" dirty="0" smtClean="0"/>
              <a:t>Requirements Analysis Process</a:t>
            </a:r>
          </a:p>
          <a:p>
            <a:pPr lvl="1"/>
            <a:r>
              <a:rPr lang="en-US" dirty="0" smtClean="0"/>
              <a:t>Major unconformity</a:t>
            </a:r>
          </a:p>
          <a:p>
            <a:pPr lvl="2"/>
            <a:r>
              <a:rPr lang="en-US" dirty="0" smtClean="0"/>
              <a:t> changes were made that didn´t follow the change requirements process and documentation wasn’t updated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5551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Review Process</a:t>
            </a:r>
          </a:p>
          <a:p>
            <a:pPr lvl="1"/>
            <a:r>
              <a:rPr lang="en-US" dirty="0" smtClean="0"/>
              <a:t>Major unconformity associated with the walkthrough </a:t>
            </a:r>
          </a:p>
          <a:p>
            <a:pPr lvl="2"/>
            <a:r>
              <a:rPr lang="en-US" dirty="0" smtClean="0"/>
              <a:t>The process wasn´t followed and measures weren’t recorded</a:t>
            </a:r>
          </a:p>
          <a:p>
            <a:r>
              <a:rPr lang="en-US" dirty="0" smtClean="0"/>
              <a:t>Verification &amp; Validation Process </a:t>
            </a:r>
          </a:p>
          <a:p>
            <a:pPr lvl="1"/>
            <a:r>
              <a:rPr lang="en-US" dirty="0" smtClean="0"/>
              <a:t>Doesn’t mention ad-hoc testing</a:t>
            </a:r>
          </a:p>
          <a:p>
            <a:pPr lvl="2"/>
            <a:r>
              <a:rPr lang="en-US" dirty="0" smtClean="0"/>
              <a:t>How to report defects not associated with tests</a:t>
            </a:r>
          </a:p>
          <a:p>
            <a:pPr lvl="1"/>
            <a:r>
              <a:rPr lang="en-US" dirty="0" smtClean="0"/>
              <a:t>What to do in cases of reopen</a:t>
            </a:r>
          </a:p>
          <a:p>
            <a:pPr lvl="1"/>
            <a:r>
              <a:rPr lang="en-US" dirty="0" smtClean="0"/>
              <a:t>Test plan wasn’t concluded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issues in following the processes</a:t>
            </a:r>
          </a:p>
          <a:p>
            <a:pPr lvl="1"/>
            <a:r>
              <a:rPr lang="en-US" dirty="0" smtClean="0"/>
              <a:t>Process measures weren’t always recorded or updated timely</a:t>
            </a:r>
          </a:p>
          <a:p>
            <a:pPr lvl="1"/>
            <a:r>
              <a:rPr lang="en-US" dirty="0" smtClean="0"/>
              <a:t>The processes weren’t always exactly followed as defined</a:t>
            </a:r>
          </a:p>
          <a:p>
            <a:pPr lvl="1"/>
            <a:r>
              <a:rPr lang="en-US" dirty="0" smtClean="0"/>
              <a:t>Some processes were overcomplicated for the team and project needs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Activities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Reviews</a:t>
            </a:r>
          </a:p>
          <a:p>
            <a:pPr lvl="1"/>
            <a:r>
              <a:rPr lang="en-US" dirty="0" smtClean="0"/>
              <a:t>Inspections</a:t>
            </a:r>
          </a:p>
          <a:p>
            <a:pPr lvl="1"/>
            <a:r>
              <a:rPr lang="en-US" dirty="0" smtClean="0"/>
              <a:t>Walkthrough</a:t>
            </a:r>
          </a:p>
          <a:p>
            <a:pPr lvl="1"/>
            <a:r>
              <a:rPr lang="en-US" dirty="0" smtClean="0"/>
              <a:t>Desk checks</a:t>
            </a:r>
          </a:p>
          <a:p>
            <a:r>
              <a:rPr lang="en-US" dirty="0" smtClean="0"/>
              <a:t>Quality verifications</a:t>
            </a:r>
          </a:p>
          <a:p>
            <a:pPr lvl="1"/>
            <a:r>
              <a:rPr lang="en-US" dirty="0" smtClean="0"/>
              <a:t>Processes were followed</a:t>
            </a:r>
          </a:p>
          <a:p>
            <a:r>
              <a:rPr lang="en-US" dirty="0" smtClean="0"/>
              <a:t> Testing</a:t>
            </a:r>
          </a:p>
          <a:p>
            <a:pPr lvl="1"/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Acceptance and system testing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Cost</a:t>
            </a:r>
            <a:endParaRPr lang="en-US" dirty="0"/>
          </a:p>
        </p:txBody>
      </p:sp>
      <p:graphicFrame>
        <p:nvGraphicFramePr>
          <p:cNvPr id="7" name="Marcador de Posição de Conteúdo 6"/>
          <p:cNvGraphicFramePr>
            <a:graphicFrameLocks noGrp="1"/>
          </p:cNvGraphicFramePr>
          <p:nvPr>
            <p:ph sz="half" idx="1"/>
          </p:nvPr>
        </p:nvGraphicFramePr>
        <p:xfrm>
          <a:off x="1655928" y="2886459"/>
          <a:ext cx="250617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134"/>
                <a:gridCol w="10510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Task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Time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Reviews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46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smtClean="0"/>
                        <a:t>Quality verifications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2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smtClean="0"/>
                        <a:t>Test Planning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48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Test Execution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7.25</a:t>
                      </a:r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Marcador de Posição de Conteúdo 5"/>
          <p:cNvGraphicFramePr>
            <a:graphicFrameLocks noGrp="1"/>
          </p:cNvGraphicFramePr>
          <p:nvPr>
            <p:ph sz="half" idx="2"/>
          </p:nvPr>
        </p:nvGraphicFramePr>
        <p:xfrm>
          <a:off x="5181600" y="2487066"/>
          <a:ext cx="5465379" cy="3787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Quality Perception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Tools</a:t>
            </a:r>
            <a:endParaRPr lang="pt-PT" dirty="0" smtClean="0"/>
          </a:p>
          <a:p>
            <a:r>
              <a:rPr lang="pt-PT" dirty="0" err="1" smtClean="0"/>
              <a:t>Layer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pt-PT" dirty="0" smtClean="0"/>
          </a:p>
          <a:p>
            <a:pPr lvl="1"/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endParaRPr lang="pt-PT" dirty="0" smtClean="0"/>
          </a:p>
          <a:p>
            <a:pPr lvl="1"/>
            <a:r>
              <a:rPr lang="pt-PT" dirty="0" err="1"/>
              <a:t>Database</a:t>
            </a:r>
            <a:endParaRPr lang="pt-PT" dirty="0"/>
          </a:p>
          <a:p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Features</a:t>
            </a:r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691979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49" b="25385"/>
          <a:stretch/>
        </p:blipFill>
        <p:spPr>
          <a:xfrm>
            <a:off x="4794160" y="2556932"/>
            <a:ext cx="2088523" cy="5280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Tools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Microsoft Visual </a:t>
            </a:r>
            <a:r>
              <a:rPr lang="pt-PT" dirty="0" err="1" smtClean="0"/>
              <a:t>Studio</a:t>
            </a:r>
            <a:endParaRPr lang="pt-PT" dirty="0" smtClean="0"/>
          </a:p>
          <a:p>
            <a:endParaRPr lang="pt-PT" dirty="0"/>
          </a:p>
          <a:p>
            <a:r>
              <a:rPr lang="pt-PT" dirty="0" err="1" smtClean="0"/>
              <a:t>SubMain</a:t>
            </a:r>
            <a:r>
              <a:rPr lang="pt-PT" dirty="0" smtClean="0"/>
              <a:t> </a:t>
            </a:r>
            <a:r>
              <a:rPr lang="pt-PT" dirty="0" err="1" smtClean="0"/>
              <a:t>GhostDoc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err="1" smtClean="0"/>
              <a:t>Enterprise</a:t>
            </a:r>
            <a:r>
              <a:rPr lang="pt-PT" dirty="0" smtClean="0"/>
              <a:t> </a:t>
            </a:r>
            <a:r>
              <a:rPr lang="pt-PT" dirty="0" err="1" smtClean="0"/>
              <a:t>Architect</a:t>
            </a:r>
            <a:endParaRPr lang="pt-PT" dirty="0"/>
          </a:p>
          <a:p>
            <a:endParaRPr lang="pt-P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160" y="3473450"/>
            <a:ext cx="2057400" cy="742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683" y="3263900"/>
            <a:ext cx="952500" cy="952500"/>
          </a:xfrm>
          <a:prstGeom prst="rect">
            <a:avLst/>
          </a:prstGeom>
          <a:solidFill>
            <a:schemeClr val="bg1">
              <a:lumMod val="50000"/>
            </a:schemeClr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469" y="4754696"/>
            <a:ext cx="3041023" cy="8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3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Layer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pt-PT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From</a:t>
            </a:r>
            <a:r>
              <a:rPr lang="pt-PT" dirty="0" smtClean="0"/>
              <a:t> Visual </a:t>
            </a:r>
            <a:r>
              <a:rPr lang="pt-PT" dirty="0" err="1" smtClean="0"/>
              <a:t>Studio</a:t>
            </a:r>
            <a:endParaRPr lang="pt-PT" dirty="0" smtClean="0"/>
          </a:p>
          <a:p>
            <a:pPr lvl="1"/>
            <a:r>
              <a:rPr lang="pt-PT" dirty="0" smtClean="0"/>
              <a:t>WCF</a:t>
            </a:r>
          </a:p>
          <a:p>
            <a:pPr lvl="1"/>
            <a:r>
              <a:rPr lang="pt-PT" dirty="0" smtClean="0"/>
              <a:t>C#</a:t>
            </a:r>
          </a:p>
          <a:p>
            <a:pPr lvl="1"/>
            <a:r>
              <a:rPr lang="pt-PT" dirty="0" smtClean="0"/>
              <a:t>SQL CE</a:t>
            </a:r>
            <a:endParaRPr lang="pt-PT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00133" y="2556932"/>
            <a:ext cx="2253190" cy="351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4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842163" cy="3318936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Multiple User Controls</a:t>
            </a:r>
          </a:p>
          <a:p>
            <a:pPr lvl="1"/>
            <a:r>
              <a:rPr lang="en-GB" dirty="0" smtClean="0"/>
              <a:t>Each with is own functionality</a:t>
            </a:r>
          </a:p>
          <a:p>
            <a:pPr lvl="1"/>
            <a:r>
              <a:rPr lang="en-GB" dirty="0" smtClean="0"/>
              <a:t>Communication between user controls with Events</a:t>
            </a:r>
          </a:p>
          <a:p>
            <a:r>
              <a:rPr lang="en-GB" dirty="0" smtClean="0"/>
              <a:t>Available Events</a:t>
            </a:r>
          </a:p>
          <a:p>
            <a:pPr lvl="1"/>
            <a:r>
              <a:rPr lang="en-GB" dirty="0" err="1" smtClean="0"/>
              <a:t>OnTaskListChanged</a:t>
            </a:r>
            <a:endParaRPr lang="en-GB" dirty="0" smtClean="0"/>
          </a:p>
          <a:p>
            <a:pPr lvl="1"/>
            <a:r>
              <a:rPr lang="en-GB" dirty="0" err="1" smtClean="0"/>
              <a:t>OnTaskUpdated</a:t>
            </a:r>
            <a:endParaRPr lang="en-GB" dirty="0" smtClean="0"/>
          </a:p>
          <a:p>
            <a:pPr lvl="1"/>
            <a:r>
              <a:rPr lang="en-GB" dirty="0" err="1"/>
              <a:t>OnTimeAdded</a:t>
            </a:r>
            <a:endParaRPr lang="en-GB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54435" y="4207655"/>
            <a:ext cx="4842163" cy="170620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 err="1" smtClean="0"/>
              <a:t>OnTaskDeleted</a:t>
            </a:r>
            <a:endParaRPr lang="en-GB" dirty="0" smtClean="0"/>
          </a:p>
          <a:p>
            <a:pPr lvl="1"/>
            <a:r>
              <a:rPr lang="en-GB" dirty="0" err="1" smtClean="0"/>
              <a:t>OnStartTaskPressed</a:t>
            </a:r>
            <a:endParaRPr lang="en-GB" dirty="0" smtClean="0"/>
          </a:p>
          <a:p>
            <a:pPr lvl="1"/>
            <a:r>
              <a:rPr lang="en-GB" dirty="0" err="1" smtClean="0"/>
              <a:t>OnStopTaskPressed</a:t>
            </a:r>
            <a:endParaRPr lang="en-GB" dirty="0" smtClean="0"/>
          </a:p>
          <a:p>
            <a:pPr lvl="1"/>
            <a:r>
              <a:rPr lang="en-GB" dirty="0" err="1" smtClean="0"/>
              <a:t>OnTaskCreated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3394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Product</a:t>
            </a:r>
            <a:r>
              <a:rPr lang="pt-PT" dirty="0" smtClean="0"/>
              <a:t> </a:t>
            </a:r>
            <a:r>
              <a:rPr lang="pt-PT" dirty="0" err="1" smtClean="0"/>
              <a:t>Overview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41807" y="2557463"/>
            <a:ext cx="6308386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7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Database</a:t>
            </a:r>
            <a:endParaRPr lang="pt-P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120467" y="2871443"/>
            <a:ext cx="3951066" cy="24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42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Features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2306781" cy="3318936"/>
          </a:xfrm>
        </p:spPr>
        <p:txBody>
          <a:bodyPr/>
          <a:lstStyle/>
          <a:p>
            <a:r>
              <a:rPr lang="en-US" dirty="0" smtClean="0"/>
              <a:t>Task Tracking</a:t>
            </a:r>
          </a:p>
          <a:p>
            <a:r>
              <a:rPr lang="en-US" dirty="0" smtClean="0"/>
              <a:t>Accessing user activity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1564" y="2556931"/>
            <a:ext cx="7045033" cy="308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82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Girão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4507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</a:t>
            </a:r>
            <a:r>
              <a:rPr lang="en-US" dirty="0" smtClean="0"/>
              <a:t>Management - Timeline</a:t>
            </a:r>
            <a:endParaRPr lang="pt-PT" dirty="0"/>
          </a:p>
        </p:txBody>
      </p:sp>
      <p:grpSp>
        <p:nvGrpSpPr>
          <p:cNvPr id="4" name="Grupo 3"/>
          <p:cNvGrpSpPr/>
          <p:nvPr/>
        </p:nvGrpSpPr>
        <p:grpSpPr>
          <a:xfrm>
            <a:off x="721217" y="2485623"/>
            <a:ext cx="10971674" cy="3539600"/>
            <a:chOff x="558061" y="2049631"/>
            <a:chExt cx="11196956" cy="3920730"/>
          </a:xfrm>
        </p:grpSpPr>
        <p:grpSp>
          <p:nvGrpSpPr>
            <p:cNvPr id="5" name="Grupo 4"/>
            <p:cNvGrpSpPr/>
            <p:nvPr/>
          </p:nvGrpSpPr>
          <p:grpSpPr>
            <a:xfrm>
              <a:off x="558061" y="2049631"/>
              <a:ext cx="11196956" cy="3920730"/>
              <a:chOff x="558061" y="2049631"/>
              <a:chExt cx="11196956" cy="3920730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558061" y="2049631"/>
                <a:ext cx="11196956" cy="3920730"/>
                <a:chOff x="558061" y="2049631"/>
                <a:chExt cx="11196956" cy="3920730"/>
              </a:xfrm>
            </p:grpSpPr>
            <p:grpSp>
              <p:nvGrpSpPr>
                <p:cNvPr id="11" name="Grupo 10"/>
                <p:cNvGrpSpPr/>
                <p:nvPr/>
              </p:nvGrpSpPr>
              <p:grpSpPr>
                <a:xfrm>
                  <a:off x="558061" y="2049631"/>
                  <a:ext cx="11196956" cy="3491966"/>
                  <a:chOff x="558061" y="2049631"/>
                  <a:chExt cx="11196956" cy="3491966"/>
                </a:xfrm>
              </p:grpSpPr>
              <p:graphicFrame>
                <p:nvGraphicFramePr>
                  <p:cNvPr id="16" name="Diagrama 15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568955525"/>
                      </p:ext>
                    </p:extLst>
                  </p:nvPr>
                </p:nvGraphicFramePr>
                <p:xfrm>
                  <a:off x="1269876" y="2276872"/>
                  <a:ext cx="10441159" cy="3240360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2" r:lo="rId3" r:qs="rId4" r:cs="rId5"/>
                  </a:graphicData>
                </a:graphic>
              </p:graphicFrame>
              <p:sp>
                <p:nvSpPr>
                  <p:cNvPr id="17" name="CaixaDeTexto 16"/>
                  <p:cNvSpPr txBox="1"/>
                  <p:nvPr/>
                </p:nvSpPr>
                <p:spPr>
                  <a:xfrm>
                    <a:off x="558061" y="2688504"/>
                    <a:ext cx="1256562" cy="5909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08/04/2013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KOM</a:t>
                    </a:r>
                    <a:endParaRPr lang="en-GB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8" name="CaixaDeTexto 17"/>
                  <p:cNvSpPr txBox="1"/>
                  <p:nvPr/>
                </p:nvSpPr>
                <p:spPr>
                  <a:xfrm>
                    <a:off x="1976346" y="2049631"/>
                    <a:ext cx="2538459" cy="78410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lvl="0"/>
                    <a:r>
                      <a:rPr lang="en-GB" sz="1600" dirty="0">
                        <a:latin typeface="+mj-lt"/>
                      </a:rPr>
                      <a:t>Risks </a:t>
                    </a:r>
                    <a:r>
                      <a:rPr lang="en-GB" sz="1600" dirty="0" smtClean="0">
                        <a:latin typeface="+mj-lt"/>
                      </a:rPr>
                      <a:t>Identification:</a:t>
                    </a:r>
                  </a:p>
                  <a:p>
                    <a:pPr lvl="0"/>
                    <a:r>
                      <a:rPr lang="en-US" sz="1200" dirty="0" smtClean="0">
                        <a:latin typeface="+mj-lt"/>
                      </a:rPr>
                      <a:t>Lack </a:t>
                    </a:r>
                    <a:r>
                      <a:rPr lang="en-US" sz="1200" dirty="0">
                        <a:latin typeface="+mj-lt"/>
                      </a:rPr>
                      <a:t>of knowledge on </a:t>
                    </a:r>
                    <a:r>
                      <a:rPr lang="en-US" sz="1200" dirty="0" smtClean="0">
                        <a:latin typeface="+mj-lt"/>
                      </a:rPr>
                      <a:t>technology;</a:t>
                    </a:r>
                    <a:endParaRPr lang="en-GB" sz="1200" dirty="0" smtClean="0">
                      <a:latin typeface="+mj-lt"/>
                    </a:endParaRPr>
                  </a:p>
                  <a:p>
                    <a:pPr lvl="0"/>
                    <a:r>
                      <a:rPr lang="en-US" sz="1200" dirty="0" smtClean="0">
                        <a:latin typeface="+mj-lt"/>
                      </a:rPr>
                      <a:t>Project </a:t>
                    </a:r>
                    <a:r>
                      <a:rPr lang="en-US" sz="1200" dirty="0">
                        <a:latin typeface="+mj-lt"/>
                      </a:rPr>
                      <a:t>Plan is over </a:t>
                    </a:r>
                    <a:r>
                      <a:rPr lang="en-US" sz="1200" dirty="0" smtClean="0">
                        <a:latin typeface="+mj-lt"/>
                      </a:rPr>
                      <a:t>budget</a:t>
                    </a:r>
                    <a:endParaRPr lang="en-GB" sz="1200" dirty="0">
                      <a:latin typeface="+mj-lt"/>
                    </a:endParaRPr>
                  </a:p>
                </p:txBody>
              </p:sp>
              <p:sp>
                <p:nvSpPr>
                  <p:cNvPr id="20" name="CaixaDeTexto 19"/>
                  <p:cNvSpPr txBox="1"/>
                  <p:nvPr/>
                </p:nvSpPr>
                <p:spPr>
                  <a:xfrm>
                    <a:off x="9257377" y="5013176"/>
                    <a:ext cx="1572443" cy="528421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lvl="0" algn="ctr"/>
                    <a:r>
                      <a:rPr lang="en-GB" sz="1400" dirty="0"/>
                      <a:t>Mitigation </a:t>
                    </a:r>
                    <a:r>
                      <a:rPr lang="en-GB" sz="1400" dirty="0" smtClean="0"/>
                      <a:t>Plan</a:t>
                    </a:r>
                  </a:p>
                  <a:p>
                    <a:pPr lvl="0" algn="ctr"/>
                    <a:r>
                      <a:rPr lang="en-GB" sz="1100" dirty="0" smtClean="0"/>
                      <a:t>(task plan for final week)</a:t>
                    </a:r>
                    <a:endParaRPr lang="en-GB" dirty="0"/>
                  </a:p>
                </p:txBody>
              </p:sp>
              <p:cxnSp>
                <p:nvCxnSpPr>
                  <p:cNvPr id="21" name="Conexão reta 20"/>
                  <p:cNvCxnSpPr>
                    <a:endCxn id="18" idx="2"/>
                  </p:cNvCxnSpPr>
                  <p:nvPr/>
                </p:nvCxnSpPr>
                <p:spPr>
                  <a:xfrm flipH="1" flipV="1">
                    <a:off x="3245576" y="2833739"/>
                    <a:ext cx="14333" cy="905123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Conexão reta 21"/>
                  <p:cNvCxnSpPr>
                    <a:stCxn id="19" idx="0"/>
                  </p:cNvCxnSpPr>
                  <p:nvPr/>
                </p:nvCxnSpPr>
                <p:spPr>
                  <a:xfrm flipH="1" flipV="1">
                    <a:off x="5959964" y="3918427"/>
                    <a:ext cx="1236" cy="937707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Conexão reta 22"/>
                  <p:cNvCxnSpPr>
                    <a:stCxn id="20" idx="0"/>
                  </p:cNvCxnSpPr>
                  <p:nvPr/>
                </p:nvCxnSpPr>
                <p:spPr>
                  <a:xfrm flipH="1" flipV="1">
                    <a:off x="10034393" y="3918426"/>
                    <a:ext cx="9205" cy="1094749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CaixaDeTexto 23"/>
                  <p:cNvSpPr txBox="1"/>
                  <p:nvPr/>
                </p:nvSpPr>
                <p:spPr>
                  <a:xfrm>
                    <a:off x="2757561" y="3279435"/>
                    <a:ext cx="1423788" cy="3416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B" dirty="0" smtClean="0"/>
                      <a:t>Risk meeting</a:t>
                    </a:r>
                    <a:endParaRPr lang="en-GB" dirty="0"/>
                  </a:p>
                </p:txBody>
              </p:sp>
              <p:sp>
                <p:nvSpPr>
                  <p:cNvPr id="25" name="CaixaDeTexto 24"/>
                  <p:cNvSpPr txBox="1"/>
                  <p:nvPr/>
                </p:nvSpPr>
                <p:spPr>
                  <a:xfrm>
                    <a:off x="6620908" y="3240544"/>
                    <a:ext cx="1423788" cy="3416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B" dirty="0" smtClean="0"/>
                      <a:t>Risk meeting</a:t>
                    </a:r>
                    <a:endParaRPr lang="en-GB" dirty="0"/>
                  </a:p>
                </p:txBody>
              </p:sp>
              <p:sp>
                <p:nvSpPr>
                  <p:cNvPr id="26" name="CaixaDeTexto 25"/>
                  <p:cNvSpPr txBox="1"/>
                  <p:nvPr/>
                </p:nvSpPr>
                <p:spPr>
                  <a:xfrm>
                    <a:off x="10419587" y="2622045"/>
                    <a:ext cx="1335430" cy="5909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03/06/2013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Acceptance</a:t>
                    </a:r>
                    <a:endParaRPr lang="en-GB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9" name="CaixaDeTexto 18"/>
                  <p:cNvSpPr txBox="1"/>
                  <p:nvPr/>
                </p:nvSpPr>
                <p:spPr>
                  <a:xfrm>
                    <a:off x="4847753" y="4856133"/>
                    <a:ext cx="2226892" cy="47705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lvl="0" algn="ctr"/>
                    <a:r>
                      <a:rPr lang="en-GB" sz="1400" dirty="0"/>
                      <a:t>Risk </a:t>
                    </a:r>
                    <a:r>
                      <a:rPr lang="en-GB" sz="1400" dirty="0" smtClean="0"/>
                      <a:t>Minimization</a:t>
                    </a:r>
                  </a:p>
                  <a:p>
                    <a:pPr lvl="0" algn="ctr"/>
                    <a:r>
                      <a:rPr lang="en-GB" sz="1100" dirty="0" smtClean="0"/>
                      <a:t>(Lack </a:t>
                    </a:r>
                    <a:r>
                      <a:rPr lang="en-GB" sz="1100" dirty="0"/>
                      <a:t>of knowledge on </a:t>
                    </a:r>
                    <a:r>
                      <a:rPr lang="en-GB" sz="1100" dirty="0" smtClean="0"/>
                      <a:t>technology)</a:t>
                    </a:r>
                    <a:endParaRPr lang="en-GB" sz="1100" dirty="0"/>
                  </a:p>
                </p:txBody>
              </p:sp>
            </p:grpSp>
            <p:sp>
              <p:nvSpPr>
                <p:cNvPr id="12" name="CaixaDeTexto 11"/>
                <p:cNvSpPr txBox="1"/>
                <p:nvPr/>
              </p:nvSpPr>
              <p:spPr>
                <a:xfrm>
                  <a:off x="8104530" y="2154940"/>
                  <a:ext cx="2315057" cy="34163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B" dirty="0" smtClean="0"/>
                    <a:t>Problem Identification</a:t>
                  </a:r>
                  <a:endParaRPr lang="en-GB" dirty="0"/>
                </a:p>
              </p:txBody>
            </p:sp>
            <p:sp>
              <p:nvSpPr>
                <p:cNvPr id="13" name="CaixaDeTexto 12"/>
                <p:cNvSpPr txBox="1"/>
                <p:nvPr/>
              </p:nvSpPr>
              <p:spPr>
                <a:xfrm>
                  <a:off x="2944055" y="5490230"/>
                  <a:ext cx="2271776" cy="48013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GB" sz="1400" dirty="0" smtClean="0"/>
                    <a:t>REESTIMATION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GB" sz="1400" dirty="0" smtClean="0"/>
                    <a:t>(Project </a:t>
                  </a:r>
                  <a:r>
                    <a:rPr lang="en-GB" sz="1400" dirty="0"/>
                    <a:t>Plan is over </a:t>
                  </a:r>
                  <a:r>
                    <a:rPr lang="en-GB" sz="1400" dirty="0" smtClean="0"/>
                    <a:t>budget)</a:t>
                  </a:r>
                  <a:endParaRPr lang="en-GB" sz="1400" dirty="0"/>
                </a:p>
              </p:txBody>
            </p:sp>
            <p:cxnSp>
              <p:nvCxnSpPr>
                <p:cNvPr id="14" name="Conexão reta 13"/>
                <p:cNvCxnSpPr>
                  <a:stCxn id="13" idx="0"/>
                </p:cNvCxnSpPr>
                <p:nvPr/>
              </p:nvCxnSpPr>
              <p:spPr>
                <a:xfrm flipV="1">
                  <a:off x="4079943" y="3918427"/>
                  <a:ext cx="1877659" cy="157180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xão reta 14"/>
                <p:cNvCxnSpPr/>
                <p:nvPr/>
              </p:nvCxnSpPr>
              <p:spPr>
                <a:xfrm>
                  <a:off x="9516038" y="2496572"/>
                  <a:ext cx="394798" cy="124229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CaixaDeTexto 8"/>
              <p:cNvSpPr txBox="1"/>
              <p:nvPr/>
            </p:nvSpPr>
            <p:spPr>
              <a:xfrm>
                <a:off x="2376516" y="4674488"/>
                <a:ext cx="1794081" cy="3139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B" sz="1600" dirty="0" smtClean="0"/>
                  <a:t>Risk Identifications</a:t>
                </a:r>
                <a:endParaRPr lang="en-GB" sz="1600" dirty="0"/>
              </a:p>
            </p:txBody>
          </p:sp>
          <p:cxnSp>
            <p:nvCxnSpPr>
              <p:cNvPr id="10" name="Conexão reta 9"/>
              <p:cNvCxnSpPr>
                <a:stCxn id="9" idx="0"/>
              </p:cNvCxnSpPr>
              <p:nvPr/>
            </p:nvCxnSpPr>
            <p:spPr>
              <a:xfrm flipH="1" flipV="1">
                <a:off x="3259909" y="4031830"/>
                <a:ext cx="13648" cy="642658"/>
              </a:xfrm>
              <a:prstGeom prst="line">
                <a:avLst/>
              </a:prstGeom>
              <a:ln w="381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6425916" y="4442465"/>
              <a:ext cx="1794081" cy="3139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B" sz="1600" dirty="0" smtClean="0"/>
                <a:t>Risk Identifications</a:t>
              </a:r>
              <a:endParaRPr lang="en-GB" sz="1600" dirty="0"/>
            </a:p>
          </p:txBody>
        </p:sp>
        <p:cxnSp>
          <p:nvCxnSpPr>
            <p:cNvPr id="7" name="Conexão reta 6"/>
            <p:cNvCxnSpPr>
              <a:stCxn id="6" idx="0"/>
            </p:cNvCxnSpPr>
            <p:nvPr/>
          </p:nvCxnSpPr>
          <p:spPr>
            <a:xfrm flipV="1">
              <a:off x="7322956" y="4046816"/>
              <a:ext cx="3913" cy="395649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5" name="CaixaDeTexto 44"/>
          <p:cNvSpPr txBox="1"/>
          <p:nvPr/>
        </p:nvSpPr>
        <p:spPr>
          <a:xfrm>
            <a:off x="1049618" y="5876726"/>
            <a:ext cx="179247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b="1" dirty="0"/>
              <a:t>Risks Number</a:t>
            </a:r>
            <a:r>
              <a:rPr lang="en-GB" dirty="0"/>
              <a:t>: </a:t>
            </a:r>
            <a:r>
              <a:rPr lang="en-GB" dirty="0" smtClean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b="1" dirty="0"/>
              <a:t>1º</a:t>
            </a:r>
            <a:r>
              <a:rPr lang="en-GB" dirty="0"/>
              <a:t> - Lack of knowledge on technology</a:t>
            </a:r>
            <a:r>
              <a:rPr lang="en-GB" b="1" dirty="0"/>
              <a:t>:</a:t>
            </a:r>
          </a:p>
          <a:p>
            <a:pPr lvl="1"/>
            <a:r>
              <a:rPr lang="en-GB" b="1" dirty="0"/>
              <a:t>Probability:</a:t>
            </a:r>
            <a:r>
              <a:rPr lang="en-GB" dirty="0"/>
              <a:t> 3</a:t>
            </a:r>
          </a:p>
          <a:p>
            <a:pPr lvl="1"/>
            <a:r>
              <a:rPr lang="en-GB" b="1" dirty="0"/>
              <a:t>Impact:</a:t>
            </a:r>
            <a:r>
              <a:rPr lang="en-GB" dirty="0"/>
              <a:t> 3</a:t>
            </a:r>
          </a:p>
          <a:p>
            <a:pPr lvl="1"/>
            <a:r>
              <a:rPr lang="en-GB" b="1" dirty="0"/>
              <a:t>Team Member:</a:t>
            </a:r>
            <a:r>
              <a:rPr lang="en-GB" dirty="0"/>
              <a:t> João Girão, Mário Oliveira, David Silva, João Martins, Carla Machado and Filipe </a:t>
            </a:r>
            <a:r>
              <a:rPr lang="en-GB" dirty="0" err="1"/>
              <a:t>Brandão</a:t>
            </a:r>
            <a:r>
              <a:rPr lang="en-GB" dirty="0"/>
              <a:t> </a:t>
            </a:r>
          </a:p>
          <a:p>
            <a:pPr lvl="1"/>
            <a:r>
              <a:rPr lang="en-GB" b="1" dirty="0"/>
              <a:t>Avoidance:</a:t>
            </a:r>
            <a:r>
              <a:rPr lang="en-GB" dirty="0"/>
              <a:t> </a:t>
            </a:r>
            <a:r>
              <a:rPr lang="en-US" dirty="0"/>
              <a:t>To reduce probability all interfaces must be created and managed by Rui </a:t>
            </a:r>
            <a:r>
              <a:rPr lang="en-US" dirty="0" err="1"/>
              <a:t>Ganhoto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Minimization:</a:t>
            </a:r>
            <a:r>
              <a:rPr lang="en-US" dirty="0"/>
              <a:t> To reduce Impact Rui </a:t>
            </a:r>
            <a:r>
              <a:rPr lang="en-US" dirty="0" err="1"/>
              <a:t>Ganhoto</a:t>
            </a:r>
            <a:r>
              <a:rPr lang="en-US" dirty="0"/>
              <a:t> must give some formation to every team members. </a:t>
            </a:r>
          </a:p>
          <a:p>
            <a:pPr lvl="1"/>
            <a:r>
              <a:rPr lang="en-US" b="1" dirty="0"/>
              <a:t>Contingency: </a:t>
            </a:r>
            <a:r>
              <a:rPr lang="en-US" dirty="0"/>
              <a:t>Negotiate interface with the client and avoid WPF, windows forms would be an easier option for static content</a:t>
            </a:r>
            <a:r>
              <a:rPr lang="en-US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60092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2º - Project Plan is over budget</a:t>
            </a:r>
          </a:p>
          <a:p>
            <a:pPr lvl="1"/>
            <a:r>
              <a:rPr lang="en-GB" b="1" dirty="0"/>
              <a:t>Probability</a:t>
            </a:r>
            <a:r>
              <a:rPr lang="en-GB" dirty="0"/>
              <a:t>: 3</a:t>
            </a:r>
          </a:p>
          <a:p>
            <a:pPr lvl="1"/>
            <a:r>
              <a:rPr lang="en-GB" b="1" dirty="0"/>
              <a:t>Impact</a:t>
            </a:r>
            <a:r>
              <a:rPr lang="en-GB" dirty="0"/>
              <a:t>: 2</a:t>
            </a:r>
          </a:p>
          <a:p>
            <a:pPr lvl="1"/>
            <a:r>
              <a:rPr lang="en-GB" b="1" dirty="0"/>
              <a:t>Team Member</a:t>
            </a:r>
            <a:r>
              <a:rPr lang="en-GB" dirty="0"/>
              <a:t>: Everyone</a:t>
            </a:r>
          </a:p>
          <a:p>
            <a:pPr lvl="1"/>
            <a:r>
              <a:rPr lang="en-GB" dirty="0"/>
              <a:t>Resolved with the </a:t>
            </a:r>
            <a:r>
              <a:rPr lang="en-GB" dirty="0" err="1"/>
              <a:t>Reestimation</a:t>
            </a:r>
            <a:endParaRPr lang="en-GB" dirty="0"/>
          </a:p>
          <a:p>
            <a:pPr lvl="1"/>
            <a:endParaRPr lang="en-GB" dirty="0"/>
          </a:p>
          <a:p>
            <a:r>
              <a:rPr lang="en-US" dirty="0"/>
              <a:t>The project doesn’t end at the planned time (it’s a problem)</a:t>
            </a:r>
          </a:p>
          <a:p>
            <a:pPr lvl="1"/>
            <a:r>
              <a:rPr lang="en-US" b="1" dirty="0"/>
              <a:t>Mitigation Plan</a:t>
            </a:r>
            <a:r>
              <a:rPr lang="en-US" dirty="0"/>
              <a:t>: redistribution the tasks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91486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Demonstration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Conclusions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Team</a:t>
            </a:r>
            <a:endParaRPr lang="pt-PT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Global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Product</a:t>
            </a:r>
            <a:r>
              <a:rPr lang="pt-PT" dirty="0" smtClean="0"/>
              <a:t> </a:t>
            </a:r>
            <a:r>
              <a:rPr lang="pt-PT" dirty="0" err="1" smtClean="0"/>
              <a:t>Overview</a:t>
            </a:r>
            <a:endParaRPr lang="pt-P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09426" y="2726947"/>
            <a:ext cx="6308386" cy="3317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17812" y="2556932"/>
            <a:ext cx="3048256" cy="365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contributions</a:t>
            </a:r>
          </a:p>
          <a:p>
            <a:pPr lvl="1"/>
            <a:r>
              <a:rPr lang="en-US" dirty="0" smtClean="0"/>
              <a:t>English revisions</a:t>
            </a:r>
          </a:p>
          <a:p>
            <a:pPr lvl="1"/>
            <a:r>
              <a:rPr lang="en-US" dirty="0" smtClean="0"/>
              <a:t>Enterprise Architect knowledge</a:t>
            </a:r>
          </a:p>
          <a:p>
            <a:pPr lvl="1"/>
            <a:r>
              <a:rPr lang="en-US" dirty="0" smtClean="0"/>
              <a:t>Testing</a:t>
            </a:r>
          </a:p>
          <a:p>
            <a:r>
              <a:rPr lang="en-US" dirty="0" smtClean="0"/>
              <a:t>Participation analysis</a:t>
            </a:r>
          </a:p>
          <a:p>
            <a:pPr lvl="1"/>
            <a:r>
              <a:rPr lang="en-US" dirty="0" smtClean="0"/>
              <a:t>Positive</a:t>
            </a:r>
          </a:p>
          <a:p>
            <a:pPr lvl="1"/>
            <a:r>
              <a:rPr lang="en-US" dirty="0" smtClean="0"/>
              <a:t>Work done, availability to help and overwork when required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Lessons Learned</a:t>
            </a:r>
          </a:p>
          <a:p>
            <a:pPr lvl="1"/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Level of commitment and motivation</a:t>
            </a:r>
          </a:p>
          <a:p>
            <a:pPr lvl="2"/>
            <a:r>
              <a:rPr lang="en-US" dirty="0" smtClean="0"/>
              <a:t> similar for all members </a:t>
            </a:r>
          </a:p>
          <a:p>
            <a:pPr lvl="2"/>
            <a:r>
              <a:rPr lang="en-US" dirty="0" smtClean="0"/>
              <a:t>Maintain it throughout the project</a:t>
            </a:r>
          </a:p>
          <a:p>
            <a:pPr lvl="1"/>
            <a:r>
              <a:rPr lang="en-US" dirty="0" smtClean="0"/>
              <a:t>Working together and regular meetings</a:t>
            </a:r>
          </a:p>
          <a:p>
            <a:pPr lvl="1"/>
            <a:r>
              <a:rPr lang="en-US" dirty="0" smtClean="0"/>
              <a:t>Take advantage of individual strengths and knowledge 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 - </a:t>
            </a:r>
            <a:r>
              <a:rPr lang="pt-PT" b="1" dirty="0" err="1" smtClean="0"/>
              <a:t>Contributions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PT" dirty="0" err="1" smtClean="0"/>
              <a:t>Previous</a:t>
            </a:r>
            <a:r>
              <a:rPr lang="pt-PT" dirty="0" smtClean="0"/>
              <a:t> </a:t>
            </a:r>
            <a:r>
              <a:rPr lang="pt-PT" dirty="0" err="1" smtClean="0"/>
              <a:t>experience</a:t>
            </a:r>
            <a:r>
              <a:rPr lang="pt-PT" dirty="0" smtClean="0"/>
              <a:t> :</a:t>
            </a:r>
          </a:p>
          <a:p>
            <a:pPr lvl="2"/>
            <a:r>
              <a:rPr lang="pt-PT" dirty="0" err="1" smtClean="0"/>
              <a:t>allowed</a:t>
            </a:r>
            <a:r>
              <a:rPr lang="pt-PT" dirty="0" smtClean="0"/>
              <a:t> a more </a:t>
            </a:r>
            <a:r>
              <a:rPr lang="pt-PT" dirty="0" err="1" smtClean="0"/>
              <a:t>direct</a:t>
            </a:r>
            <a:r>
              <a:rPr lang="pt-PT" dirty="0" smtClean="0"/>
              <a:t> </a:t>
            </a:r>
            <a:r>
              <a:rPr lang="pt-PT" dirty="0" err="1" smtClean="0"/>
              <a:t>approach</a:t>
            </a:r>
            <a:r>
              <a:rPr lang="pt-PT" dirty="0" smtClean="0"/>
              <a:t> to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/>
              <a:t> </a:t>
            </a:r>
            <a:r>
              <a:rPr lang="pt-PT" dirty="0" err="1" smtClean="0"/>
              <a:t>presented</a:t>
            </a:r>
            <a:endParaRPr lang="pt-PT" dirty="0"/>
          </a:p>
          <a:p>
            <a:pPr lvl="2"/>
            <a:r>
              <a:rPr lang="pt-PT" dirty="0" err="1" smtClean="0"/>
              <a:t>allowed</a:t>
            </a:r>
            <a:r>
              <a:rPr lang="pt-PT" dirty="0" smtClean="0"/>
              <a:t> me to </a:t>
            </a:r>
            <a:r>
              <a:rPr lang="pt-PT" dirty="0" err="1" smtClean="0"/>
              <a:t>help</a:t>
            </a:r>
            <a:r>
              <a:rPr lang="pt-PT" dirty="0" smtClean="0"/>
              <a:t> </a:t>
            </a:r>
            <a:r>
              <a:rPr lang="pt-PT" dirty="0" err="1" smtClean="0"/>
              <a:t>other</a:t>
            </a:r>
            <a:r>
              <a:rPr lang="pt-PT" dirty="0" smtClean="0"/>
              <a:t> </a:t>
            </a:r>
            <a:r>
              <a:rPr lang="pt-PT" dirty="0" err="1" smtClean="0"/>
              <a:t>members</a:t>
            </a:r>
            <a:r>
              <a:rPr lang="pt-PT" dirty="0" smtClean="0"/>
              <a:t> </a:t>
            </a:r>
            <a:r>
              <a:rPr lang="pt-PT" dirty="0" err="1" smtClean="0"/>
              <a:t>providing</a:t>
            </a:r>
            <a:r>
              <a:rPr lang="pt-PT" dirty="0" smtClean="0"/>
              <a:t> </a:t>
            </a:r>
            <a:r>
              <a:rPr lang="pt-PT" dirty="0" err="1" smtClean="0"/>
              <a:t>guidance</a:t>
            </a:r>
            <a:endParaRPr lang="pt-PT" dirty="0" smtClean="0"/>
          </a:p>
          <a:p>
            <a:pPr lvl="1"/>
            <a:endParaRPr lang="pt-PT" dirty="0" smtClean="0"/>
          </a:p>
          <a:p>
            <a:pPr lvl="1"/>
            <a:endParaRPr lang="pt-PT" dirty="0" smtClean="0"/>
          </a:p>
          <a:p>
            <a:pPr lvl="1"/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2995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 - </a:t>
            </a:r>
            <a:r>
              <a:rPr lang="pt-PT" b="1" dirty="0" err="1" smtClean="0"/>
              <a:t>Lessons</a:t>
            </a:r>
            <a:r>
              <a:rPr lang="pt-PT" b="1" dirty="0" smtClean="0"/>
              <a:t> </a:t>
            </a:r>
            <a:r>
              <a:rPr lang="pt-PT" b="1" dirty="0" err="1" smtClean="0"/>
              <a:t>Learned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Project Management is a lot about experience, learning lessons and adapting based on all the previous information.</a:t>
            </a:r>
          </a:p>
          <a:p>
            <a:r>
              <a:rPr lang="pt-PT" dirty="0" smtClean="0"/>
              <a:t>Soft </a:t>
            </a:r>
            <a:r>
              <a:rPr lang="en-US" dirty="0" smtClean="0"/>
              <a:t>skills</a:t>
            </a:r>
            <a:r>
              <a:rPr lang="pt-PT" dirty="0" smtClean="0"/>
              <a:t> are </a:t>
            </a:r>
            <a:r>
              <a:rPr lang="en-US" dirty="0" smtClean="0"/>
              <a:t>necessary</a:t>
            </a:r>
            <a:r>
              <a:rPr lang="pt-PT" dirty="0" smtClean="0"/>
              <a:t>: </a:t>
            </a:r>
            <a:r>
              <a:rPr lang="en-US" dirty="0" smtClean="0"/>
              <a:t>communication</a:t>
            </a:r>
            <a:r>
              <a:rPr lang="pt-PT" dirty="0" smtClean="0"/>
              <a:t>, </a:t>
            </a:r>
            <a:r>
              <a:rPr lang="en-US" dirty="0" smtClean="0"/>
              <a:t>leadership</a:t>
            </a:r>
            <a:r>
              <a:rPr lang="pt-PT" dirty="0" smtClean="0"/>
              <a:t>, handling </a:t>
            </a:r>
            <a:r>
              <a:rPr lang="en-US" dirty="0" smtClean="0"/>
              <a:t>different</a:t>
            </a:r>
            <a:r>
              <a:rPr lang="pt-PT" dirty="0" smtClean="0"/>
              <a:t> </a:t>
            </a:r>
            <a:r>
              <a:rPr lang="en-US" dirty="0" smtClean="0"/>
              <a:t>personalities</a:t>
            </a:r>
            <a:r>
              <a:rPr lang="pt-PT" dirty="0" smtClean="0"/>
              <a:t>, etc.</a:t>
            </a:r>
          </a:p>
          <a:p>
            <a:r>
              <a:rPr lang="en-US" dirty="0" smtClean="0"/>
              <a:t>A tool, doesn’t matter how many value it can add to our work, is worth nothing if not correctly used.</a:t>
            </a:r>
          </a:p>
          <a:p>
            <a:r>
              <a:rPr lang="en-US" dirty="0" smtClean="0"/>
              <a:t>Regular meetings are essential. Working together is beneficial.</a:t>
            </a:r>
          </a:p>
          <a:p>
            <a:r>
              <a:rPr lang="en-US" dirty="0" smtClean="0"/>
              <a:t>Project control implies different aspects depending on the project state.</a:t>
            </a:r>
          </a:p>
          <a:p>
            <a:r>
              <a:rPr lang="en-US" dirty="0" smtClean="0"/>
              <a:t>Transparency during the whole project is essential. </a:t>
            </a:r>
          </a:p>
          <a:p>
            <a:r>
              <a:rPr lang="en-US" dirty="0" smtClean="0"/>
              <a:t>Motivation is key.</a:t>
            </a:r>
          </a:p>
          <a:p>
            <a:endParaRPr lang="pt-PT" dirty="0"/>
          </a:p>
          <a:p>
            <a:endParaRPr lang="pt-PT" dirty="0" smtClean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5609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 - </a:t>
            </a:r>
            <a:r>
              <a:rPr lang="pt-PT" b="1" dirty="0" err="1" smtClean="0"/>
              <a:t>Lessons</a:t>
            </a:r>
            <a:r>
              <a:rPr lang="pt-PT" b="1" dirty="0" smtClean="0"/>
              <a:t> </a:t>
            </a:r>
            <a:r>
              <a:rPr lang="pt-PT" b="1" dirty="0" err="1" smtClean="0"/>
              <a:t>Learned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A </a:t>
            </a:r>
            <a:r>
              <a:rPr lang="pt-PT" dirty="0" err="1"/>
              <a:t>good</a:t>
            </a:r>
            <a:r>
              <a:rPr lang="pt-PT" dirty="0"/>
              <a:t> </a:t>
            </a:r>
            <a:r>
              <a:rPr lang="pt-PT" dirty="0" err="1"/>
              <a:t>Work</a:t>
            </a:r>
            <a:r>
              <a:rPr lang="pt-PT" dirty="0"/>
              <a:t> </a:t>
            </a:r>
            <a:r>
              <a:rPr lang="pt-PT" dirty="0" err="1"/>
              <a:t>Breakdown</a:t>
            </a:r>
            <a:r>
              <a:rPr lang="pt-PT" dirty="0"/>
              <a:t> </a:t>
            </a:r>
            <a:r>
              <a:rPr lang="pt-PT" dirty="0" err="1"/>
              <a:t>Chart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a </a:t>
            </a:r>
            <a:r>
              <a:rPr lang="pt-PT" dirty="0" err="1"/>
              <a:t>good</a:t>
            </a:r>
            <a:r>
              <a:rPr lang="pt-PT" dirty="0"/>
              <a:t> </a:t>
            </a:r>
            <a:r>
              <a:rPr lang="pt-PT" dirty="0" err="1"/>
              <a:t>foundation</a:t>
            </a:r>
            <a:r>
              <a:rPr lang="pt-PT" dirty="0"/>
              <a:t> for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 </a:t>
            </a:r>
            <a:r>
              <a:rPr lang="pt-PT" dirty="0" err="1"/>
              <a:t>plan</a:t>
            </a:r>
            <a:r>
              <a:rPr lang="pt-PT" dirty="0" smtClean="0"/>
              <a:t>.</a:t>
            </a:r>
          </a:p>
          <a:p>
            <a:r>
              <a:rPr lang="pt-PT" dirty="0" err="1" smtClean="0"/>
              <a:t>Earned</a:t>
            </a:r>
            <a:r>
              <a:rPr lang="pt-PT" dirty="0" smtClean="0"/>
              <a:t> </a:t>
            </a:r>
            <a:r>
              <a:rPr lang="pt-PT" dirty="0" err="1" smtClean="0"/>
              <a:t>Value</a:t>
            </a:r>
            <a:r>
              <a:rPr lang="pt-PT" dirty="0" smtClean="0"/>
              <a:t> </a:t>
            </a:r>
            <a:r>
              <a:rPr lang="pt-PT" dirty="0" err="1" smtClean="0"/>
              <a:t>Graph</a:t>
            </a:r>
            <a:r>
              <a:rPr lang="pt-PT" dirty="0" smtClean="0"/>
              <a:t> </a:t>
            </a:r>
            <a:r>
              <a:rPr lang="pt-PT" dirty="0" err="1" smtClean="0"/>
              <a:t>tasks</a:t>
            </a:r>
            <a:r>
              <a:rPr lang="pt-PT" dirty="0" smtClean="0"/>
              <a:t> </a:t>
            </a:r>
            <a:r>
              <a:rPr lang="pt-PT" dirty="0" err="1" smtClean="0"/>
              <a:t>should</a:t>
            </a:r>
            <a:r>
              <a:rPr lang="pt-PT" dirty="0" smtClean="0"/>
              <a:t> </a:t>
            </a:r>
            <a:r>
              <a:rPr lang="pt-PT" dirty="0" err="1" smtClean="0"/>
              <a:t>be</a:t>
            </a:r>
            <a:r>
              <a:rPr lang="pt-PT" dirty="0" smtClean="0"/>
              <a:t> </a:t>
            </a:r>
            <a:r>
              <a:rPr lang="pt-PT" dirty="0" err="1" smtClean="0"/>
              <a:t>related</a:t>
            </a:r>
            <a:r>
              <a:rPr lang="pt-PT" dirty="0" smtClean="0"/>
              <a:t> to </a:t>
            </a:r>
            <a:r>
              <a:rPr lang="pt-PT" dirty="0" err="1" smtClean="0"/>
              <a:t>one</a:t>
            </a:r>
            <a:r>
              <a:rPr lang="pt-PT" dirty="0" smtClean="0"/>
              <a:t> </a:t>
            </a:r>
            <a:r>
              <a:rPr lang="pt-PT" dirty="0" err="1" smtClean="0"/>
              <a:t>member</a:t>
            </a:r>
            <a:r>
              <a:rPr lang="pt-PT" dirty="0" smtClean="0"/>
              <a:t>. </a:t>
            </a:r>
            <a:r>
              <a:rPr lang="pt-PT" dirty="0" err="1" smtClean="0"/>
              <a:t>If</a:t>
            </a:r>
            <a:r>
              <a:rPr lang="pt-PT" dirty="0" smtClean="0"/>
              <a:t> more </a:t>
            </a:r>
            <a:r>
              <a:rPr lang="pt-PT" dirty="0" err="1" smtClean="0"/>
              <a:t>members</a:t>
            </a:r>
            <a:r>
              <a:rPr lang="pt-PT" dirty="0" smtClean="0"/>
              <a:t> are </a:t>
            </a:r>
            <a:r>
              <a:rPr lang="pt-PT" dirty="0" err="1" smtClean="0"/>
              <a:t>allocated</a:t>
            </a:r>
            <a:r>
              <a:rPr lang="pt-PT" dirty="0" smtClean="0"/>
              <a:t> to </a:t>
            </a:r>
            <a:r>
              <a:rPr lang="pt-PT" dirty="0" err="1" smtClean="0"/>
              <a:t>that</a:t>
            </a:r>
            <a:r>
              <a:rPr lang="pt-PT" dirty="0" smtClean="0"/>
              <a:t> </a:t>
            </a:r>
            <a:r>
              <a:rPr lang="pt-PT" dirty="0" err="1" smtClean="0"/>
              <a:t>task</a:t>
            </a:r>
            <a:r>
              <a:rPr lang="pt-PT" dirty="0" smtClean="0"/>
              <a:t>, </a:t>
            </a:r>
            <a:r>
              <a:rPr lang="pt-PT" dirty="0" err="1" smtClean="0"/>
              <a:t>repeat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.</a:t>
            </a:r>
          </a:p>
          <a:p>
            <a:r>
              <a:rPr lang="pt-PT" dirty="0">
                <a:sym typeface="Wingdings" panose="05000000000000000000" pitchFamily="2" charset="2"/>
              </a:rPr>
              <a:t>Project </a:t>
            </a:r>
            <a:r>
              <a:rPr lang="pt-PT" dirty="0" err="1">
                <a:sym typeface="Wingdings" panose="05000000000000000000" pitchFamily="2" charset="2"/>
              </a:rPr>
              <a:t>Planning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Process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seemed</a:t>
            </a:r>
            <a:r>
              <a:rPr lang="pt-PT" dirty="0">
                <a:sym typeface="Wingdings" panose="05000000000000000000" pitchFamily="2" charset="2"/>
              </a:rPr>
              <a:t> OK for </a:t>
            </a:r>
            <a:r>
              <a:rPr lang="pt-PT" dirty="0" err="1">
                <a:sym typeface="Wingdings" panose="05000000000000000000" pitchFamily="2" charset="2"/>
              </a:rPr>
              <a:t>this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project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but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should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be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added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hints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on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how</a:t>
            </a:r>
            <a:r>
              <a:rPr lang="pt-PT" dirty="0">
                <a:sym typeface="Wingdings" panose="05000000000000000000" pitchFamily="2" charset="2"/>
              </a:rPr>
              <a:t> to </a:t>
            </a:r>
            <a:r>
              <a:rPr lang="pt-PT" dirty="0" err="1">
                <a:sym typeface="Wingdings" panose="05000000000000000000" pitchFamily="2" charset="2"/>
              </a:rPr>
              <a:t>develop</a:t>
            </a:r>
            <a:r>
              <a:rPr lang="pt-PT" dirty="0">
                <a:sym typeface="Wingdings" panose="05000000000000000000" pitchFamily="2" charset="2"/>
              </a:rPr>
              <a:t> a </a:t>
            </a:r>
            <a:r>
              <a:rPr lang="pt-PT" dirty="0" err="1">
                <a:sym typeface="Wingdings" panose="05000000000000000000" pitchFamily="2" charset="2"/>
              </a:rPr>
              <a:t>good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smtClean="0">
                <a:sym typeface="Wingdings" panose="05000000000000000000" pitchFamily="2" charset="2"/>
              </a:rPr>
              <a:t>WBS.</a:t>
            </a:r>
          </a:p>
          <a:p>
            <a:r>
              <a:rPr lang="pt-PT" dirty="0" err="1" smtClean="0">
                <a:sym typeface="Wingdings" panose="05000000000000000000" pitchFamily="2" charset="2"/>
              </a:rPr>
              <a:t>Regarding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tools</a:t>
            </a:r>
            <a:r>
              <a:rPr lang="pt-PT" dirty="0" smtClean="0">
                <a:sym typeface="Wingdings" panose="05000000000000000000" pitchFamily="2" charset="2"/>
              </a:rPr>
              <a:t>, SVN </a:t>
            </a:r>
            <a:r>
              <a:rPr lang="pt-PT" dirty="0" err="1" smtClean="0">
                <a:sym typeface="Wingdings" panose="05000000000000000000" pitchFamily="2" charset="2"/>
              </a:rPr>
              <a:t>is</a:t>
            </a:r>
            <a:r>
              <a:rPr lang="pt-PT" dirty="0" smtClean="0">
                <a:sym typeface="Wingdings" panose="05000000000000000000" pitchFamily="2" charset="2"/>
              </a:rPr>
              <a:t> to </a:t>
            </a:r>
            <a:r>
              <a:rPr lang="pt-PT" dirty="0" err="1" smtClean="0">
                <a:sym typeface="Wingdings" panose="05000000000000000000" pitchFamily="2" charset="2"/>
              </a:rPr>
              <a:t>keeper</a:t>
            </a:r>
            <a:r>
              <a:rPr lang="pt-PT" dirty="0" smtClean="0">
                <a:sym typeface="Wingdings" panose="05000000000000000000" pitchFamily="2" charset="2"/>
              </a:rPr>
              <a:t>. </a:t>
            </a:r>
            <a:r>
              <a:rPr lang="pt-PT" dirty="0" err="1" smtClean="0">
                <a:sym typeface="Wingdings" panose="05000000000000000000" pitchFamily="2" charset="2"/>
              </a:rPr>
              <a:t>Facebook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is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good</a:t>
            </a:r>
            <a:r>
              <a:rPr lang="pt-PT" dirty="0" smtClean="0">
                <a:sym typeface="Wingdings" panose="05000000000000000000" pitchFamily="2" charset="2"/>
              </a:rPr>
              <a:t> for </a:t>
            </a:r>
            <a:r>
              <a:rPr lang="pt-PT" dirty="0" err="1" smtClean="0">
                <a:sym typeface="Wingdings" panose="05000000000000000000" pitchFamily="2" charset="2"/>
              </a:rPr>
              <a:t>communication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but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it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doesn’t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have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search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functionality</a:t>
            </a:r>
            <a:r>
              <a:rPr lang="pt-PT" dirty="0" smtClean="0">
                <a:sym typeface="Wingdings" panose="05000000000000000000" pitchFamily="2" charset="2"/>
              </a:rPr>
              <a:t>.</a:t>
            </a:r>
            <a:endParaRPr lang="pt-PT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0822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Girão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Contributions:</a:t>
            </a:r>
          </a:p>
          <a:p>
            <a:pPr lvl="1"/>
            <a:r>
              <a:rPr lang="en-US" dirty="0" smtClean="0"/>
              <a:t>Project plan process definition</a:t>
            </a:r>
          </a:p>
          <a:p>
            <a:pPr lvl="1"/>
            <a:r>
              <a:rPr lang="en-US" dirty="0" smtClean="0"/>
              <a:t>Verification and Validation process</a:t>
            </a:r>
          </a:p>
          <a:p>
            <a:pPr lvl="1"/>
            <a:r>
              <a:rPr lang="en-US" dirty="0" smtClean="0"/>
              <a:t>Test plan</a:t>
            </a:r>
          </a:p>
          <a:p>
            <a:r>
              <a:rPr lang="en-US" dirty="0" smtClean="0"/>
              <a:t>Lessons Learned:</a:t>
            </a:r>
          </a:p>
          <a:p>
            <a:pPr lvl="1"/>
            <a:r>
              <a:rPr lang="en-US" dirty="0" smtClean="0"/>
              <a:t>Teamwork is important</a:t>
            </a:r>
          </a:p>
          <a:p>
            <a:pPr lvl="1"/>
            <a:r>
              <a:rPr lang="en-US" dirty="0" smtClean="0"/>
              <a:t>Communication is a must!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Lessons Learned:</a:t>
            </a:r>
          </a:p>
          <a:p>
            <a:pPr lvl="1"/>
            <a:r>
              <a:rPr lang="en-US" dirty="0" smtClean="0"/>
              <a:t>Test plan is not easy to make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hen anything can go wrong, it will go wrong.</a:t>
            </a:r>
            <a:endParaRPr lang="en-US" dirty="0"/>
          </a:p>
          <a:p>
            <a:pPr marL="285750" lvl="1"/>
            <a:r>
              <a:rPr lang="en-US" dirty="0"/>
              <a:t>Participation in Team Results:</a:t>
            </a:r>
          </a:p>
          <a:p>
            <a:pPr lvl="1"/>
            <a:r>
              <a:rPr lang="en-US" dirty="0" smtClean="0"/>
              <a:t>Application Quality (Test plan)</a:t>
            </a:r>
          </a:p>
          <a:p>
            <a:pPr lvl="1"/>
            <a:r>
              <a:rPr lang="en-US" dirty="0" smtClean="0"/>
              <a:t>Do everything that it’s needed.</a:t>
            </a:r>
          </a:p>
        </p:txBody>
      </p:sp>
    </p:spTree>
    <p:extLst>
      <p:ext uri="{BB962C8B-B14F-4D97-AF65-F5344CB8AC3E}">
        <p14:creationId xmlns:p14="http://schemas.microsoft.com/office/powerpoint/2010/main" val="196069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Product</a:t>
            </a:r>
            <a:r>
              <a:rPr lang="pt-PT" dirty="0"/>
              <a:t> </a:t>
            </a:r>
            <a:r>
              <a:rPr lang="pt-PT" dirty="0" err="1"/>
              <a:t>Overview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26576" y="2567295"/>
            <a:ext cx="4879256" cy="3790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59461" y="2567295"/>
            <a:ext cx="5057468" cy="379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55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Mário Oliveira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5223386" cy="3318936"/>
          </a:xfrm>
        </p:spPr>
        <p:txBody>
          <a:bodyPr/>
          <a:lstStyle/>
          <a:p>
            <a:r>
              <a:rPr lang="en-US" dirty="0"/>
              <a:t>Main </a:t>
            </a:r>
            <a:r>
              <a:rPr lang="en-US" dirty="0" smtClean="0"/>
              <a:t>contributions</a:t>
            </a:r>
            <a:endParaRPr lang="pt-PT" dirty="0"/>
          </a:p>
          <a:p>
            <a:pPr lvl="1"/>
            <a:r>
              <a:rPr lang="pt-PT" dirty="0" err="1"/>
              <a:t>Update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  <a:p>
            <a:pPr lvl="1"/>
            <a:r>
              <a:rPr lang="pt-PT" dirty="0" err="1"/>
              <a:t>Writing</a:t>
            </a:r>
            <a:r>
              <a:rPr lang="pt-PT" dirty="0"/>
              <a:t> some processes</a:t>
            </a:r>
          </a:p>
          <a:p>
            <a:pPr lvl="1"/>
            <a:r>
              <a:rPr lang="pt-PT" dirty="0"/>
              <a:t>SRS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Requirements</a:t>
            </a:r>
            <a:r>
              <a:rPr lang="pt-PT" dirty="0"/>
              <a:t> </a:t>
            </a:r>
            <a:r>
              <a:rPr lang="pt-PT" dirty="0" err="1"/>
              <a:t>Definition</a:t>
            </a:r>
            <a:endParaRPr lang="pt-PT" dirty="0"/>
          </a:p>
          <a:p>
            <a:pPr lvl="1"/>
            <a:r>
              <a:rPr lang="pt-PT" dirty="0" err="1"/>
              <a:t>Review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approval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some </a:t>
            </a:r>
            <a:r>
              <a:rPr lang="pt-PT" dirty="0" err="1"/>
              <a:t>documents</a:t>
            </a:r>
            <a:endParaRPr lang="pt-PT" dirty="0"/>
          </a:p>
          <a:p>
            <a:pPr lvl="1"/>
            <a:r>
              <a:rPr lang="pt-PT" dirty="0" err="1"/>
              <a:t>Coding</a:t>
            </a:r>
            <a:r>
              <a:rPr lang="pt-PT" dirty="0"/>
              <a:t> some </a:t>
            </a:r>
            <a:r>
              <a:rPr lang="pt-PT" dirty="0" err="1"/>
              <a:t>features</a:t>
            </a:r>
            <a:endParaRPr lang="pt-PT" dirty="0"/>
          </a:p>
          <a:p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6518787" y="2556932"/>
            <a:ext cx="4377811" cy="237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/>
              <a:t>Participation </a:t>
            </a:r>
            <a:r>
              <a:rPr lang="en-US" sz="2400" dirty="0" smtClean="0"/>
              <a:t>analysis</a:t>
            </a:r>
            <a:endParaRPr lang="pt-PT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Help</a:t>
            </a:r>
            <a:r>
              <a:rPr lang="pt-PT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when</a:t>
            </a:r>
            <a:r>
              <a:rPr lang="pt-P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it</a:t>
            </a:r>
            <a:r>
              <a:rPr lang="pt-P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was</a:t>
            </a:r>
            <a:r>
              <a:rPr lang="pt-P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needed</a:t>
            </a:r>
            <a:endParaRPr lang="pt-PT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Did</a:t>
            </a:r>
            <a:r>
              <a:rPr lang="pt-P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the</a:t>
            </a:r>
            <a:r>
              <a:rPr lang="pt-P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tasks</a:t>
            </a:r>
            <a:r>
              <a:rPr lang="pt-P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given</a:t>
            </a:r>
            <a:endParaRPr lang="pt-PT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Interest</a:t>
            </a:r>
            <a:r>
              <a:rPr lang="pt-PT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</a:t>
            </a:r>
            <a:r>
              <a:rPr lang="pt-PT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the</a:t>
            </a:r>
            <a:r>
              <a:rPr lang="pt-P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project</a:t>
            </a:r>
            <a:endParaRPr lang="pt-PT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Mário Oliveira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Lessons </a:t>
            </a:r>
            <a:r>
              <a:rPr lang="en-US" dirty="0" smtClean="0"/>
              <a:t>Learned</a:t>
            </a:r>
            <a:endParaRPr lang="en-US" dirty="0"/>
          </a:p>
          <a:p>
            <a:pPr lvl="1"/>
            <a:r>
              <a:rPr lang="pt-PT" dirty="0" err="1" smtClean="0"/>
              <a:t>Teamwork</a:t>
            </a:r>
            <a:r>
              <a:rPr lang="pt-PT" dirty="0" smtClean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key</a:t>
            </a:r>
            <a:r>
              <a:rPr lang="pt-PT" dirty="0"/>
              <a:t> to </a:t>
            </a:r>
            <a:r>
              <a:rPr lang="pt-PT" dirty="0" err="1"/>
              <a:t>sucess</a:t>
            </a:r>
            <a:endParaRPr lang="pt-PT" dirty="0"/>
          </a:p>
          <a:p>
            <a:pPr lvl="1"/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structure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application</a:t>
            </a:r>
            <a:r>
              <a:rPr lang="pt-PT" dirty="0"/>
              <a:t> </a:t>
            </a:r>
            <a:r>
              <a:rPr lang="pt-PT" dirty="0" err="1"/>
              <a:t>should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well</a:t>
            </a:r>
            <a:r>
              <a:rPr lang="pt-PT" dirty="0"/>
              <a:t> </a:t>
            </a:r>
            <a:r>
              <a:rPr lang="pt-PT" dirty="0" err="1"/>
              <a:t>planned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61900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Contributions</a:t>
            </a:r>
          </a:p>
          <a:p>
            <a:pPr lvl="1"/>
            <a:r>
              <a:rPr lang="en-US" dirty="0"/>
              <a:t>Software Main </a:t>
            </a:r>
            <a:r>
              <a:rPr lang="en-US" dirty="0" smtClean="0"/>
              <a:t>Idea</a:t>
            </a:r>
          </a:p>
          <a:p>
            <a:pPr lvl="1"/>
            <a:r>
              <a:rPr lang="en-US" dirty="0" smtClean="0"/>
              <a:t>Technical </a:t>
            </a:r>
            <a:r>
              <a:rPr lang="en-US" dirty="0"/>
              <a:t>Knowledge and Helping the whole team in developing their </a:t>
            </a:r>
            <a:r>
              <a:rPr lang="en-US" dirty="0" smtClean="0"/>
              <a:t>assignments</a:t>
            </a:r>
          </a:p>
          <a:p>
            <a:pPr lvl="1"/>
            <a:r>
              <a:rPr lang="en-US" dirty="0"/>
              <a:t>Software Base Architecture, </a:t>
            </a:r>
            <a:r>
              <a:rPr lang="en-US" dirty="0" smtClean="0"/>
              <a:t>Functionality </a:t>
            </a:r>
            <a:r>
              <a:rPr lang="en-US" dirty="0"/>
              <a:t>and UI </a:t>
            </a:r>
            <a:r>
              <a:rPr lang="en-US" dirty="0" smtClean="0"/>
              <a:t>Development</a:t>
            </a:r>
          </a:p>
          <a:p>
            <a:pPr lvl="1"/>
            <a:r>
              <a:rPr lang="en-US" dirty="0"/>
              <a:t>Help In Requirement definitions when </a:t>
            </a:r>
            <a:r>
              <a:rPr lang="en-US" dirty="0" smtClean="0"/>
              <a:t>prompted</a:t>
            </a:r>
            <a:endParaRPr lang="en-US" dirty="0"/>
          </a:p>
          <a:p>
            <a:pPr lvl="1"/>
            <a:r>
              <a:rPr lang="en-US" dirty="0" smtClean="0"/>
              <a:t>Trying to help the team thinking about the future helping them get focused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Participation in Team Results</a:t>
            </a:r>
          </a:p>
          <a:p>
            <a:pPr lvl="1"/>
            <a:r>
              <a:rPr lang="en-US" dirty="0"/>
              <a:t>Active </a:t>
            </a:r>
            <a:r>
              <a:rPr lang="en-US" dirty="0" smtClean="0"/>
              <a:t>participation</a:t>
            </a:r>
          </a:p>
          <a:p>
            <a:pPr lvl="1"/>
            <a:r>
              <a:rPr lang="en-US" dirty="0"/>
              <a:t>Always trying to help my coworkers when </a:t>
            </a:r>
            <a:r>
              <a:rPr lang="en-US" dirty="0" smtClean="0"/>
              <a:t>necessary</a:t>
            </a:r>
          </a:p>
          <a:p>
            <a:pPr lvl="1"/>
            <a:r>
              <a:rPr lang="en-US" dirty="0"/>
              <a:t>Good commitment and positive </a:t>
            </a:r>
            <a:r>
              <a:rPr lang="en-US" dirty="0" smtClean="0"/>
              <a:t>participation </a:t>
            </a:r>
            <a:r>
              <a:rPr lang="en-US" dirty="0"/>
              <a:t>in the </a:t>
            </a:r>
            <a:r>
              <a:rPr lang="en-US" dirty="0" smtClean="0"/>
              <a:t>team</a:t>
            </a:r>
          </a:p>
          <a:p>
            <a:pPr lvl="1"/>
            <a:r>
              <a:rPr lang="en-US" dirty="0" smtClean="0"/>
              <a:t>While developing, I tried to keep the team focused on the task</a:t>
            </a:r>
          </a:p>
          <a:p>
            <a:r>
              <a:rPr lang="en-US" dirty="0" smtClean="0"/>
              <a:t>Lessons Learned</a:t>
            </a:r>
          </a:p>
          <a:p>
            <a:pPr lvl="1"/>
            <a:r>
              <a:rPr lang="en-US" dirty="0"/>
              <a:t>It's not easy to keep a big team to </a:t>
            </a:r>
            <a:r>
              <a:rPr lang="en-US" dirty="0" smtClean="0"/>
              <a:t>work in synchrony</a:t>
            </a:r>
          </a:p>
          <a:p>
            <a:pPr lvl="1"/>
            <a:r>
              <a:rPr lang="en-US" dirty="0"/>
              <a:t>Rigid documents that doesn't predict exceptions, sometimes </a:t>
            </a:r>
            <a:r>
              <a:rPr lang="en-US" dirty="0" smtClean="0"/>
              <a:t>will not fit in reality.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30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Managment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0941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 </a:t>
            </a:r>
            <a:r>
              <a:rPr lang="pt-PT" b="1" dirty="0"/>
              <a:t>Carla Machado </a:t>
            </a:r>
            <a:r>
              <a:rPr lang="pt-PT" dirty="0"/>
              <a:t>-  </a:t>
            </a:r>
            <a:r>
              <a:rPr lang="pt-PT" dirty="0" err="1"/>
              <a:t>Quality</a:t>
            </a:r>
            <a:r>
              <a:rPr lang="pt-PT" dirty="0"/>
              <a:t> Manager</a:t>
            </a:r>
          </a:p>
          <a:p>
            <a:r>
              <a:rPr lang="pt-PT" b="1" dirty="0" smtClean="0"/>
              <a:t>David </a:t>
            </a:r>
            <a:r>
              <a:rPr lang="pt-PT" b="1" dirty="0"/>
              <a:t>João</a:t>
            </a:r>
            <a:r>
              <a:rPr lang="pt-PT" dirty="0"/>
              <a:t>  - </a:t>
            </a:r>
            <a:r>
              <a:rPr lang="pt-PT" dirty="0" err="1"/>
              <a:t>Quality</a:t>
            </a:r>
            <a:r>
              <a:rPr lang="pt-PT" dirty="0"/>
              <a:t> </a:t>
            </a:r>
            <a:r>
              <a:rPr lang="pt-PT" dirty="0" err="1"/>
              <a:t>Engineer</a:t>
            </a:r>
            <a:endParaRPr lang="pt-PT" dirty="0"/>
          </a:p>
          <a:p>
            <a:r>
              <a:rPr lang="pt-PT" b="1" dirty="0" smtClean="0"/>
              <a:t>Filipe </a:t>
            </a:r>
            <a:r>
              <a:rPr lang="pt-PT" b="1" dirty="0"/>
              <a:t>Brandão </a:t>
            </a:r>
            <a:r>
              <a:rPr lang="pt-PT" dirty="0"/>
              <a:t>- Project Manager</a:t>
            </a:r>
          </a:p>
          <a:p>
            <a:r>
              <a:rPr lang="pt-PT" b="1" dirty="0" smtClean="0"/>
              <a:t>João </a:t>
            </a:r>
            <a:r>
              <a:rPr lang="pt-PT" b="1" dirty="0"/>
              <a:t>Girão</a:t>
            </a:r>
            <a:r>
              <a:rPr lang="pt-PT" dirty="0"/>
              <a:t> - </a:t>
            </a:r>
            <a:r>
              <a:rPr lang="pt-PT" dirty="0" err="1"/>
              <a:t>Test</a:t>
            </a:r>
            <a:r>
              <a:rPr lang="pt-PT" dirty="0"/>
              <a:t> Manager</a:t>
            </a:r>
          </a:p>
          <a:p>
            <a:r>
              <a:rPr lang="pt-PT" b="1" dirty="0"/>
              <a:t>João Guilherme Martins </a:t>
            </a:r>
            <a:r>
              <a:rPr lang="pt-PT" dirty="0"/>
              <a:t>- </a:t>
            </a:r>
            <a:r>
              <a:rPr lang="pt-PT" dirty="0" err="1"/>
              <a:t>Client</a:t>
            </a:r>
            <a:r>
              <a:rPr lang="pt-PT" dirty="0"/>
              <a:t> Manager</a:t>
            </a:r>
          </a:p>
          <a:p>
            <a:r>
              <a:rPr lang="pt-PT" b="1" dirty="0"/>
              <a:t>Mário Oliveira</a:t>
            </a:r>
            <a:r>
              <a:rPr lang="pt-PT" dirty="0"/>
              <a:t> - </a:t>
            </a:r>
            <a:r>
              <a:rPr lang="pt-PT" dirty="0" err="1"/>
              <a:t>Librarian</a:t>
            </a:r>
            <a:r>
              <a:rPr lang="pt-PT" dirty="0"/>
              <a:t> </a:t>
            </a:r>
            <a:r>
              <a:rPr lang="pt-PT" dirty="0" smtClean="0"/>
              <a:t>Manager</a:t>
            </a:r>
          </a:p>
          <a:p>
            <a:r>
              <a:rPr lang="pt-PT" b="1" dirty="0"/>
              <a:t>Rui Ganhoto</a:t>
            </a:r>
            <a:r>
              <a:rPr lang="pt-PT" dirty="0"/>
              <a:t> - </a:t>
            </a:r>
            <a:r>
              <a:rPr lang="pt-PT" dirty="0" err="1"/>
              <a:t>Technical</a:t>
            </a:r>
            <a:r>
              <a:rPr lang="pt-PT" dirty="0"/>
              <a:t> Manager &amp; </a:t>
            </a:r>
            <a:r>
              <a:rPr lang="pt-PT" dirty="0" err="1"/>
              <a:t>Risk</a:t>
            </a:r>
            <a:r>
              <a:rPr lang="pt-PT" dirty="0"/>
              <a:t> Manager</a:t>
            </a:r>
          </a:p>
          <a:p>
            <a:pPr marL="0" indent="0">
              <a:buNone/>
            </a:pPr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6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rgânico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193</TotalTime>
  <Words>1704</Words>
  <Application>Microsoft Office PowerPoint</Application>
  <PresentationFormat>Ecrã Panorâmico</PresentationFormat>
  <Paragraphs>473</Paragraphs>
  <Slides>73</Slides>
  <Notes>16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73</vt:i4>
      </vt:variant>
    </vt:vector>
  </HeadingPairs>
  <TitlesOfParts>
    <vt:vector size="78" baseType="lpstr">
      <vt:lpstr>Arial</vt:lpstr>
      <vt:lpstr>Calibri</vt:lpstr>
      <vt:lpstr>Garamond</vt:lpstr>
      <vt:lpstr>Wingdings</vt:lpstr>
      <vt:lpstr>Orgânico</vt:lpstr>
      <vt:lpstr>MIS – PS Keep Your Time</vt:lpstr>
      <vt:lpstr>Content</vt:lpstr>
      <vt:lpstr>Team Members</vt:lpstr>
      <vt:lpstr>Product Overview</vt:lpstr>
      <vt:lpstr>Product Overview</vt:lpstr>
      <vt:lpstr>Product Overview</vt:lpstr>
      <vt:lpstr>Product Overview</vt:lpstr>
      <vt:lpstr>Project Managment</vt:lpstr>
      <vt:lpstr>Team Members</vt:lpstr>
      <vt:lpstr>Product Overview</vt:lpstr>
      <vt:lpstr>Apresentação do PowerPoint</vt:lpstr>
      <vt:lpstr>Project Management</vt:lpstr>
      <vt:lpstr>Life Cycle</vt:lpstr>
      <vt:lpstr>Milestones</vt:lpstr>
      <vt:lpstr>Deliverables</vt:lpstr>
      <vt:lpstr>Effort Estimation</vt:lpstr>
      <vt:lpstr>Effort Estimation</vt:lpstr>
      <vt:lpstr>Effort Estimation</vt:lpstr>
      <vt:lpstr>Real Effort</vt:lpstr>
      <vt:lpstr>Effort by Task Type</vt:lpstr>
      <vt:lpstr>Individual Effort</vt:lpstr>
      <vt:lpstr>Weekly Individual Effort</vt:lpstr>
      <vt:lpstr>Management &amp; Control</vt:lpstr>
      <vt:lpstr>Management &amp; Control</vt:lpstr>
      <vt:lpstr>Management &amp; Control</vt:lpstr>
      <vt:lpstr>Product</vt:lpstr>
      <vt:lpstr>Apresentação do PowerPoint</vt:lpstr>
      <vt:lpstr>Requirements</vt:lpstr>
      <vt:lpstr>Requirements</vt:lpstr>
      <vt:lpstr>Requirements conclusion</vt:lpstr>
      <vt:lpstr>Document Managment</vt:lpstr>
      <vt:lpstr>Document repository</vt:lpstr>
      <vt:lpstr>Document Repository</vt:lpstr>
      <vt:lpstr>Document Repository</vt:lpstr>
      <vt:lpstr>Document Repository</vt:lpstr>
      <vt:lpstr>Document Repository</vt:lpstr>
      <vt:lpstr>Project Quality</vt:lpstr>
      <vt:lpstr>Processes and Process Analysis</vt:lpstr>
      <vt:lpstr>Processes and Process Analysis</vt:lpstr>
      <vt:lpstr>Processes and Process Analysis</vt:lpstr>
      <vt:lpstr>Processes and Process Analysis</vt:lpstr>
      <vt:lpstr>Quality Activities</vt:lpstr>
      <vt:lpstr>Quality Cost</vt:lpstr>
      <vt:lpstr>Quality Perception</vt:lpstr>
      <vt:lpstr>Architecture</vt:lpstr>
      <vt:lpstr>Architecture</vt:lpstr>
      <vt:lpstr>Tools</vt:lpstr>
      <vt:lpstr>Layer Model</vt:lpstr>
      <vt:lpstr>Development Architecture</vt:lpstr>
      <vt:lpstr>Database</vt:lpstr>
      <vt:lpstr>Main Features</vt:lpstr>
      <vt:lpstr>Risk Management</vt:lpstr>
      <vt:lpstr>Risk Management - Timeline</vt:lpstr>
      <vt:lpstr>Risk Management</vt:lpstr>
      <vt:lpstr>Risk Management</vt:lpstr>
      <vt:lpstr>Product Demonstration</vt:lpstr>
      <vt:lpstr>Apresentação do PowerPoint</vt:lpstr>
      <vt:lpstr>Analysis and Conclusions</vt:lpstr>
      <vt:lpstr>Global</vt:lpstr>
      <vt:lpstr>Carla Machado</vt:lpstr>
      <vt:lpstr>Carla Machado</vt:lpstr>
      <vt:lpstr>David João</vt:lpstr>
      <vt:lpstr>Filipe Brandão</vt:lpstr>
      <vt:lpstr>Filipe Brandão - Contributions</vt:lpstr>
      <vt:lpstr>Filipe Brandão - Lessons Learned</vt:lpstr>
      <vt:lpstr>Filipe Brandão - Lessons Learned</vt:lpstr>
      <vt:lpstr>João Girão</vt:lpstr>
      <vt:lpstr>João Martins</vt:lpstr>
      <vt:lpstr>João Martins</vt:lpstr>
      <vt:lpstr>Mário Oliveira</vt:lpstr>
      <vt:lpstr>Mário Oliveira</vt:lpstr>
      <vt:lpstr>Rui Ganhoto</vt:lpstr>
      <vt:lpstr>Rui Ganhoto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 – PS Keep Your Time</dc:title>
  <dc:creator>Rui Ganhoto</dc:creator>
  <cp:lastModifiedBy>Mário Oliveira</cp:lastModifiedBy>
  <cp:revision>27</cp:revision>
  <dcterms:created xsi:type="dcterms:W3CDTF">2013-06-29T09:19:55Z</dcterms:created>
  <dcterms:modified xsi:type="dcterms:W3CDTF">2013-07-02T22:07:40Z</dcterms:modified>
</cp:coreProperties>
</file>