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310" r:id="rId4"/>
    <p:sldId id="339" r:id="rId5"/>
    <p:sldId id="320" r:id="rId6"/>
    <p:sldId id="335" r:id="rId7"/>
    <p:sldId id="340" r:id="rId8"/>
    <p:sldId id="341" r:id="rId9"/>
    <p:sldId id="342" r:id="rId10"/>
    <p:sldId id="343" r:id="rId11"/>
    <p:sldId id="333" r:id="rId12"/>
    <p:sldId id="336" r:id="rId13"/>
    <p:sldId id="322" r:id="rId14"/>
    <p:sldId id="325" r:id="rId15"/>
    <p:sldId id="311" r:id="rId16"/>
    <p:sldId id="328" r:id="rId17"/>
    <p:sldId id="329" r:id="rId18"/>
    <p:sldId id="338" r:id="rId19"/>
    <p:sldId id="337" r:id="rId20"/>
    <p:sldId id="323" r:id="rId21"/>
    <p:sldId id="324" r:id="rId22"/>
    <p:sldId id="314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7" d="100"/>
          <a:sy n="117" d="100"/>
        </p:scale>
        <p:origin x="-300" y="-10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106</c:v>
                </c:pt>
                <c:pt idx="2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29056"/>
        <c:axId val="69694528"/>
      </c:barChart>
      <c:catAx>
        <c:axId val="372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694528"/>
        <c:crosses val="autoZero"/>
        <c:auto val="1"/>
        <c:lblAlgn val="ctr"/>
        <c:lblOffset val="100"/>
        <c:noMultiLvlLbl val="0"/>
      </c:catAx>
      <c:valAx>
        <c:axId val="6969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22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Carla Machado</c:v>
                </c:pt>
                <c:pt idx="1">
                  <c:v>David João</c:v>
                </c:pt>
                <c:pt idx="2">
                  <c:v>Filipe Brandão</c:v>
                </c:pt>
                <c:pt idx="3">
                  <c:v>João Girão</c:v>
                </c:pt>
                <c:pt idx="4">
                  <c:v>João Martins</c:v>
                </c:pt>
                <c:pt idx="5">
                  <c:v>Mário Oliveira</c:v>
                </c:pt>
                <c:pt idx="6">
                  <c:v>Rui Ganhoto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</c:v>
                </c:pt>
                <c:pt idx="1">
                  <c:v>44</c:v>
                </c:pt>
                <c:pt idx="2">
                  <c:v>29</c:v>
                </c:pt>
                <c:pt idx="3">
                  <c:v>39</c:v>
                </c:pt>
                <c:pt idx="4">
                  <c:v>37</c:v>
                </c:pt>
                <c:pt idx="5">
                  <c:v>39</c:v>
                </c:pt>
                <c:pt idx="6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29568"/>
        <c:axId val="100922432"/>
      </c:barChart>
      <c:catAx>
        <c:axId val="3722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0922432"/>
        <c:crosses val="autoZero"/>
        <c:auto val="1"/>
        <c:lblAlgn val="ctr"/>
        <c:lblOffset val="100"/>
        <c:noMultiLvlLbl val="0"/>
      </c:catAx>
      <c:valAx>
        <c:axId val="10092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22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08-04-2013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Kickoff</a:t>
            </a:r>
            <a:r>
              <a:rPr lang="pt-PT" dirty="0" smtClean="0"/>
              <a:t> meeting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Assumptions</a:t>
            </a:r>
            <a:r>
              <a:rPr lang="en-GB" b="1" dirty="0"/>
              <a:t>:</a:t>
            </a:r>
          </a:p>
          <a:p>
            <a:pPr lvl="1"/>
            <a:endParaRPr lang="en-GB" b="1" dirty="0"/>
          </a:p>
          <a:p>
            <a:pPr lvl="1"/>
            <a:r>
              <a:rPr lang="en-GB" dirty="0"/>
              <a:t>The computer will have:</a:t>
            </a:r>
          </a:p>
          <a:p>
            <a:pPr lvl="2"/>
            <a:r>
              <a:rPr lang="en-GB" dirty="0"/>
              <a:t>Windows OS </a:t>
            </a:r>
            <a:r>
              <a:rPr lang="en-GB" dirty="0" smtClean="0"/>
              <a:t>(at least </a:t>
            </a:r>
            <a:r>
              <a:rPr lang="en-GB" dirty="0"/>
              <a:t>the Vista version);</a:t>
            </a:r>
          </a:p>
          <a:p>
            <a:pPr lvl="2"/>
            <a:r>
              <a:rPr lang="en-GB" dirty="0"/>
              <a:t>Framework .NET 4.5;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Smartphone will have:</a:t>
            </a:r>
          </a:p>
          <a:p>
            <a:pPr lvl="2"/>
            <a:r>
              <a:rPr lang="en-GB" dirty="0"/>
              <a:t>An Android platform;</a:t>
            </a:r>
          </a:p>
          <a:p>
            <a:pPr lvl="2"/>
            <a:r>
              <a:rPr lang="en-GB" dirty="0"/>
              <a:t>Wireless technology.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computer and the smartphone must be connected to the same network</a:t>
            </a:r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514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01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3" name="Retângulo 2"/>
          <p:cNvSpPr/>
          <p:nvPr/>
        </p:nvSpPr>
        <p:spPr>
          <a:xfrm>
            <a:off x="2133972" y="25649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4623052" y="336537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Design &amp; </a:t>
            </a:r>
            <a:r>
              <a:rPr lang="pt-PT" dirty="0" err="1" smtClean="0"/>
              <a:t>Construction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8390213" y="414908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Verification</a:t>
            </a:r>
            <a:r>
              <a:rPr lang="pt-PT" dirty="0" smtClean="0"/>
              <a:t> &amp; </a:t>
            </a:r>
            <a:r>
              <a:rPr lang="pt-PT" dirty="0" err="1" smtClean="0"/>
              <a:t>Validation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9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Schedule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Total </a:t>
            </a:r>
            <a:r>
              <a:rPr lang="pt-PT" dirty="0" err="1" smtClean="0"/>
              <a:t>Effort</a:t>
            </a:r>
            <a:r>
              <a:rPr lang="pt-PT" dirty="0" smtClean="0"/>
              <a:t> : 255,45 </a:t>
            </a:r>
            <a:r>
              <a:rPr lang="pt-PT" dirty="0" err="1" smtClean="0"/>
              <a:t>hours</a:t>
            </a:r>
            <a:endParaRPr lang="pt-PT" dirty="0" smtClean="0"/>
          </a:p>
          <a:p>
            <a:r>
              <a:rPr lang="pt-PT" dirty="0" err="1" smtClean="0"/>
              <a:t>Slack</a:t>
            </a:r>
            <a:r>
              <a:rPr lang="pt-PT" dirty="0" smtClean="0"/>
              <a:t> : 40,55 </a:t>
            </a:r>
            <a:r>
              <a:rPr lang="pt-PT" dirty="0" err="1" smtClean="0"/>
              <a:t>hours</a:t>
            </a:r>
            <a:endParaRPr lang="pt-PT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9" y="1988840"/>
            <a:ext cx="1101243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1333"/>
              </p:ext>
            </p:extLst>
          </p:nvPr>
        </p:nvGraphicFramePr>
        <p:xfrm>
          <a:off x="1522329" y="2562943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Resources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532531"/>
              </p:ext>
            </p:extLst>
          </p:nvPr>
        </p:nvGraphicFramePr>
        <p:xfrm>
          <a:off x="1522329" y="2204864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267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pt-PT" dirty="0" smtClean="0"/>
          </a:p>
          <a:p>
            <a:pPr lvl="0"/>
            <a:r>
              <a:rPr lang="pt-PT" dirty="0" err="1"/>
              <a:t>Vision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Scope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 smtClean="0"/>
              <a:t>Specification</a:t>
            </a:r>
            <a:endParaRPr lang="pt-PT" dirty="0"/>
          </a:p>
          <a:p>
            <a:pPr lvl="0"/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en-US" dirty="0"/>
              <a:t>Software source code and </a:t>
            </a:r>
            <a:r>
              <a:rPr lang="en-US" dirty="0" smtClean="0"/>
              <a:t>binaries</a:t>
            </a:r>
            <a:endParaRPr lang="pt-PT" dirty="0"/>
          </a:p>
          <a:p>
            <a:pPr lvl="0"/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 smtClean="0"/>
              <a:t>Reports</a:t>
            </a:r>
            <a:endParaRPr lang="pt-PT" dirty="0"/>
          </a:p>
          <a:p>
            <a:pPr lvl="0"/>
            <a:r>
              <a:rPr lang="pt-PT" dirty="0" err="1"/>
              <a:t>Post-Mortem</a:t>
            </a:r>
            <a:r>
              <a:rPr lang="pt-PT" dirty="0"/>
              <a:t> </a:t>
            </a:r>
            <a:r>
              <a:rPr lang="pt-PT" dirty="0" err="1" smtClean="0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02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PT" dirty="0" smtClean="0"/>
          </a:p>
          <a:p>
            <a:pPr lvl="1"/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Risk</a:t>
            </a:r>
            <a:r>
              <a:rPr lang="pt-PT" dirty="0" smtClean="0"/>
              <a:t> </a:t>
            </a:r>
            <a:r>
              <a:rPr lang="pt-PT" dirty="0" err="1" smtClean="0"/>
              <a:t>Planning</a:t>
            </a:r>
            <a:r>
              <a:rPr lang="pt-PT" dirty="0" smtClean="0"/>
              <a:t> as </a:t>
            </a:r>
            <a:r>
              <a:rPr lang="pt-PT" dirty="0" err="1" smtClean="0"/>
              <a:t>part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tailored</a:t>
            </a:r>
            <a:r>
              <a:rPr lang="pt-PT" dirty="0" smtClean="0"/>
              <a:t> </a:t>
            </a:r>
            <a:r>
              <a:rPr lang="pt-PT" dirty="0" err="1" smtClean="0"/>
              <a:t>Assessment</a:t>
            </a:r>
            <a:r>
              <a:rPr lang="pt-PT" dirty="0" smtClean="0"/>
              <a:t> &amp;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Process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logs</a:t>
            </a:r>
            <a:endParaRPr lang="pt-PT" dirty="0"/>
          </a:p>
          <a:p>
            <a:pPr lvl="1"/>
            <a:endParaRPr lang="pt-PT" dirty="0" smtClean="0"/>
          </a:p>
          <a:p>
            <a:pPr lvl="1"/>
            <a:r>
              <a:rPr lang="pt-PT" dirty="0" err="1"/>
              <a:t>Weekly</a:t>
            </a:r>
            <a:r>
              <a:rPr lang="pt-PT" dirty="0"/>
              <a:t> </a:t>
            </a:r>
            <a:r>
              <a:rPr lang="pt-PT" dirty="0" err="1"/>
              <a:t>Reports</a:t>
            </a:r>
            <a:endParaRPr lang="pt-PT" dirty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0428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6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all processes are followed</a:t>
            </a:r>
          </a:p>
          <a:p>
            <a:pPr lvl="1"/>
            <a:r>
              <a:rPr lang="en-US" dirty="0"/>
              <a:t>Assure the realization of reviews both to documents and code</a:t>
            </a:r>
          </a:p>
          <a:p>
            <a:pPr lvl="2"/>
            <a:r>
              <a:rPr lang="en-US" dirty="0"/>
              <a:t>Inspections</a:t>
            </a:r>
          </a:p>
          <a:p>
            <a:pPr lvl="2"/>
            <a:r>
              <a:rPr lang="en-US" dirty="0"/>
              <a:t>Walkthrough</a:t>
            </a:r>
          </a:p>
          <a:p>
            <a:pPr lvl="2"/>
            <a:r>
              <a:rPr lang="en-US" dirty="0" err="1"/>
              <a:t>Deskcheck</a:t>
            </a:r>
            <a:endParaRPr lang="en-US" dirty="0"/>
          </a:p>
          <a:p>
            <a:pPr lvl="1"/>
            <a:r>
              <a:rPr lang="en-US" dirty="0"/>
              <a:t>Coding Standards are defined and followed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234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Index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 smtClean="0"/>
          </a:p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</a:p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the testability of the application</a:t>
            </a:r>
          </a:p>
          <a:p>
            <a:pPr lvl="2"/>
            <a:r>
              <a:rPr lang="en-US" dirty="0"/>
              <a:t>Unit testing</a:t>
            </a:r>
          </a:p>
          <a:p>
            <a:pPr lvl="2"/>
            <a:r>
              <a:rPr lang="en-US" dirty="0"/>
              <a:t>Acceptance testing</a:t>
            </a:r>
          </a:p>
          <a:p>
            <a:pPr lvl="1"/>
            <a:r>
              <a:rPr lang="en-US" dirty="0"/>
              <a:t>Assure the usability of the application</a:t>
            </a:r>
          </a:p>
          <a:p>
            <a:endParaRPr lang="en-US" dirty="0"/>
          </a:p>
          <a:p>
            <a:r>
              <a:rPr lang="en-US" dirty="0"/>
              <a:t>Quality Records</a:t>
            </a:r>
          </a:p>
          <a:p>
            <a:pPr lvl="1"/>
            <a:r>
              <a:rPr lang="en-US" dirty="0"/>
              <a:t>A record of the unconformities found will be kept</a:t>
            </a:r>
          </a:p>
          <a:p>
            <a:pPr lvl="1"/>
            <a:r>
              <a:rPr lang="en-US" dirty="0"/>
              <a:t>Corrective actions will be decided and performed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453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46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</a:t>
            </a:r>
            <a:r>
              <a:rPr lang="pt-PT" b="1" dirty="0" smtClean="0"/>
              <a:t>Machado </a:t>
            </a:r>
            <a:r>
              <a:rPr lang="pt-PT" dirty="0" smtClean="0"/>
              <a:t>- </a:t>
            </a:r>
            <a:r>
              <a:rPr lang="pt-PT" dirty="0"/>
              <a:t>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David 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Engineer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Filipe </a:t>
            </a:r>
            <a:r>
              <a:rPr lang="pt-PT" b="1" dirty="0" smtClean="0"/>
              <a:t>Brandão </a:t>
            </a:r>
            <a:r>
              <a:rPr lang="pt-PT" dirty="0"/>
              <a:t>- Project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Rui Ganhoto</a:t>
            </a:r>
            <a:r>
              <a:rPr lang="pt-PT" dirty="0"/>
              <a:t> </a:t>
            </a:r>
            <a:r>
              <a:rPr lang="pt-PT" dirty="0" smtClean="0"/>
              <a:t>-</a:t>
            </a:r>
            <a:r>
              <a:rPr lang="pt-PT" dirty="0"/>
              <a:t> 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smtClean="0"/>
              <a:t>Manager &amp; </a:t>
            </a:r>
            <a:r>
              <a:rPr lang="pt-PT" dirty="0" err="1" smtClean="0"/>
              <a:t>Risk</a:t>
            </a:r>
            <a:r>
              <a:rPr lang="pt-PT" dirty="0" smtClean="0"/>
              <a:t> Manager</a:t>
            </a:r>
            <a:endParaRPr lang="pt-PT" dirty="0"/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Test</a:t>
            </a:r>
            <a:r>
              <a:rPr lang="pt-PT" dirty="0"/>
              <a:t> Manager:</a:t>
            </a:r>
          </a:p>
          <a:p>
            <a:r>
              <a:rPr lang="pt-PT" b="1" dirty="0"/>
              <a:t>João Guilherme Martins </a:t>
            </a:r>
            <a:r>
              <a:rPr lang="pt-PT" dirty="0" smtClean="0"/>
              <a:t>-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b="1" dirty="0"/>
              <a:t>Mário Oliveira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Librarian</a:t>
            </a:r>
            <a:r>
              <a:rPr lang="pt-PT" dirty="0"/>
              <a:t> Manager</a:t>
            </a:r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736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84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spent in individual tasks is an increasing concern for everyone;</a:t>
            </a:r>
          </a:p>
          <a:p>
            <a:r>
              <a:rPr lang="en-US" b="1" dirty="0"/>
              <a:t>Business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Costs and deadlines are a major concern;</a:t>
            </a:r>
          </a:p>
          <a:p>
            <a:pPr lvl="1"/>
            <a:r>
              <a:rPr lang="en-US" dirty="0"/>
              <a:t>The time management doesn’t always receive the required attention or isn’t controlled in an appropriate manner.</a:t>
            </a:r>
            <a:endParaRPr lang="en-GB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Time Tracking and Task Management System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3213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Increase </a:t>
            </a:r>
            <a:r>
              <a:rPr lang="en-US" sz="2800" dirty="0"/>
              <a:t>people’s efficiency and performance;</a:t>
            </a:r>
          </a:p>
          <a:p>
            <a:pPr algn="ctr"/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Assist a person to focus on a certain task;</a:t>
            </a:r>
            <a:endParaRPr lang="pt-PT" sz="2800" dirty="0"/>
          </a:p>
          <a:p>
            <a:pPr marL="0" indent="0">
              <a:buNone/>
            </a:pP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1051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Business </a:t>
            </a:r>
            <a:r>
              <a:rPr lang="pt-PT" dirty="0" err="1" smtClean="0"/>
              <a:t>Risk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Poor </a:t>
            </a:r>
            <a:r>
              <a:rPr lang="en-US" sz="2800" dirty="0"/>
              <a:t>adherence by people</a:t>
            </a:r>
            <a:endParaRPr lang="pt-PT" sz="2800" dirty="0"/>
          </a:p>
          <a:p>
            <a:pPr marL="0" indent="0">
              <a:buNone/>
            </a:pP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28077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Oval 3"/>
          <p:cNvSpPr/>
          <p:nvPr/>
        </p:nvSpPr>
        <p:spPr>
          <a:xfrm rot="1082693">
            <a:off x="9550424" y="329561"/>
            <a:ext cx="254832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Functional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>
          <a:xfrm rot="1082693">
            <a:off x="7046450" y="329562"/>
            <a:ext cx="254832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Portability</a:t>
            </a:r>
            <a:endParaRPr lang="en-GB" sz="2400" b="1" dirty="0"/>
          </a:p>
        </p:txBody>
      </p:sp>
      <p:sp>
        <p:nvSpPr>
          <p:cNvPr id="6" name="Oval 5"/>
          <p:cNvSpPr/>
          <p:nvPr/>
        </p:nvSpPr>
        <p:spPr>
          <a:xfrm rot="1082693">
            <a:off x="4541480" y="389104"/>
            <a:ext cx="254934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Interactivity</a:t>
            </a:r>
            <a:endParaRPr lang="en-GB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08" y="2336248"/>
            <a:ext cx="1986792" cy="2175767"/>
          </a:xfrm>
          <a:prstGeom prst="rect">
            <a:avLst/>
          </a:prstGeom>
        </p:spPr>
      </p:pic>
      <p:sp>
        <p:nvSpPr>
          <p:cNvPr id="8" name="Seta para a esquerda e para a direita 7"/>
          <p:cNvSpPr/>
          <p:nvPr/>
        </p:nvSpPr>
        <p:spPr>
          <a:xfrm>
            <a:off x="4746337" y="3064168"/>
            <a:ext cx="2437714" cy="719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838200" y="4694270"/>
            <a:ext cx="4908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Task Time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Adding, editing and deleting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Group tasks;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Inactivity alerts;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Registering and timing individual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Exporting data; </a:t>
            </a:r>
            <a:r>
              <a:rPr lang="en-GB" sz="1600" dirty="0" smtClean="0"/>
              <a:t>(Release 2)</a:t>
            </a:r>
            <a:endParaRPr lang="en-GB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28683" y="2700498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08082" y="4977581"/>
            <a:ext cx="413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Start/Stop time tracking;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r>
              <a:rPr lang="en-GB" sz="2000" dirty="0" smtClean="0"/>
              <a:t>Adding new tasks;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r>
              <a:rPr lang="en-GB" sz="2000" dirty="0" smtClean="0"/>
              <a:t>Selecting and viewing tasks; </a:t>
            </a:r>
            <a:r>
              <a:rPr lang="en-GB" sz="1600" dirty="0" smtClean="0"/>
              <a:t>(Release 2)</a:t>
            </a:r>
            <a:endParaRPr lang="en-GB" sz="20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87857" y="2224585"/>
            <a:ext cx="2009164" cy="2113155"/>
            <a:chOff x="1518860" y="2036797"/>
            <a:chExt cx="2278161" cy="2300943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60" y="2036797"/>
              <a:ext cx="2278161" cy="2300943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2021983" y="2356834"/>
              <a:ext cx="1146219" cy="79849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037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346</Words>
  <Application>Microsoft Office PowerPoint</Application>
  <PresentationFormat>Custom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Digital Blue Tunnel 16x9</vt:lpstr>
      <vt:lpstr>Keep Your Time</vt:lpstr>
      <vt:lpstr>Index</vt:lpstr>
      <vt:lpstr>Team Introduction</vt:lpstr>
      <vt:lpstr>Team</vt:lpstr>
      <vt:lpstr>Vision And Scope</vt:lpstr>
      <vt:lpstr>Keep Your Time</vt:lpstr>
      <vt:lpstr>Objectives</vt:lpstr>
      <vt:lpstr>Business Risk</vt:lpstr>
      <vt:lpstr>Software</vt:lpstr>
      <vt:lpstr>Software</vt:lpstr>
      <vt:lpstr>Development Plan</vt:lpstr>
      <vt:lpstr>Life Cycle</vt:lpstr>
      <vt:lpstr>Schedule</vt:lpstr>
      <vt:lpstr>Life Cycle</vt:lpstr>
      <vt:lpstr>Resources</vt:lpstr>
      <vt:lpstr>Deliverables</vt:lpstr>
      <vt:lpstr>Tracking and Control</vt:lpstr>
      <vt:lpstr>Quality Plan</vt:lpstr>
      <vt:lpstr>Quality Plan</vt:lpstr>
      <vt:lpstr>Quality Plan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2013-04-08T09:40:37Z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