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71"/>
  </p:notesMasterIdLst>
  <p:sldIdLst>
    <p:sldId id="256" r:id="rId2"/>
    <p:sldId id="257" r:id="rId3"/>
    <p:sldId id="309" r:id="rId4"/>
    <p:sldId id="268" r:id="rId5"/>
    <p:sldId id="258" r:id="rId6"/>
    <p:sldId id="269" r:id="rId7"/>
    <p:sldId id="310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271" r:id="rId23"/>
    <p:sldId id="303" r:id="rId24"/>
    <p:sldId id="304" r:id="rId25"/>
    <p:sldId id="305" r:id="rId26"/>
    <p:sldId id="273" r:id="rId27"/>
    <p:sldId id="274" r:id="rId28"/>
    <p:sldId id="338" r:id="rId29"/>
    <p:sldId id="339" r:id="rId30"/>
    <p:sldId id="340" r:id="rId31"/>
    <p:sldId id="341" r:id="rId32"/>
    <p:sldId id="276" r:id="rId33"/>
    <p:sldId id="280" r:id="rId34"/>
    <p:sldId id="293" r:id="rId35"/>
    <p:sldId id="294" r:id="rId36"/>
    <p:sldId id="295" r:id="rId37"/>
    <p:sldId id="296" r:id="rId38"/>
    <p:sldId id="297" r:id="rId39"/>
    <p:sldId id="298" r:id="rId40"/>
    <p:sldId id="279" r:id="rId41"/>
    <p:sldId id="330" r:id="rId42"/>
    <p:sldId id="331" r:id="rId43"/>
    <p:sldId id="332" r:id="rId44"/>
    <p:sldId id="333" r:id="rId45"/>
    <p:sldId id="334" r:id="rId46"/>
    <p:sldId id="335" r:id="rId47"/>
    <p:sldId id="301" r:id="rId48"/>
    <p:sldId id="281" r:id="rId49"/>
    <p:sldId id="299" r:id="rId50"/>
    <p:sldId id="300" r:id="rId51"/>
    <p:sldId id="284" r:id="rId52"/>
    <p:sldId id="282" r:id="rId53"/>
    <p:sldId id="285" r:id="rId54"/>
    <p:sldId id="283" r:id="rId55"/>
    <p:sldId id="286" r:id="rId56"/>
    <p:sldId id="336" r:id="rId57"/>
    <p:sldId id="287" r:id="rId58"/>
    <p:sldId id="288" r:id="rId59"/>
    <p:sldId id="327" r:id="rId60"/>
    <p:sldId id="328" r:id="rId61"/>
    <p:sldId id="329" r:id="rId62"/>
    <p:sldId id="343" r:id="rId63"/>
    <p:sldId id="344" r:id="rId64"/>
    <p:sldId id="290" r:id="rId65"/>
    <p:sldId id="306" r:id="rId66"/>
    <p:sldId id="291" r:id="rId67"/>
    <p:sldId id="342" r:id="rId68"/>
    <p:sldId id="292" r:id="rId69"/>
    <p:sldId id="337" r:id="rId7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8029" autoAdjust="0"/>
  </p:normalViewPr>
  <p:slideViewPr>
    <p:cSldViewPr snapToGrid="0">
      <p:cViewPr varScale="1">
        <p:scale>
          <a:sx n="39" d="100"/>
          <a:sy n="39" d="100"/>
        </p:scale>
        <p:origin x="84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MIS-PS%20Logs%20(Guardado%20automaticamente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Estimation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Folha1!$N$44</c:f>
              <c:strCache>
                <c:ptCount val="1"/>
                <c:pt idx="0">
                  <c:v>Estimation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Folha1!$O$44:$R$44</c:f>
              <c:numCache>
                <c:formatCode>General</c:formatCode>
                <c:ptCount val="4"/>
                <c:pt idx="0">
                  <c:v>100</c:v>
                </c:pt>
                <c:pt idx="1">
                  <c:v>95</c:v>
                </c:pt>
                <c:pt idx="2">
                  <c:v>26</c:v>
                </c:pt>
              </c:numCache>
            </c:numRef>
          </c:val>
        </c:ser>
        <c:ser>
          <c:idx val="1"/>
          <c:order val="1"/>
          <c:tx>
            <c:strRef>
              <c:f>Folha1!$N$45</c:f>
              <c:strCache>
                <c:ptCount val="1"/>
                <c:pt idx="0">
                  <c:v>Estimation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Folha1!$O$45:$R$45</c:f>
              <c:numCache>
                <c:formatCode>General</c:formatCode>
                <c:ptCount val="4"/>
                <c:pt idx="1">
                  <c:v>93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8748640"/>
        <c:axId val="198745896"/>
      </c:barChart>
      <c:catAx>
        <c:axId val="198748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98745896"/>
        <c:crosses val="autoZero"/>
        <c:auto val="1"/>
        <c:lblAlgn val="ctr"/>
        <c:lblOffset val="100"/>
        <c:noMultiLvlLbl val="0"/>
      </c:catAx>
      <c:valAx>
        <c:axId val="198745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9874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Estimation vs Reality</a:t>
            </a:r>
          </a:p>
        </c:rich>
      </c:tx>
      <c:layout>
        <c:manualLayout>
          <c:xMode val="edge"/>
          <c:yMode val="edge"/>
          <c:x val="0.29292401282316871"/>
          <c:y val="2.44821086228107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Folha1!$K$69</c:f>
              <c:strCache>
                <c:ptCount val="1"/>
                <c:pt idx="0">
                  <c:v>Estimation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Folha1!$L$69:$O$69</c:f>
              <c:numCache>
                <c:formatCode>General</c:formatCode>
                <c:ptCount val="4"/>
                <c:pt idx="0">
                  <c:v>100</c:v>
                </c:pt>
                <c:pt idx="1">
                  <c:v>109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Folha1!$K$70</c:f>
              <c:strCache>
                <c:ptCount val="1"/>
                <c:pt idx="0">
                  <c:v>Reality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Folha1!$L$70:$O$70</c:f>
              <c:numCache>
                <c:formatCode>General</c:formatCode>
                <c:ptCount val="4"/>
                <c:pt idx="0">
                  <c:v>107.75</c:v>
                </c:pt>
                <c:pt idx="1">
                  <c:v>73.75</c:v>
                </c:pt>
                <c:pt idx="2">
                  <c:v>8</c:v>
                </c:pt>
                <c:pt idx="3">
                  <c:v>9.75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8751776"/>
        <c:axId val="198748248"/>
      </c:barChart>
      <c:catAx>
        <c:axId val="198751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98748248"/>
        <c:crosses val="autoZero"/>
        <c:auto val="1"/>
        <c:lblAlgn val="ctr"/>
        <c:lblOffset val="100"/>
        <c:noMultiLvlLbl val="0"/>
      </c:catAx>
      <c:valAx>
        <c:axId val="198748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98751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by Phase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'Team Log'!$F$2:$F$6</c:f>
              <c:strCache>
                <c:ptCount val="5"/>
                <c:pt idx="0">
                  <c:v>Processes Definition</c:v>
                </c:pt>
                <c:pt idx="1">
                  <c:v>Requirement Analysis</c:v>
                </c:pt>
                <c:pt idx="2">
                  <c:v>Design &amp; Construction</c:v>
                </c:pt>
                <c:pt idx="3">
                  <c:v>Verification &amp; Validation</c:v>
                </c:pt>
                <c:pt idx="4">
                  <c:v>After Due date</c:v>
                </c:pt>
              </c:strCache>
            </c:strRef>
          </c:cat>
          <c:val>
            <c:numRef>
              <c:f>'Team Log'!$G$2:$G$6</c:f>
              <c:numCache>
                <c:formatCode>General</c:formatCode>
                <c:ptCount val="5"/>
                <c:pt idx="0">
                  <c:v>262</c:v>
                </c:pt>
                <c:pt idx="1">
                  <c:v>119.75</c:v>
                </c:pt>
                <c:pt idx="2">
                  <c:v>124.75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8746680"/>
        <c:axId val="198749032"/>
      </c:barChart>
      <c:catAx>
        <c:axId val="198746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98749032"/>
        <c:crosses val="autoZero"/>
        <c:auto val="1"/>
        <c:lblAlgn val="ctr"/>
        <c:lblOffset val="100"/>
        <c:noMultiLvlLbl val="0"/>
      </c:catAx>
      <c:valAx>
        <c:axId val="1987490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98746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'Team Log'!$F$22</c:f>
              <c:strCache>
                <c:ptCount val="1"/>
                <c:pt idx="0">
                  <c:v>Processes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Log'!$F$23:$F$30</c:f>
              <c:numCache>
                <c:formatCode>General</c:formatCode>
                <c:ptCount val="8"/>
                <c:pt idx="0">
                  <c:v>40.5</c:v>
                </c:pt>
                <c:pt idx="1">
                  <c:v>35</c:v>
                </c:pt>
                <c:pt idx="2">
                  <c:v>43.25</c:v>
                </c:pt>
                <c:pt idx="3">
                  <c:v>34.5</c:v>
                </c:pt>
                <c:pt idx="4">
                  <c:v>37</c:v>
                </c:pt>
                <c:pt idx="5">
                  <c:v>36.5</c:v>
                </c:pt>
                <c:pt idx="6">
                  <c:v>35.25</c:v>
                </c:pt>
                <c:pt idx="7">
                  <c:v>36</c:v>
                </c:pt>
              </c:numCache>
            </c:numRef>
          </c:val>
        </c:ser>
        <c:ser>
          <c:idx val="2"/>
          <c:order val="1"/>
          <c:tx>
            <c:strRef>
              <c:f>'Team Log'!$G$22</c:f>
              <c:strCache>
                <c:ptCount val="1"/>
                <c:pt idx="0">
                  <c:v>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Log'!$G$23:$G$30</c:f>
              <c:numCache>
                <c:formatCode>General</c:formatCode>
                <c:ptCount val="8"/>
                <c:pt idx="0">
                  <c:v>45.5</c:v>
                </c:pt>
                <c:pt idx="1">
                  <c:v>37.25</c:v>
                </c:pt>
                <c:pt idx="2">
                  <c:v>36.75</c:v>
                </c:pt>
                <c:pt idx="3">
                  <c:v>40</c:v>
                </c:pt>
                <c:pt idx="4">
                  <c:v>39.5</c:v>
                </c:pt>
                <c:pt idx="5">
                  <c:v>46.75</c:v>
                </c:pt>
                <c:pt idx="6">
                  <c:v>43.5</c:v>
                </c:pt>
                <c:pt idx="7">
                  <c:v>42</c:v>
                </c:pt>
              </c:numCache>
            </c:numRef>
          </c:val>
        </c:ser>
        <c:ser>
          <c:idx val="1"/>
          <c:order val="2"/>
          <c:tx>
            <c:strRef>
              <c:f>'Team Log'!$H$22</c:f>
              <c:strCache>
                <c:ptCount val="1"/>
                <c:pt idx="0">
                  <c:v>After Due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Log'!$H$23:$H$30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6">
                  <c:v>3.75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752168"/>
        <c:axId val="198752560"/>
      </c:barChart>
      <c:catAx>
        <c:axId val="198752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98752560"/>
        <c:crosses val="autoZero"/>
        <c:auto val="1"/>
        <c:lblAlgn val="ctr"/>
        <c:lblOffset val="100"/>
        <c:noMultiLvlLbl val="0"/>
      </c:catAx>
      <c:valAx>
        <c:axId val="198752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98752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1"/>
          <c:order val="0"/>
          <c:tx>
            <c:strRef>
              <c:f>Folha1!$C$1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Folha1!$C$2:$C$8</c:f>
              <c:numCache>
                <c:formatCode>General</c:formatCode>
                <c:ptCount val="7"/>
                <c:pt idx="0">
                  <c:v>5.5</c:v>
                </c:pt>
                <c:pt idx="1">
                  <c:v>2.5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Folha1!$D$1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Folha1!$D$2:$D$8</c:f>
              <c:numCache>
                <c:formatCode>General</c:formatCode>
                <c:ptCount val="7"/>
                <c:pt idx="0">
                  <c:v>8.5</c:v>
                </c:pt>
                <c:pt idx="1">
                  <c:v>7.5</c:v>
                </c:pt>
                <c:pt idx="2">
                  <c:v>13.25</c:v>
                </c:pt>
                <c:pt idx="3">
                  <c:v>3.5</c:v>
                </c:pt>
                <c:pt idx="4">
                  <c:v>7.5</c:v>
                </c:pt>
                <c:pt idx="5">
                  <c:v>8</c:v>
                </c:pt>
                <c:pt idx="6">
                  <c:v>9.25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Folha1!$E$1</c:f>
              <c:strCache>
                <c:ptCount val="1"/>
                <c:pt idx="0">
                  <c:v>Mid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Folha1!$E$2:$E$8</c:f>
              <c:numCache>
                <c:formatCode>General</c:formatCode>
                <c:ptCount val="7"/>
                <c:pt idx="0">
                  <c:v>6.615384615384615</c:v>
                </c:pt>
                <c:pt idx="1">
                  <c:v>5.5576923076923084</c:v>
                </c:pt>
                <c:pt idx="2">
                  <c:v>6.1538461538461542</c:v>
                </c:pt>
                <c:pt idx="3">
                  <c:v>5.7307692307692335</c:v>
                </c:pt>
                <c:pt idx="4">
                  <c:v>5.8461538461538458</c:v>
                </c:pt>
                <c:pt idx="5">
                  <c:v>6.4038461538461569</c:v>
                </c:pt>
                <c:pt idx="6">
                  <c:v>6.0576923076923084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198747464"/>
        <c:axId val="198747856"/>
      </c:stockChart>
      <c:catAx>
        <c:axId val="198747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98747856"/>
        <c:crosses val="autoZero"/>
        <c:auto val="1"/>
        <c:lblAlgn val="ctr"/>
        <c:lblOffset val="100"/>
        <c:noMultiLvlLbl val="0"/>
      </c:catAx>
      <c:valAx>
        <c:axId val="19874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98747464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433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76"/>
          <c:y val="0.89422182227221614"/>
          <c:w val="0.84181970483863588"/>
          <c:h val="6.8887289088863907E-2"/>
        </c:manualLayout>
      </c:layout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Effort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Folha1!$A$2:$A$11</c:f>
              <c:strCache>
                <c:ptCount val="10"/>
                <c:pt idx="0">
                  <c:v>Meetings/Discussions</c:v>
                </c:pt>
                <c:pt idx="1">
                  <c:v>Documentation</c:v>
                </c:pt>
                <c:pt idx="2">
                  <c:v>Revision</c:v>
                </c:pt>
                <c:pt idx="3">
                  <c:v>Requirements</c:v>
                </c:pt>
                <c:pt idx="4">
                  <c:v>Coding</c:v>
                </c:pt>
                <c:pt idx="5">
                  <c:v>Testing</c:v>
                </c:pt>
                <c:pt idx="6">
                  <c:v>Bug fixing</c:v>
                </c:pt>
                <c:pt idx="7">
                  <c:v>Repository Management</c:v>
                </c:pt>
                <c:pt idx="8">
                  <c:v>Research/Study</c:v>
                </c:pt>
                <c:pt idx="9">
                  <c:v>Project/Quality/Risk Management</c:v>
                </c:pt>
              </c:strCache>
            </c:strRef>
          </c:cat>
          <c:val>
            <c:numRef>
              <c:f>Folha1!$B$2:$B$11</c:f>
              <c:numCache>
                <c:formatCode>General</c:formatCode>
                <c:ptCount val="10"/>
                <c:pt idx="0">
                  <c:v>10</c:v>
                </c:pt>
                <c:pt idx="1">
                  <c:v>32.75</c:v>
                </c:pt>
                <c:pt idx="2">
                  <c:v>0.25</c:v>
                </c:pt>
                <c:pt idx="3">
                  <c:v>10</c:v>
                </c:pt>
                <c:pt idx="4">
                  <c:v>11</c:v>
                </c:pt>
                <c:pt idx="5">
                  <c:v>1.5</c:v>
                </c:pt>
                <c:pt idx="6">
                  <c:v>0</c:v>
                </c:pt>
                <c:pt idx="7">
                  <c:v>1.5</c:v>
                </c:pt>
                <c:pt idx="8">
                  <c:v>7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8236-07A4-447C-AC43-06AAF24DC65B}" type="datetimeFigureOut">
              <a:rPr lang="pt-PT" smtClean="0"/>
              <a:pPr/>
              <a:t>03/07/2013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FF081-3A8B-4019-8856-6C60FECB430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KickOff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Meeting  - 8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April 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“Vision and Scope” and a project plan must be ready for presentation.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SRS Review – 6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production of the SRS (meaning it is ready for review). REPLANNING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 – 29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   -&gt; 1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coding phase. This means that the entire code and test plan must be ready.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 – 3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of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acceptance phase and the whole project. This means that all the software is testes and corrected.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25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SDP -&gt; plano inicial </a:t>
            </a:r>
            <a:r>
              <a:rPr lang="pt-PT" baseline="0" dirty="0" smtClean="0"/>
              <a:t> para KOM -&gt; </a:t>
            </a:r>
            <a:r>
              <a:rPr lang="pt-PT" baseline="0" dirty="0" err="1" smtClean="0"/>
              <a:t>rework</a:t>
            </a:r>
            <a:r>
              <a:rPr lang="pt-PT" baseline="0" dirty="0" smtClean="0"/>
              <a:t> depois da KOM -&gt; redefinição </a:t>
            </a:r>
            <a:r>
              <a:rPr lang="pt-PT" baseline="0" dirty="0" err="1" smtClean="0"/>
              <a:t>Milestones</a:t>
            </a:r>
            <a:endParaRPr lang="pt-PT" baseline="0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Various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problems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on</a:t>
            </a:r>
            <a:r>
              <a:rPr lang="pt-PT" baseline="0" dirty="0" smtClean="0"/>
              <a:t> EV: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</a:t>
            </a:r>
            <a:r>
              <a:rPr lang="pt-PT" baseline="0" dirty="0" err="1" smtClean="0"/>
              <a:t>bad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wbs</a:t>
            </a:r>
            <a:r>
              <a:rPr lang="pt-PT" baseline="0" dirty="0" smtClean="0"/>
              <a:t> -&gt; TAREFAS NOVAS ---- QUAIS???</a:t>
            </a:r>
          </a:p>
          <a:p>
            <a:r>
              <a:rPr lang="pt-PT" baseline="0" dirty="0" smtClean="0"/>
              <a:t>	1 </a:t>
            </a:r>
            <a:r>
              <a:rPr lang="pt-PT" baseline="0" dirty="0" err="1" smtClean="0"/>
              <a:t>task</a:t>
            </a:r>
            <a:r>
              <a:rPr lang="pt-PT" baseline="0" dirty="0" smtClean="0"/>
              <a:t> -&gt; 1 </a:t>
            </a:r>
            <a:r>
              <a:rPr lang="pt-PT" baseline="0" dirty="0" err="1" smtClean="0"/>
              <a:t>member</a:t>
            </a:r>
            <a:endParaRPr lang="pt-PT" baseline="0" dirty="0" smtClean="0"/>
          </a:p>
          <a:p>
            <a:r>
              <a:rPr lang="pt-PT" baseline="0" dirty="0" smtClean="0"/>
              <a:t>	bugs </a:t>
            </a:r>
            <a:r>
              <a:rPr lang="pt-PT" baseline="0" dirty="0" err="1" smtClean="0"/>
              <a:t>when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changed</a:t>
            </a:r>
            <a:endParaRPr lang="pt-PT" baseline="0" dirty="0" smtClean="0"/>
          </a:p>
          <a:p>
            <a:r>
              <a:rPr lang="pt-PT" baseline="0" dirty="0" smtClean="0"/>
              <a:t>	Levou-nos a fazer um plano especial para a ultima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68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35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95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34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59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885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8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223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FF081-3A8B-4019-8856-6C60FECB4303}" type="slidenum">
              <a:rPr lang="pt-PT" smtClean="0"/>
              <a:pPr/>
              <a:t>62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046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414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-&gt; </a:t>
            </a:r>
            <a:r>
              <a:rPr lang="pt-PT" dirty="0" err="1" smtClean="0"/>
              <a:t>fast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baseline="0" dirty="0" smtClean="0"/>
              <a:t> -&gt; </a:t>
            </a:r>
            <a:r>
              <a:rPr lang="pt-PT" baseline="0" dirty="0" err="1" smtClean="0"/>
              <a:t>fast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discussion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264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dirty="0" smtClean="0"/>
          </a:p>
          <a:p>
            <a:r>
              <a:rPr lang="pt-PT" dirty="0" err="1" smtClean="0"/>
              <a:t>Coding</a:t>
            </a:r>
            <a:r>
              <a:rPr lang="pt-PT" baseline="0" dirty="0" smtClean="0"/>
              <a:t> da </a:t>
            </a:r>
            <a:r>
              <a:rPr lang="pt-PT" baseline="0" dirty="0" err="1" smtClean="0"/>
              <a:t>estimation</a:t>
            </a:r>
            <a:r>
              <a:rPr lang="pt-PT" baseline="0" dirty="0" smtClean="0"/>
              <a:t> 2 já não inclui CI – MEETING</a:t>
            </a:r>
          </a:p>
          <a:p>
            <a:endParaRPr lang="pt-PT" dirty="0" smtClean="0"/>
          </a:p>
          <a:p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 -&gt;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conding</a:t>
            </a:r>
            <a:r>
              <a:rPr lang="pt-PT" baseline="0" dirty="0" smtClean="0"/>
              <a:t> não tem </a:t>
            </a:r>
            <a:r>
              <a:rPr lang="pt-PT" baseline="0" dirty="0" err="1" smtClean="0"/>
              <a:t>android</a:t>
            </a:r>
            <a:endParaRPr lang="pt-PT" baseline="0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4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dirty="0" smtClean="0">
                <a:solidFill>
                  <a:srgbClr val="FF0000"/>
                </a:solidFill>
              </a:rPr>
              <a:t>-39,25h</a:t>
            </a:r>
            <a:r>
              <a:rPr lang="pt-PT" sz="1200" b="1" baseline="0" dirty="0" smtClean="0">
                <a:solidFill>
                  <a:srgbClr val="FF0000"/>
                </a:solidFill>
              </a:rPr>
              <a:t> horas de diferença entre o real e a estimação</a:t>
            </a:r>
            <a:r>
              <a:rPr lang="pt-PT" dirty="0" smtClean="0"/>
              <a:t>  </a:t>
            </a:r>
          </a:p>
          <a:p>
            <a:endParaRPr lang="pt-PT" dirty="0" smtClean="0"/>
          </a:p>
          <a:p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74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Process</a:t>
            </a:r>
            <a:r>
              <a:rPr lang="pt-PT" dirty="0" smtClean="0"/>
              <a:t> </a:t>
            </a:r>
            <a:r>
              <a:rPr lang="pt-PT" dirty="0" err="1" smtClean="0"/>
              <a:t>Definition</a:t>
            </a:r>
            <a:r>
              <a:rPr lang="pt-PT" dirty="0" smtClean="0"/>
              <a:t> : </a:t>
            </a:r>
            <a:r>
              <a:rPr lang="pt-PT" dirty="0" err="1" smtClean="0"/>
              <a:t>Week</a:t>
            </a:r>
            <a:r>
              <a:rPr lang="pt-PT" dirty="0" smtClean="0"/>
              <a:t> 1 to </a:t>
            </a:r>
            <a:r>
              <a:rPr lang="pt-PT" dirty="0" err="1" smtClean="0"/>
              <a:t>Week</a:t>
            </a:r>
            <a:r>
              <a:rPr lang="pt-PT" dirty="0" smtClean="0"/>
              <a:t> 7  -     </a:t>
            </a:r>
            <a:r>
              <a:rPr lang="pt-PT" dirty="0" err="1" smtClean="0"/>
              <a:t>expected</a:t>
            </a:r>
            <a:r>
              <a:rPr lang="pt-PT" dirty="0" smtClean="0"/>
              <a:t> 252h</a:t>
            </a:r>
          </a:p>
          <a:p>
            <a:r>
              <a:rPr lang="pt-PT" dirty="0" err="1" smtClean="0"/>
              <a:t>Requirements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8 to </a:t>
            </a:r>
            <a:r>
              <a:rPr lang="pt-PT" dirty="0" err="1" smtClean="0"/>
              <a:t>Week</a:t>
            </a:r>
            <a:r>
              <a:rPr lang="pt-PT" dirty="0" smtClean="0"/>
              <a:t> 10       -    </a:t>
            </a:r>
          </a:p>
          <a:p>
            <a:r>
              <a:rPr lang="pt-PT" dirty="0" err="1" smtClean="0"/>
              <a:t>Coding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10 to 15 </a:t>
            </a:r>
            <a:r>
              <a:rPr lang="pt-PT" dirty="0" err="1" smtClean="0"/>
              <a:t>minus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r>
              <a:rPr lang="pt-PT" dirty="0" err="1" smtClean="0"/>
              <a:t>Testing</a:t>
            </a:r>
            <a:r>
              <a:rPr lang="pt-PT" baseline="0" dirty="0" smtClean="0"/>
              <a:t> : sum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Project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expected</a:t>
            </a:r>
            <a:r>
              <a:rPr lang="pt-PT" baseline="0" dirty="0" smtClean="0"/>
              <a:t>: 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641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INCLUDES PROCESSES DEFINITION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04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Processes = 6 </a:t>
            </a:r>
            <a:r>
              <a:rPr lang="pt-PT" dirty="0" err="1" smtClean="0"/>
              <a:t>weeks</a:t>
            </a:r>
            <a:endParaRPr lang="pt-PT" dirty="0" smtClean="0"/>
          </a:p>
          <a:p>
            <a:r>
              <a:rPr lang="pt-PT" dirty="0" smtClean="0"/>
              <a:t>Project  = 7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weeks</a:t>
            </a:r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46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overwork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23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gi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Milestones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  <p:cxnSp>
        <p:nvCxnSpPr>
          <p:cNvPr id="8" name="Conexão reta 7"/>
          <p:cNvCxnSpPr/>
          <p:nvPr/>
        </p:nvCxnSpPr>
        <p:spPr>
          <a:xfrm>
            <a:off x="1829173" y="2643734"/>
            <a:ext cx="0" cy="311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399691" y="5416981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KOM </a:t>
            </a: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8</a:t>
            </a:r>
            <a:r>
              <a:rPr lang="en-US" b="1" baseline="30000" dirty="0" err="1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April</a:t>
            </a:r>
            <a:endParaRPr lang="pt-PT" b="1" dirty="0">
              <a:solidFill>
                <a:schemeClr val="accent6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>
            <a:off x="8061968" y="2683741"/>
            <a:ext cx="701" cy="3073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H="1">
            <a:off x="4781501" y="2651533"/>
            <a:ext cx="5758" cy="3106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 flipH="1">
            <a:off x="9907447" y="2639614"/>
            <a:ext cx="4491" cy="3117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76914" y="5416980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SRS </a:t>
            </a:r>
            <a:r>
              <a:rPr lang="pt-PT" b="1" dirty="0" err="1" smtClean="0">
                <a:solidFill>
                  <a:schemeClr val="accent6"/>
                </a:solidFill>
              </a:rPr>
              <a:t>Review</a:t>
            </a:r>
            <a:endParaRPr lang="pt-PT" b="1" dirty="0" smtClean="0">
              <a:solidFill>
                <a:schemeClr val="accent6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6</a:t>
            </a:r>
            <a:r>
              <a:rPr lang="en-US" b="1" baseline="30000" dirty="0" err="1" smtClean="0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May</a:t>
            </a:r>
            <a:endParaRPr lang="pt-PT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71967" y="5385853"/>
            <a:ext cx="18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4"/>
                </a:solidFill>
              </a:rPr>
              <a:t>Code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Review</a:t>
            </a:r>
            <a:endParaRPr lang="pt-PT" b="1" dirty="0" smtClean="0">
              <a:solidFill>
                <a:schemeClr val="accent4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4"/>
                </a:solidFill>
              </a:rPr>
              <a:t>29</a:t>
            </a:r>
            <a:r>
              <a:rPr lang="en-US" b="1" baseline="30000" dirty="0" err="1" smtClean="0">
                <a:solidFill>
                  <a:schemeClr val="accent4"/>
                </a:solidFill>
              </a:rPr>
              <a:t>th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May</a:t>
            </a:r>
            <a:endParaRPr lang="pt-PT" b="1" dirty="0">
              <a:solidFill>
                <a:schemeClr val="accent4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66817" y="5385853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2"/>
                </a:solidFill>
              </a:rPr>
              <a:t>Acceptance</a:t>
            </a:r>
            <a:endParaRPr lang="pt-PT" b="1" dirty="0" smtClean="0">
              <a:solidFill>
                <a:schemeClr val="accent2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2"/>
                </a:solidFill>
              </a:rPr>
              <a:t>3</a:t>
            </a:r>
            <a:r>
              <a:rPr lang="en-US" b="1" baseline="30000" dirty="0" err="1" smtClean="0">
                <a:solidFill>
                  <a:schemeClr val="accent2"/>
                </a:solidFill>
              </a:rPr>
              <a:t>rd</a:t>
            </a:r>
            <a:r>
              <a:rPr lang="pt-PT" b="1" dirty="0" smtClean="0">
                <a:solidFill>
                  <a:schemeClr val="accent2"/>
                </a:solidFill>
              </a:rPr>
              <a:t> </a:t>
            </a:r>
            <a:r>
              <a:rPr lang="pt-PT" b="1" dirty="0" err="1" smtClean="0">
                <a:solidFill>
                  <a:schemeClr val="accent2"/>
                </a:solidFill>
              </a:rPr>
              <a:t>June</a:t>
            </a:r>
            <a:endParaRPr lang="pt-PT" b="1" dirty="0">
              <a:solidFill>
                <a:schemeClr val="accent2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1618828" y="2472726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decisão 17"/>
          <p:cNvSpPr/>
          <p:nvPr/>
        </p:nvSpPr>
        <p:spPr>
          <a:xfrm>
            <a:off x="4571156" y="2478653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Fluxograma: decisão 18"/>
          <p:cNvSpPr/>
          <p:nvPr/>
        </p:nvSpPr>
        <p:spPr>
          <a:xfrm>
            <a:off x="7851623" y="2472726"/>
            <a:ext cx="420689" cy="422030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decisão 19"/>
          <p:cNvSpPr/>
          <p:nvPr/>
        </p:nvSpPr>
        <p:spPr>
          <a:xfrm>
            <a:off x="9697102" y="2472726"/>
            <a:ext cx="420689" cy="422030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73287" y="2608384"/>
            <a:ext cx="7685821" cy="3323493"/>
          </a:xfrm>
        </p:spPr>
        <p:txBody>
          <a:bodyPr numCol="2">
            <a:noAutofit/>
          </a:bodyPr>
          <a:lstStyle/>
          <a:p>
            <a:pPr lvl="0"/>
            <a:r>
              <a:rPr lang="pt-PT" sz="2000" dirty="0" err="1"/>
              <a:t>Vision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Scope</a:t>
            </a:r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Development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Quality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Requirements</a:t>
            </a:r>
            <a:r>
              <a:rPr lang="pt-PT" sz="2000" dirty="0"/>
              <a:t> </a:t>
            </a:r>
            <a:r>
              <a:rPr lang="pt-PT" sz="2000" dirty="0" err="1"/>
              <a:t>Specification</a:t>
            </a:r>
            <a:endParaRPr lang="pt-PT" sz="2000" dirty="0"/>
          </a:p>
          <a:p>
            <a:pPr lvl="0"/>
            <a:r>
              <a:rPr lang="pt-PT" sz="2000" dirty="0" err="1"/>
              <a:t>Risk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en-US" sz="2000" dirty="0"/>
              <a:t>Software source code and binaries</a:t>
            </a:r>
            <a:endParaRPr lang="pt-PT" sz="2000" dirty="0"/>
          </a:p>
          <a:p>
            <a:pPr lvl="0"/>
            <a:r>
              <a:rPr lang="pt-PT" sz="2000" dirty="0" err="1"/>
              <a:t>Review</a:t>
            </a:r>
            <a:r>
              <a:rPr lang="pt-PT" sz="2000" dirty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Weekly</a:t>
            </a:r>
            <a:r>
              <a:rPr lang="pt-PT" sz="2000" dirty="0" smtClean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Post-Mortem</a:t>
            </a:r>
            <a:r>
              <a:rPr lang="pt-PT" sz="2000" dirty="0" smtClean="0"/>
              <a:t> </a:t>
            </a:r>
            <a:r>
              <a:rPr lang="pt-PT" sz="2000" dirty="0" err="1"/>
              <a:t>Report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2786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technique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for </a:t>
            </a:r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dirty="0" smtClean="0"/>
          </a:p>
          <a:p>
            <a:pPr lvl="1"/>
            <a:r>
              <a:rPr lang="pt-PT" dirty="0" smtClean="0"/>
              <a:t>Time </a:t>
            </a:r>
            <a:r>
              <a:rPr lang="pt-PT" dirty="0" err="1" smtClean="0"/>
              <a:t>during</a:t>
            </a:r>
            <a:r>
              <a:rPr lang="pt-PT" dirty="0" smtClean="0"/>
              <a:t> </a:t>
            </a:r>
            <a:r>
              <a:rPr lang="pt-PT" dirty="0" err="1" smtClean="0"/>
              <a:t>discussions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controlled</a:t>
            </a:r>
            <a:endParaRPr lang="pt-PT" dirty="0" smtClean="0"/>
          </a:p>
          <a:p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Breakdown</a:t>
            </a:r>
            <a:r>
              <a:rPr lang="pt-PT" dirty="0" smtClean="0"/>
              <a:t> </a:t>
            </a:r>
            <a:r>
              <a:rPr lang="pt-PT" dirty="0" err="1" smtClean="0"/>
              <a:t>Structure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built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discussed</a:t>
            </a:r>
            <a:r>
              <a:rPr lang="pt-PT" dirty="0" smtClean="0"/>
              <a:t> </a:t>
            </a:r>
            <a:r>
              <a:rPr lang="pt-PT" dirty="0" err="1" smtClean="0"/>
              <a:t>right</a:t>
            </a:r>
            <a:r>
              <a:rPr lang="pt-PT" dirty="0" smtClean="0"/>
              <a:t> </a:t>
            </a:r>
            <a:r>
              <a:rPr lang="pt-PT" dirty="0" err="1" smtClean="0"/>
              <a:t>before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estimations</a:t>
            </a:r>
            <a:r>
              <a:rPr lang="pt-PT" dirty="0" smtClean="0"/>
              <a:t> </a:t>
            </a:r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performed</a:t>
            </a:r>
            <a:r>
              <a:rPr lang="pt-PT" dirty="0" smtClean="0"/>
              <a:t> :</a:t>
            </a:r>
          </a:p>
          <a:p>
            <a:pPr lvl="1"/>
            <a:r>
              <a:rPr lang="pt-PT" dirty="0" err="1" smtClean="0"/>
              <a:t>Before</a:t>
            </a:r>
            <a:r>
              <a:rPr lang="pt-PT" dirty="0" smtClean="0"/>
              <a:t> KOM</a:t>
            </a:r>
          </a:p>
          <a:p>
            <a:pPr lvl="1"/>
            <a:r>
              <a:rPr lang="pt-PT" dirty="0" err="1" smtClean="0"/>
              <a:t>After</a:t>
            </a:r>
            <a:r>
              <a:rPr lang="pt-PT" dirty="0" smtClean="0"/>
              <a:t> “SRS </a:t>
            </a:r>
            <a:r>
              <a:rPr lang="pt-PT" dirty="0" err="1" smtClean="0"/>
              <a:t>Review</a:t>
            </a:r>
            <a:r>
              <a:rPr lang="pt-PT" dirty="0" smtClean="0"/>
              <a:t>” </a:t>
            </a:r>
            <a:r>
              <a:rPr lang="pt-PT" dirty="0" err="1" smtClean="0"/>
              <a:t>milestone</a:t>
            </a:r>
            <a:r>
              <a:rPr lang="pt-PT" dirty="0"/>
              <a:t> 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6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408096"/>
              </p:ext>
            </p:extLst>
          </p:nvPr>
        </p:nvGraphicFramePr>
        <p:xfrm>
          <a:off x="1400905" y="2549768"/>
          <a:ext cx="9495693" cy="344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0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378676"/>
              </p:ext>
            </p:extLst>
          </p:nvPr>
        </p:nvGraphicFramePr>
        <p:xfrm>
          <a:off x="1500554" y="2702168"/>
          <a:ext cx="9249508" cy="311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Real </a:t>
            </a:r>
            <a:r>
              <a:rPr lang="pt-PT" dirty="0" err="1" smtClean="0"/>
              <a:t>Effort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according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individual </a:t>
            </a:r>
            <a:r>
              <a:rPr lang="pt-PT" dirty="0" err="1" smtClean="0"/>
              <a:t>logs</a:t>
            </a:r>
            <a:r>
              <a:rPr lang="pt-PT" dirty="0" smtClean="0"/>
              <a:t>…</a:t>
            </a:r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267717"/>
              </p:ext>
            </p:extLst>
          </p:nvPr>
        </p:nvGraphicFramePr>
        <p:xfrm>
          <a:off x="1295400" y="2942492"/>
          <a:ext cx="10286999" cy="30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7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/>
          </p:nvPr>
        </p:nvGraphicFramePr>
        <p:xfrm>
          <a:off x="1236519" y="2563092"/>
          <a:ext cx="9718962" cy="3545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4073"/>
                <a:gridCol w="2892135"/>
                <a:gridCol w="2642754"/>
              </a:tblGrid>
              <a:tr h="33203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r>
                        <a:rPr lang="pt-PT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Hours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Percent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Documentation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230,75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6579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Meetings/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Discussions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14%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Coding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65,25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12%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Research/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Study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58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10%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Revision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46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8%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33,5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41720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effectLst/>
                        </a:rPr>
                        <a:t>Project/Quality/Risk Management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22,5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Repository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Management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14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3%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Bug fixing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3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/>
              <a:t>Effort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974256"/>
              </p:ext>
            </p:extLst>
          </p:nvPr>
        </p:nvGraphicFramePr>
        <p:xfrm>
          <a:off x="949569" y="2678722"/>
          <a:ext cx="10122875" cy="34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78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Weekly</a:t>
            </a:r>
            <a:r>
              <a:rPr lang="pt-PT" dirty="0"/>
              <a:t> Individual </a:t>
            </a:r>
            <a:r>
              <a:rPr lang="pt-PT" dirty="0" err="1"/>
              <a:t>Effort</a:t>
            </a:r>
            <a:endParaRPr lang="pt-PT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624213"/>
              </p:ext>
            </p:extLst>
          </p:nvPr>
        </p:nvGraphicFramePr>
        <p:xfrm>
          <a:off x="1295402" y="2426677"/>
          <a:ext cx="9759460" cy="356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04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4486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/>
              <a:t>Software </a:t>
            </a:r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 smtClean="0"/>
          </a:p>
          <a:p>
            <a:pPr lvl="1"/>
            <a:r>
              <a:rPr lang="pt-PT" dirty="0" err="1" smtClean="0"/>
              <a:t>Centralized</a:t>
            </a:r>
            <a:r>
              <a:rPr lang="pt-PT" dirty="0" smtClean="0"/>
              <a:t> </a:t>
            </a:r>
            <a:r>
              <a:rPr lang="pt-PT" dirty="0" err="1" smtClean="0"/>
              <a:t>information</a:t>
            </a:r>
            <a:r>
              <a:rPr lang="pt-PT" dirty="0" smtClean="0"/>
              <a:t> 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Microsoft Project for </a:t>
            </a:r>
            <a:r>
              <a:rPr lang="pt-PT" dirty="0" err="1" smtClean="0"/>
              <a:t>scheduling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allocation</a:t>
            </a:r>
            <a:endParaRPr lang="pt-PT" dirty="0" smtClean="0"/>
          </a:p>
          <a:p>
            <a:pPr lvl="1"/>
            <a:r>
              <a:rPr lang="pt-PT" dirty="0" err="1" smtClean="0"/>
              <a:t>Easier</a:t>
            </a:r>
            <a:r>
              <a:rPr lang="pt-PT" dirty="0" smtClean="0"/>
              <a:t> </a:t>
            </a:r>
            <a:r>
              <a:rPr lang="pt-PT" dirty="0" err="1" smtClean="0"/>
              <a:t>scheduling</a:t>
            </a:r>
            <a:endParaRPr lang="pt-PT" dirty="0" smtClean="0"/>
          </a:p>
          <a:p>
            <a:pPr lvl="1"/>
            <a:r>
              <a:rPr lang="pt-PT" dirty="0" err="1" smtClean="0"/>
              <a:t>What’s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next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any</a:t>
            </a:r>
            <a:r>
              <a:rPr lang="pt-PT" dirty="0" smtClean="0"/>
              <a:t> </a:t>
            </a:r>
            <a:r>
              <a:rPr lang="pt-PT" dirty="0" err="1" smtClean="0"/>
              <a:t>given</a:t>
            </a:r>
            <a:r>
              <a:rPr lang="pt-PT" dirty="0" smtClean="0"/>
              <a:t> time</a:t>
            </a:r>
          </a:p>
          <a:p>
            <a:pPr lvl="1"/>
            <a:endParaRPr lang="pt-PT" dirty="0" smtClean="0"/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in Microsoft Excel for </a:t>
            </a:r>
            <a:r>
              <a:rPr lang="pt-PT" dirty="0" err="1" smtClean="0"/>
              <a:t>project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based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WBS </a:t>
            </a:r>
            <a:r>
              <a:rPr lang="pt-PT" dirty="0" err="1" smtClean="0"/>
              <a:t>tasks</a:t>
            </a:r>
            <a:endParaRPr lang="pt-PT" dirty="0" smtClean="0"/>
          </a:p>
          <a:p>
            <a:pPr lvl="1"/>
            <a:r>
              <a:rPr lang="pt-PT" dirty="0" err="1" smtClean="0"/>
              <a:t>Haven’t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full</a:t>
            </a:r>
            <a:r>
              <a:rPr lang="pt-PT" dirty="0" smtClean="0"/>
              <a:t> </a:t>
            </a:r>
            <a:r>
              <a:rPr lang="pt-PT" dirty="0" err="1" smtClean="0"/>
              <a:t>potential</a:t>
            </a:r>
            <a:r>
              <a:rPr lang="pt-P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6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3008" y="3090717"/>
            <a:ext cx="7543800" cy="3276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6918" y="3462192"/>
            <a:ext cx="3028950" cy="2533650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247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reports</a:t>
            </a:r>
            <a:endParaRPr lang="pt-PT" dirty="0" smtClean="0"/>
          </a:p>
          <a:p>
            <a:pPr lvl="1"/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pt-PT" dirty="0" smtClean="0"/>
          </a:p>
          <a:p>
            <a:pPr lvl="1"/>
            <a:endParaRPr lang="pt-PT" dirty="0" smtClean="0"/>
          </a:p>
          <a:p>
            <a:r>
              <a:rPr lang="pt-PT" dirty="0" smtClean="0"/>
              <a:t>Individual </a:t>
            </a:r>
            <a:r>
              <a:rPr lang="pt-PT" dirty="0" err="1" smtClean="0"/>
              <a:t>logs</a:t>
            </a:r>
            <a:endParaRPr lang="pt-PT" dirty="0" smtClean="0"/>
          </a:p>
          <a:p>
            <a:pPr lvl="1"/>
            <a:r>
              <a:rPr lang="pt-PT" dirty="0" err="1" smtClean="0"/>
              <a:t>What</a:t>
            </a:r>
            <a:r>
              <a:rPr lang="pt-PT" dirty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when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how</a:t>
            </a:r>
            <a:r>
              <a:rPr lang="pt-PT" dirty="0" smtClean="0"/>
              <a:t> </a:t>
            </a:r>
            <a:r>
              <a:rPr lang="pt-PT" dirty="0" err="1" smtClean="0"/>
              <a:t>much</a:t>
            </a:r>
            <a:r>
              <a:rPr lang="pt-PT" dirty="0" smtClean="0"/>
              <a:t> </a:t>
            </a:r>
            <a:r>
              <a:rPr lang="pt-PT" dirty="0" err="1" smtClean="0"/>
              <a:t>did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cost</a:t>
            </a:r>
            <a:r>
              <a:rPr lang="pt-PT" dirty="0" smtClean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7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4050" y="2578979"/>
            <a:ext cx="1870207" cy="29936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Number of Initial Requirements</a:t>
            </a: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61296" y="2578979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0"/>
              </p:ext>
            </p:extLst>
          </p:nvPr>
        </p:nvGraphicFramePr>
        <p:xfrm>
          <a:off x="1785669" y="2665561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314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03" y="2487239"/>
            <a:ext cx="1300611" cy="5823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089920"/>
            <a:ext cx="1355949" cy="8315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00" y="3686436"/>
            <a:ext cx="1089850" cy="10898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07" y="5393119"/>
            <a:ext cx="926243" cy="8759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153" y="4180858"/>
            <a:ext cx="1686476" cy="45675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70" y="2602124"/>
            <a:ext cx="923749" cy="691920"/>
          </a:xfrm>
          <a:prstGeom prst="rect">
            <a:avLst/>
          </a:prstGeom>
        </p:spPr>
      </p:pic>
      <p:cxnSp>
        <p:nvCxnSpPr>
          <p:cNvPr id="10" name="Conexão em ângulos retos 9"/>
          <p:cNvCxnSpPr>
            <a:stCxn id="4" idx="3"/>
            <a:endCxn id="8" idx="0"/>
          </p:cNvCxnSpPr>
          <p:nvPr/>
        </p:nvCxnSpPr>
        <p:spPr>
          <a:xfrm>
            <a:off x="6588114" y="2778421"/>
            <a:ext cx="3321277" cy="140243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em ângulos retos 10"/>
          <p:cNvCxnSpPr>
            <a:stCxn id="7" idx="3"/>
            <a:endCxn id="8" idx="2"/>
          </p:cNvCxnSpPr>
          <p:nvPr/>
        </p:nvCxnSpPr>
        <p:spPr>
          <a:xfrm flipV="1">
            <a:off x="6541950" y="4637612"/>
            <a:ext cx="3367441" cy="119345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curva 11"/>
          <p:cNvCxnSpPr>
            <a:stCxn id="4" idx="1"/>
            <a:endCxn id="5" idx="0"/>
          </p:cNvCxnSpPr>
          <p:nvPr/>
        </p:nvCxnSpPr>
        <p:spPr>
          <a:xfrm rot="10800000" flipV="1">
            <a:off x="1973377" y="2778420"/>
            <a:ext cx="3314127" cy="13114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45309" cy="3318936"/>
          </a:xfrm>
        </p:spPr>
        <p:txBody>
          <a:bodyPr>
            <a:normAutofit/>
          </a:bodyPr>
          <a:lstStyle/>
          <a:p>
            <a:r>
              <a:rPr lang="pt-PT" dirty="0"/>
              <a:t>Google </a:t>
            </a:r>
            <a:r>
              <a:rPr lang="pt-PT" dirty="0" err="1"/>
              <a:t>Code</a:t>
            </a:r>
            <a:endParaRPr lang="pt-PT" dirty="0"/>
          </a:p>
          <a:p>
            <a:pPr lvl="1"/>
            <a:r>
              <a:rPr lang="pt-PT" dirty="0" err="1"/>
              <a:t>Keep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Time Project</a:t>
            </a:r>
          </a:p>
          <a:p>
            <a:pPr lvl="1"/>
            <a:r>
              <a:rPr lang="pt-PT" dirty="0" err="1"/>
              <a:t>Documentation</a:t>
            </a:r>
            <a:endParaRPr lang="pt-PT" dirty="0"/>
          </a:p>
          <a:p>
            <a:pPr lvl="2"/>
            <a:r>
              <a:rPr lang="pt-PT" dirty="0"/>
              <a:t>Meetings</a:t>
            </a:r>
          </a:p>
          <a:p>
            <a:pPr lvl="2"/>
            <a:r>
              <a:rPr lang="pt-PT" dirty="0"/>
              <a:t>Processes</a:t>
            </a:r>
          </a:p>
          <a:p>
            <a:pPr lvl="2"/>
            <a:r>
              <a:rPr lang="pt-PT" dirty="0"/>
              <a:t>Project Management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4159045" y="3923071"/>
            <a:ext cx="3126658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Google </a:t>
            </a:r>
            <a:r>
              <a:rPr lang="pt-PT" dirty="0" err="1"/>
              <a:t>Docs</a:t>
            </a:r>
            <a:endParaRPr lang="pt-PT" dirty="0"/>
          </a:p>
          <a:p>
            <a:pPr lvl="1"/>
            <a:r>
              <a:rPr lang="pt-PT" dirty="0" err="1"/>
              <a:t>Documents</a:t>
            </a:r>
            <a:r>
              <a:rPr lang="pt-PT" dirty="0"/>
              <a:t>, </a:t>
            </a:r>
            <a:r>
              <a:rPr lang="pt-PT" dirty="0" err="1"/>
              <a:t>Requirements</a:t>
            </a:r>
            <a:r>
              <a:rPr lang="pt-PT" dirty="0"/>
              <a:t>,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/>
              <a:t>Measures</a:t>
            </a:r>
            <a:endParaRPr lang="pt-PT" dirty="0"/>
          </a:p>
          <a:p>
            <a:pPr lvl="1"/>
            <a:r>
              <a:rPr lang="pt-PT" dirty="0" err="1"/>
              <a:t>Dashboard</a:t>
            </a:r>
            <a:endParaRPr lang="pt-PT" dirty="0"/>
          </a:p>
          <a:p>
            <a:pPr lvl="1"/>
            <a:r>
              <a:rPr lang="pt-PT" dirty="0" err="1"/>
              <a:t>Logs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56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b="1" smtClean="0"/>
              <a:t>Carla </a:t>
            </a:r>
            <a:r>
              <a:rPr lang="pt-PT" b="1" dirty="0"/>
              <a:t>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89554" cy="3318936"/>
          </a:xfrm>
        </p:spPr>
        <p:txBody>
          <a:bodyPr>
            <a:normAutofit/>
          </a:bodyPr>
          <a:lstStyle/>
          <a:p>
            <a:r>
              <a:rPr lang="pt-PT" dirty="0"/>
              <a:t>Google Sites</a:t>
            </a:r>
          </a:p>
          <a:p>
            <a:pPr lvl="1"/>
            <a:r>
              <a:rPr lang="pt-PT" dirty="0"/>
              <a:t>Project </a:t>
            </a:r>
            <a:r>
              <a:rPr lang="pt-PT" dirty="0" err="1"/>
              <a:t>Information</a:t>
            </a:r>
            <a:endParaRPr lang="pt-PT" dirty="0"/>
          </a:p>
          <a:p>
            <a:pPr lvl="1"/>
            <a:r>
              <a:rPr lang="pt-PT" dirty="0" err="1" smtClean="0"/>
              <a:t>Dashboard</a:t>
            </a:r>
            <a:endParaRPr lang="pt-PT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295401" y="4049303"/>
            <a:ext cx="3790336" cy="255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Logs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Documentation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06529" y="4442645"/>
            <a:ext cx="4115768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Meeting minutes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Kickoff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Meeting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43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state</a:t>
            </a:r>
            <a:endParaRPr lang="pt-PT" dirty="0"/>
          </a:p>
          <a:p>
            <a:pPr lvl="1"/>
            <a:r>
              <a:rPr lang="pt-PT" dirty="0" err="1"/>
              <a:t>Draft</a:t>
            </a:r>
            <a:r>
              <a:rPr lang="pt-PT" dirty="0"/>
              <a:t>: 2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Revision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Approval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Baselined</a:t>
            </a:r>
            <a:r>
              <a:rPr lang="pt-PT" dirty="0"/>
              <a:t>: 29</a:t>
            </a:r>
          </a:p>
          <a:p>
            <a:pPr lvl="1"/>
            <a:r>
              <a:rPr lang="pt-PT" dirty="0" err="1"/>
              <a:t>Deprecated</a:t>
            </a:r>
            <a:r>
              <a:rPr lang="pt-PT" dirty="0"/>
              <a:t>: 0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Global </a:t>
            </a:r>
            <a:r>
              <a:rPr lang="pt-PT" dirty="0" err="1"/>
              <a:t>Change</a:t>
            </a:r>
            <a:r>
              <a:rPr lang="pt-PT" dirty="0"/>
              <a:t> Rate: 0,066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6337" y="2466751"/>
            <a:ext cx="5544306" cy="38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Processes weren’t always exactly followed</a:t>
            </a:r>
          </a:p>
          <a:p>
            <a:pPr lvl="1"/>
            <a:r>
              <a:rPr lang="en-US" dirty="0" smtClean="0"/>
              <a:t>Some situations were overlooked</a:t>
            </a:r>
          </a:p>
          <a:p>
            <a:r>
              <a:rPr lang="en-US" dirty="0" smtClean="0"/>
              <a:t>Test Plan</a:t>
            </a:r>
          </a:p>
          <a:p>
            <a:r>
              <a:rPr lang="en-US" dirty="0" smtClean="0"/>
              <a:t>Times spent testing</a:t>
            </a:r>
          </a:p>
          <a:p>
            <a:endParaRPr lang="en-US" dirty="0" smtClean="0"/>
          </a:p>
          <a:p>
            <a:r>
              <a:rPr lang="en-US" dirty="0" smtClean="0"/>
              <a:t>Application is functional </a:t>
            </a:r>
          </a:p>
          <a:p>
            <a:pPr lvl="1"/>
            <a:r>
              <a:rPr lang="en-US" dirty="0" smtClean="0"/>
              <a:t>Level of confidence – 70% a 80%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 smtClean="0"/>
          </a:p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pPr lvl="1"/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 smtClean="0"/>
          </a:p>
          <a:p>
            <a:pPr lvl="1"/>
            <a:r>
              <a:rPr lang="pt-PT" dirty="0" err="1"/>
              <a:t>Database</a:t>
            </a:r>
            <a:endParaRPr lang="pt-PT" dirty="0"/>
          </a:p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9197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9" b="25385"/>
          <a:stretch/>
        </p:blipFill>
        <p:spPr>
          <a:xfrm>
            <a:off x="4794160" y="2556932"/>
            <a:ext cx="2088523" cy="528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Microsoft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SubMain</a:t>
            </a:r>
            <a:r>
              <a:rPr lang="pt-PT" dirty="0" smtClean="0"/>
              <a:t> </a:t>
            </a:r>
            <a:r>
              <a:rPr lang="pt-PT" dirty="0" err="1" smtClean="0"/>
              <a:t>GhostDoc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Enterprise</a:t>
            </a:r>
            <a:r>
              <a:rPr lang="pt-PT" dirty="0" smtClean="0"/>
              <a:t> </a:t>
            </a:r>
            <a:r>
              <a:rPr lang="pt-PT" dirty="0" err="1" smtClean="0"/>
              <a:t>Architect</a:t>
            </a:r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60" y="3473450"/>
            <a:ext cx="20574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83" y="3263900"/>
            <a:ext cx="952500" cy="95250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69" y="4754696"/>
            <a:ext cx="3041023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From</a:t>
            </a:r>
            <a:r>
              <a:rPr lang="pt-PT" dirty="0" smtClean="0"/>
              <a:t>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pPr lvl="1"/>
            <a:r>
              <a:rPr lang="pt-PT" dirty="0" smtClean="0"/>
              <a:t>WCF</a:t>
            </a:r>
          </a:p>
          <a:p>
            <a:pPr lvl="1"/>
            <a:r>
              <a:rPr lang="pt-PT" dirty="0" smtClean="0"/>
              <a:t>C#</a:t>
            </a:r>
          </a:p>
          <a:p>
            <a:pPr lvl="1"/>
            <a:r>
              <a:rPr lang="pt-PT" dirty="0" smtClean="0"/>
              <a:t>SQL CE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0133" y="2556932"/>
            <a:ext cx="2253190" cy="35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42163" cy="33189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Multiple User Controls</a:t>
            </a:r>
          </a:p>
          <a:p>
            <a:pPr lvl="1"/>
            <a:r>
              <a:rPr lang="en-GB" dirty="0" smtClean="0"/>
              <a:t>Each with is own functionality</a:t>
            </a:r>
          </a:p>
          <a:p>
            <a:pPr lvl="1"/>
            <a:r>
              <a:rPr lang="en-GB" dirty="0" smtClean="0"/>
              <a:t>Communication between user controls with Events</a:t>
            </a:r>
          </a:p>
          <a:p>
            <a:r>
              <a:rPr lang="en-GB" dirty="0" smtClean="0"/>
              <a:t>Available Events</a:t>
            </a:r>
          </a:p>
          <a:p>
            <a:pPr lvl="1"/>
            <a:r>
              <a:rPr lang="en-GB" dirty="0" err="1" smtClean="0"/>
              <a:t>OnTaskListChanged</a:t>
            </a:r>
            <a:endParaRPr lang="en-GB" dirty="0" smtClean="0"/>
          </a:p>
          <a:p>
            <a:pPr lvl="1"/>
            <a:r>
              <a:rPr lang="en-GB" dirty="0" err="1" smtClean="0"/>
              <a:t>OnTaskUpdated</a:t>
            </a:r>
            <a:endParaRPr lang="en-GB" dirty="0" smtClean="0"/>
          </a:p>
          <a:p>
            <a:pPr lvl="1"/>
            <a:r>
              <a:rPr lang="en-GB" dirty="0" err="1"/>
              <a:t>OnTimeAdded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4435" y="4207655"/>
            <a:ext cx="4842163" cy="1706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 smtClean="0"/>
              <a:t>OnTaskDeleted</a:t>
            </a:r>
            <a:endParaRPr lang="en-GB" dirty="0" smtClean="0"/>
          </a:p>
          <a:p>
            <a:pPr lvl="1"/>
            <a:r>
              <a:rPr lang="en-GB" dirty="0" err="1" smtClean="0"/>
              <a:t>OnStartTaskPressed</a:t>
            </a:r>
            <a:endParaRPr lang="en-GB" dirty="0" smtClean="0"/>
          </a:p>
          <a:p>
            <a:pPr lvl="1"/>
            <a:r>
              <a:rPr lang="en-GB" dirty="0" err="1" smtClean="0"/>
              <a:t>OnStopTaskPressed</a:t>
            </a:r>
            <a:endParaRPr lang="en-GB" dirty="0" smtClean="0"/>
          </a:p>
          <a:p>
            <a:pPr lvl="1"/>
            <a:r>
              <a:rPr lang="en-GB" dirty="0" err="1" smtClean="0"/>
              <a:t>OnTaskCreated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339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Database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0467" y="2871443"/>
            <a:ext cx="3951066" cy="2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4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306781" cy="3318936"/>
          </a:xfrm>
        </p:spPr>
        <p:txBody>
          <a:bodyPr/>
          <a:lstStyle/>
          <a:p>
            <a:r>
              <a:rPr lang="en-US" dirty="0" smtClean="0"/>
              <a:t>Task Tracking</a:t>
            </a:r>
          </a:p>
          <a:p>
            <a:r>
              <a:rPr lang="en-US" dirty="0" smtClean="0"/>
              <a:t>Accessing user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564" y="2556931"/>
            <a:ext cx="7045033" cy="30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8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5" name="Grupo 4"/>
            <p:cNvGrpSpPr/>
            <p:nvPr/>
          </p:nvGrpSpPr>
          <p:grpSpPr>
            <a:xfrm>
              <a:off x="558061" y="2049631"/>
              <a:ext cx="11196956" cy="3920730"/>
              <a:chOff x="558061" y="2049631"/>
              <a:chExt cx="11196956" cy="392073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58061" y="2049631"/>
                <a:ext cx="11196956" cy="3920730"/>
                <a:chOff x="558061" y="2049631"/>
                <a:chExt cx="11196956" cy="3920730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558061" y="2049631"/>
                  <a:ext cx="11196956" cy="3491966"/>
                  <a:chOff x="558061" y="2049631"/>
                  <a:chExt cx="11196956" cy="3491966"/>
                </a:xfrm>
              </p:grpSpPr>
              <p:graphicFrame>
                <p:nvGraphicFramePr>
                  <p:cNvPr id="16" name="Diagrama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568955525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976346" y="2049631"/>
                    <a:ext cx="2538459" cy="7841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GB" sz="1600" dirty="0">
                        <a:latin typeface="+mj-lt"/>
                      </a:rPr>
                      <a:t>Risks </a:t>
                    </a:r>
                    <a:r>
                      <a:rPr lang="en-GB" sz="1600" dirty="0" smtClean="0">
                        <a:latin typeface="+mj-lt"/>
                      </a:rPr>
                      <a:t>Identification:</a:t>
                    </a: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Lack </a:t>
                    </a:r>
                    <a:r>
                      <a:rPr lang="en-US" sz="1200" dirty="0">
                        <a:latin typeface="+mj-lt"/>
                      </a:rPr>
                      <a:t>of knowledge on </a:t>
                    </a:r>
                    <a:r>
                      <a:rPr lang="en-US" sz="1200" dirty="0" smtClean="0">
                        <a:latin typeface="+mj-lt"/>
                      </a:rPr>
                      <a:t>technology;</a:t>
                    </a:r>
                    <a:endParaRPr lang="en-GB" sz="1200" dirty="0" smtClean="0">
                      <a:latin typeface="+mj-lt"/>
                    </a:endParaRP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Project </a:t>
                    </a:r>
                    <a:r>
                      <a:rPr lang="en-US" sz="1200" dirty="0">
                        <a:latin typeface="+mj-lt"/>
                      </a:rPr>
                      <a:t>Plan is over </a:t>
                    </a:r>
                    <a:r>
                      <a:rPr lang="en-US" sz="1200" dirty="0" smtClean="0">
                        <a:latin typeface="+mj-lt"/>
                      </a:rPr>
                      <a:t>budget</a:t>
                    </a: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9257377" y="5013176"/>
                    <a:ext cx="1572443" cy="52842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(task plan for final week)</a:t>
                    </a:r>
                    <a:endParaRPr lang="en-GB" dirty="0"/>
                  </a:p>
                </p:txBody>
              </p:sp>
              <p:cxnSp>
                <p:nvCxnSpPr>
                  <p:cNvPr id="21" name="Conexão reta 20"/>
                  <p:cNvCxnSpPr>
                    <a:endCxn id="18" idx="2"/>
                  </p:cNvCxnSpPr>
                  <p:nvPr/>
                </p:nvCxnSpPr>
                <p:spPr>
                  <a:xfrm flipH="1" flipV="1">
                    <a:off x="3245576" y="2833739"/>
                    <a:ext cx="14333" cy="90512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xão reta 21"/>
                  <p:cNvCxnSpPr>
                    <a:stCxn id="19" idx="0"/>
                  </p:cNvCxnSpPr>
                  <p:nvPr/>
                </p:nvCxnSpPr>
                <p:spPr>
                  <a:xfrm flipH="1" flipV="1">
                    <a:off x="5959964" y="3918427"/>
                    <a:ext cx="1236" cy="9377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xão reta 22"/>
                  <p:cNvCxnSpPr>
                    <a:stCxn id="20" idx="0"/>
                  </p:cNvCxnSpPr>
                  <p:nvPr/>
                </p:nvCxnSpPr>
                <p:spPr>
                  <a:xfrm flipH="1" flipV="1">
                    <a:off x="10034393" y="3918426"/>
                    <a:ext cx="9205" cy="10947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4847753" y="4856133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</p:grpSp>
            <p:sp>
              <p:nvSpPr>
                <p:cNvPr id="12" name="CaixaDeTexto 11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13" name="CaixaDeTexto 12"/>
                <p:cNvSpPr txBox="1"/>
                <p:nvPr/>
              </p:nvSpPr>
              <p:spPr>
                <a:xfrm>
                  <a:off x="2944055" y="5490230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14" name="Conexão reta 13"/>
                <p:cNvCxnSpPr>
                  <a:stCxn id="13" idx="0"/>
                </p:cNvCxnSpPr>
                <p:nvPr/>
              </p:nvCxnSpPr>
              <p:spPr>
                <a:xfrm flipV="1">
                  <a:off x="4079943" y="3918427"/>
                  <a:ext cx="1877659" cy="157180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14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aixaDeTexto 8"/>
              <p:cNvSpPr txBox="1"/>
              <p:nvPr/>
            </p:nvSpPr>
            <p:spPr>
              <a:xfrm>
                <a:off x="2376516" y="4674488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10" name="Conexão reta 9"/>
              <p:cNvCxnSpPr>
                <a:stCxn id="9" idx="0"/>
              </p:cNvCxnSpPr>
              <p:nvPr/>
            </p:nvCxnSpPr>
            <p:spPr>
              <a:xfrm flipH="1" flipV="1">
                <a:off x="3259909" y="4031830"/>
                <a:ext cx="13648" cy="642658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6425916" y="4442465"/>
              <a:ext cx="1794081" cy="31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7" name="Conexão reta 6"/>
            <p:cNvCxnSpPr>
              <a:stCxn id="6" idx="0"/>
            </p:cNvCxnSpPr>
            <p:nvPr/>
          </p:nvCxnSpPr>
          <p:spPr>
            <a:xfrm flipV="1">
              <a:off x="7322956" y="4046816"/>
              <a:ext cx="3913" cy="3956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members. </a:t>
            </a:r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00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Keep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time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/>
              <a:t>Allow</a:t>
            </a:r>
            <a:r>
              <a:rPr lang="pt-PT" dirty="0"/>
              <a:t> </a:t>
            </a:r>
            <a:r>
              <a:rPr lang="pt-PT" dirty="0" err="1"/>
              <a:t>users</a:t>
            </a:r>
            <a:r>
              <a:rPr lang="pt-PT" dirty="0"/>
              <a:t> to </a:t>
            </a:r>
            <a:r>
              <a:rPr lang="en-US" dirty="0"/>
              <a:t>manage their time in an easy and instinctively </a:t>
            </a:r>
            <a:r>
              <a:rPr lang="en-US" dirty="0" smtClean="0"/>
              <a:t>way</a:t>
            </a:r>
            <a:r>
              <a:rPr lang="pt-PT" dirty="0"/>
              <a:t> </a:t>
            </a:r>
            <a:r>
              <a:rPr lang="en-US" dirty="0" smtClean="0"/>
              <a:t>by allowing to record the time spent on a task.</a:t>
            </a:r>
          </a:p>
          <a:p>
            <a:pPr marL="285750" lvl="1"/>
            <a:r>
              <a:rPr lang="en-US" dirty="0"/>
              <a:t>In addition, this </a:t>
            </a:r>
            <a:r>
              <a:rPr lang="en-US"/>
              <a:t>tool </a:t>
            </a:r>
            <a:r>
              <a:rPr lang="en-US" smtClean="0"/>
              <a:t>permits </a:t>
            </a:r>
            <a:r>
              <a:rPr lang="en-US" dirty="0"/>
              <a:t>adding new tasks, selecting and viewing list of all incomplete tasks and their </a:t>
            </a:r>
            <a:r>
              <a:rPr lang="en-US" dirty="0" smtClean="0"/>
              <a:t>description.</a:t>
            </a:r>
          </a:p>
          <a:p>
            <a:pPr marL="285750" lvl="1"/>
            <a:r>
              <a:rPr lang="en-US" dirty="0"/>
              <a:t>The users can start and stop time tracking </a:t>
            </a:r>
            <a:r>
              <a:rPr lang="en-US" dirty="0" smtClean="0"/>
              <a:t>anytime without having to think where to click.</a:t>
            </a:r>
          </a:p>
          <a:p>
            <a:pPr marL="285750" lvl="1"/>
            <a:r>
              <a:rPr lang="en-US" dirty="0" smtClean="0"/>
              <a:t>Later it’s possible to export all the data into a CSV sheet.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9558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</a:t>
            </a:r>
            <a:r>
              <a:rPr lang="pt-PT" dirty="0" err="1"/>
              <a:t>Task</a:t>
            </a:r>
            <a:r>
              <a:rPr lang="pt-PT" dirty="0"/>
              <a:t> </a:t>
            </a:r>
            <a:r>
              <a:rPr lang="pt-PT" dirty="0" err="1" smtClean="0"/>
              <a:t>redistribution</a:t>
            </a:r>
            <a:endParaRPr lang="pt-PT" dirty="0" smtClean="0"/>
          </a:p>
          <a:p>
            <a:pPr lvl="2"/>
            <a:r>
              <a:rPr lang="en-US" dirty="0"/>
              <a:t>Analysis of incomplete tasks and remaining time for each one.</a:t>
            </a:r>
          </a:p>
          <a:p>
            <a:pPr lvl="2"/>
            <a:endParaRPr lang="pt-PT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148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 smtClean="0"/>
              <a:t>English revisions</a:t>
            </a:r>
          </a:p>
          <a:p>
            <a:pPr lvl="1"/>
            <a:r>
              <a:rPr lang="en-US" dirty="0" smtClean="0"/>
              <a:t>Enterprise Architect knowledge</a:t>
            </a:r>
          </a:p>
          <a:p>
            <a:pPr lvl="1"/>
            <a:r>
              <a:rPr lang="en-US" dirty="0" smtClean="0"/>
              <a:t>Testing</a:t>
            </a:r>
          </a:p>
          <a:p>
            <a:r>
              <a:rPr lang="en-US" dirty="0" smtClean="0"/>
              <a:t>Participation analysis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Work done, availability to help and overwork when required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Level of commitment and motivation</a:t>
            </a:r>
          </a:p>
          <a:p>
            <a:pPr lvl="2"/>
            <a:r>
              <a:rPr lang="en-US" dirty="0" smtClean="0"/>
              <a:t> similar for all members </a:t>
            </a:r>
          </a:p>
          <a:p>
            <a:pPr lvl="2"/>
            <a:r>
              <a:rPr lang="en-US" dirty="0" smtClean="0"/>
              <a:t>Maintain it throughout the project</a:t>
            </a:r>
          </a:p>
          <a:p>
            <a:pPr lvl="1"/>
            <a:r>
              <a:rPr lang="en-US" dirty="0" smtClean="0"/>
              <a:t>Working together and regular meetings</a:t>
            </a:r>
          </a:p>
          <a:p>
            <a:pPr lvl="1"/>
            <a:r>
              <a:rPr lang="en-US" dirty="0" smtClean="0"/>
              <a:t>Take advantage of individual strengths and knowledge 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Contributions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 err="1" smtClean="0"/>
              <a:t>Previous</a:t>
            </a:r>
            <a:r>
              <a:rPr lang="pt-PT" dirty="0" smtClean="0"/>
              <a:t> </a:t>
            </a:r>
            <a:r>
              <a:rPr lang="pt-PT" dirty="0" err="1" smtClean="0"/>
              <a:t>experience</a:t>
            </a:r>
            <a:r>
              <a:rPr lang="pt-PT" dirty="0" smtClean="0"/>
              <a:t> :</a:t>
            </a:r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a more </a:t>
            </a:r>
            <a:r>
              <a:rPr lang="pt-PT" dirty="0" err="1" smtClean="0"/>
              <a:t>direct</a:t>
            </a:r>
            <a:r>
              <a:rPr lang="pt-PT" dirty="0" smtClean="0"/>
              <a:t> </a:t>
            </a:r>
            <a:r>
              <a:rPr lang="pt-PT" dirty="0" err="1" smtClean="0"/>
              <a:t>approach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/>
              <a:t> </a:t>
            </a:r>
            <a:r>
              <a:rPr lang="pt-PT" dirty="0" err="1" smtClean="0"/>
              <a:t>presented</a:t>
            </a:r>
            <a:endParaRPr lang="pt-PT" dirty="0"/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me to </a:t>
            </a:r>
            <a:r>
              <a:rPr lang="pt-PT" dirty="0" err="1" smtClean="0"/>
              <a:t>help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members</a:t>
            </a:r>
            <a:r>
              <a:rPr lang="pt-PT" dirty="0" smtClean="0"/>
              <a:t> </a:t>
            </a:r>
            <a:r>
              <a:rPr lang="pt-PT" dirty="0" err="1" smtClean="0"/>
              <a:t>providing</a:t>
            </a:r>
            <a:r>
              <a:rPr lang="pt-PT" dirty="0" smtClean="0"/>
              <a:t> </a:t>
            </a:r>
            <a:r>
              <a:rPr lang="pt-PT" dirty="0" err="1" smtClean="0"/>
              <a:t>guidance</a:t>
            </a:r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9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Management is a lot about experience, learning lessons and adapting based on all the previous information.</a:t>
            </a:r>
          </a:p>
          <a:p>
            <a:r>
              <a:rPr lang="pt-PT" dirty="0" smtClean="0"/>
              <a:t>Soft </a:t>
            </a:r>
            <a:r>
              <a:rPr lang="en-US" dirty="0" smtClean="0"/>
              <a:t>skills</a:t>
            </a:r>
            <a:r>
              <a:rPr lang="pt-PT" dirty="0" smtClean="0"/>
              <a:t> are </a:t>
            </a:r>
            <a:r>
              <a:rPr lang="en-US" dirty="0" smtClean="0"/>
              <a:t>necessary</a:t>
            </a:r>
            <a:r>
              <a:rPr lang="pt-PT" dirty="0" smtClean="0"/>
              <a:t>: </a:t>
            </a:r>
            <a:r>
              <a:rPr lang="en-US" dirty="0" smtClean="0"/>
              <a:t>communication</a:t>
            </a:r>
            <a:r>
              <a:rPr lang="pt-PT" dirty="0" smtClean="0"/>
              <a:t>, </a:t>
            </a:r>
            <a:r>
              <a:rPr lang="en-US" dirty="0" smtClean="0"/>
              <a:t>leadership</a:t>
            </a:r>
            <a:r>
              <a:rPr lang="pt-PT" dirty="0" smtClean="0"/>
              <a:t>, handling </a:t>
            </a:r>
            <a:r>
              <a:rPr lang="en-US" dirty="0" smtClean="0"/>
              <a:t>different</a:t>
            </a:r>
            <a:r>
              <a:rPr lang="pt-PT" dirty="0" smtClean="0"/>
              <a:t> </a:t>
            </a:r>
            <a:r>
              <a:rPr lang="en-US" dirty="0" smtClean="0"/>
              <a:t>personalities</a:t>
            </a:r>
            <a:r>
              <a:rPr lang="pt-PT" dirty="0" smtClean="0"/>
              <a:t>, etc.</a:t>
            </a:r>
          </a:p>
          <a:p>
            <a:r>
              <a:rPr lang="en-US" dirty="0" smtClean="0"/>
              <a:t>A tool, doesn’t matter how many value it can add to our work, is worth nothing if not correctly used.</a:t>
            </a:r>
          </a:p>
          <a:p>
            <a:r>
              <a:rPr lang="en-US" dirty="0" smtClean="0"/>
              <a:t>Regular meetings are essential. Working together is beneficial.</a:t>
            </a:r>
          </a:p>
          <a:p>
            <a:r>
              <a:rPr lang="en-US" dirty="0" smtClean="0"/>
              <a:t>Project control implies different aspects depending on the project state.</a:t>
            </a:r>
          </a:p>
          <a:p>
            <a:r>
              <a:rPr lang="en-US" dirty="0" smtClean="0"/>
              <a:t>Transparency during the whole project is essential. </a:t>
            </a:r>
          </a:p>
          <a:p>
            <a:r>
              <a:rPr lang="en-US" dirty="0" smtClean="0"/>
              <a:t>Motivation is key.</a:t>
            </a:r>
          </a:p>
          <a:p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0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Breakdown</a:t>
            </a:r>
            <a:r>
              <a:rPr lang="pt-PT" dirty="0"/>
              <a:t> </a:t>
            </a:r>
            <a:r>
              <a:rPr lang="pt-PT" dirty="0" err="1"/>
              <a:t>Chart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foundation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plan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</a:t>
            </a:r>
            <a:r>
              <a:rPr lang="pt-PT" dirty="0" err="1" smtClean="0"/>
              <a:t>tasks</a:t>
            </a:r>
            <a:r>
              <a:rPr lang="pt-PT" dirty="0" smtClean="0"/>
              <a:t> </a:t>
            </a:r>
            <a:r>
              <a:rPr lang="pt-PT" dirty="0" err="1" smtClean="0"/>
              <a:t>should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related</a:t>
            </a:r>
            <a:r>
              <a:rPr lang="pt-PT" dirty="0" smtClean="0"/>
              <a:t> to </a:t>
            </a:r>
            <a:r>
              <a:rPr lang="pt-PT" dirty="0" err="1" smtClean="0"/>
              <a:t>one</a:t>
            </a:r>
            <a:r>
              <a:rPr lang="pt-PT" dirty="0" smtClean="0"/>
              <a:t> </a:t>
            </a:r>
            <a:r>
              <a:rPr lang="pt-PT" dirty="0" err="1" smtClean="0"/>
              <a:t>member</a:t>
            </a:r>
            <a:r>
              <a:rPr lang="pt-PT" dirty="0" smtClean="0"/>
              <a:t>. </a:t>
            </a:r>
            <a:r>
              <a:rPr lang="pt-PT" dirty="0" err="1" smtClean="0"/>
              <a:t>If</a:t>
            </a:r>
            <a:r>
              <a:rPr lang="pt-PT" dirty="0" smtClean="0"/>
              <a:t> more </a:t>
            </a:r>
            <a:r>
              <a:rPr lang="pt-PT" dirty="0" err="1" smtClean="0"/>
              <a:t>members</a:t>
            </a:r>
            <a:r>
              <a:rPr lang="pt-PT" dirty="0" smtClean="0"/>
              <a:t> are </a:t>
            </a:r>
            <a:r>
              <a:rPr lang="pt-PT" dirty="0" err="1" smtClean="0"/>
              <a:t>allocated</a:t>
            </a:r>
            <a:r>
              <a:rPr lang="pt-PT" dirty="0" smtClean="0"/>
              <a:t> to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, </a:t>
            </a:r>
            <a:r>
              <a:rPr lang="pt-PT" dirty="0" err="1" smtClean="0"/>
              <a:t>repeat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.</a:t>
            </a:r>
          </a:p>
          <a:p>
            <a:r>
              <a:rPr lang="pt-PT" dirty="0">
                <a:sym typeface="Wingdings" panose="05000000000000000000" pitchFamily="2" charset="2"/>
              </a:rPr>
              <a:t>Project </a:t>
            </a:r>
            <a:r>
              <a:rPr lang="pt-PT" dirty="0" err="1">
                <a:sym typeface="Wingdings" panose="05000000000000000000" pitchFamily="2" charset="2"/>
              </a:rPr>
              <a:t>Planning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Process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seemed</a:t>
            </a:r>
            <a:r>
              <a:rPr lang="pt-PT" dirty="0">
                <a:sym typeface="Wingdings" panose="05000000000000000000" pitchFamily="2" charset="2"/>
              </a:rPr>
              <a:t> OK for </a:t>
            </a:r>
            <a:r>
              <a:rPr lang="pt-PT" dirty="0" err="1">
                <a:sym typeface="Wingdings" panose="05000000000000000000" pitchFamily="2" charset="2"/>
              </a:rPr>
              <a:t>this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project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but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should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be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added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hints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on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how</a:t>
            </a:r>
            <a:r>
              <a:rPr lang="pt-PT" dirty="0">
                <a:sym typeface="Wingdings" panose="05000000000000000000" pitchFamily="2" charset="2"/>
              </a:rPr>
              <a:t> to </a:t>
            </a:r>
            <a:r>
              <a:rPr lang="pt-PT" dirty="0" err="1">
                <a:sym typeface="Wingdings" panose="05000000000000000000" pitchFamily="2" charset="2"/>
              </a:rPr>
              <a:t>develop</a:t>
            </a:r>
            <a:r>
              <a:rPr lang="pt-PT" dirty="0">
                <a:sym typeface="Wingdings" panose="05000000000000000000" pitchFamily="2" charset="2"/>
              </a:rPr>
              <a:t> a </a:t>
            </a:r>
            <a:r>
              <a:rPr lang="pt-PT" dirty="0" err="1">
                <a:sym typeface="Wingdings" panose="05000000000000000000" pitchFamily="2" charset="2"/>
              </a:rPr>
              <a:t>good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smtClean="0">
                <a:sym typeface="Wingdings" panose="05000000000000000000" pitchFamily="2" charset="2"/>
              </a:rPr>
              <a:t>WBS.</a:t>
            </a:r>
          </a:p>
          <a:p>
            <a:r>
              <a:rPr lang="pt-PT" dirty="0" err="1" smtClean="0">
                <a:sym typeface="Wingdings" panose="05000000000000000000" pitchFamily="2" charset="2"/>
              </a:rPr>
              <a:t>Regarding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tools</a:t>
            </a:r>
            <a:r>
              <a:rPr lang="pt-PT" dirty="0" smtClean="0">
                <a:sym typeface="Wingdings" panose="05000000000000000000" pitchFamily="2" charset="2"/>
              </a:rPr>
              <a:t>, SVN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to </a:t>
            </a:r>
            <a:r>
              <a:rPr lang="pt-PT" dirty="0" err="1" smtClean="0">
                <a:sym typeface="Wingdings" panose="05000000000000000000" pitchFamily="2" charset="2"/>
              </a:rPr>
              <a:t>keeper</a:t>
            </a:r>
            <a:r>
              <a:rPr lang="pt-PT" dirty="0" smtClean="0">
                <a:sym typeface="Wingdings" panose="05000000000000000000" pitchFamily="2" charset="2"/>
              </a:rPr>
              <a:t>. </a:t>
            </a:r>
            <a:r>
              <a:rPr lang="pt-PT" dirty="0" err="1" smtClean="0">
                <a:sym typeface="Wingdings" panose="05000000000000000000" pitchFamily="2" charset="2"/>
              </a:rPr>
              <a:t>Facebook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good</a:t>
            </a:r>
            <a:r>
              <a:rPr lang="pt-PT" dirty="0" smtClean="0">
                <a:sym typeface="Wingdings" panose="05000000000000000000" pitchFamily="2" charset="2"/>
              </a:rPr>
              <a:t> for </a:t>
            </a:r>
            <a:r>
              <a:rPr lang="pt-PT" dirty="0" err="1" smtClean="0">
                <a:sym typeface="Wingdings" panose="05000000000000000000" pitchFamily="2" charset="2"/>
              </a:rPr>
              <a:t>communication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but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doesn’t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have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search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functionality</a:t>
            </a:r>
            <a:r>
              <a:rPr lang="pt-PT" dirty="0" smtClean="0">
                <a:sym typeface="Wingdings" panose="05000000000000000000" pitchFamily="2" charset="2"/>
              </a:rPr>
              <a:t>.</a:t>
            </a:r>
            <a:endParaRPr lang="pt-P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2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164393" cy="3318936"/>
          </a:xfrm>
        </p:spPr>
        <p:txBody>
          <a:bodyPr>
            <a:normAutofit/>
          </a:bodyPr>
          <a:lstStyle/>
          <a:p>
            <a:r>
              <a:rPr lang="pt-PT" b="1" dirty="0" err="1" smtClean="0"/>
              <a:t>Main</a:t>
            </a:r>
            <a:r>
              <a:rPr lang="pt-PT" b="1" dirty="0" smtClean="0"/>
              <a:t> </a:t>
            </a:r>
            <a:r>
              <a:rPr lang="pt-PT" b="1" dirty="0" err="1" smtClean="0"/>
              <a:t>Contributions</a:t>
            </a:r>
            <a:r>
              <a:rPr lang="pt-PT" b="1" dirty="0" smtClean="0"/>
              <a:t>:</a:t>
            </a:r>
          </a:p>
          <a:p>
            <a:pPr lvl="1"/>
            <a:r>
              <a:rPr lang="en-US" sz="2100" dirty="0"/>
              <a:t>Writing and discussing some </a:t>
            </a:r>
            <a:r>
              <a:rPr lang="en-US" sz="2100" dirty="0" smtClean="0"/>
              <a:t>processes;</a:t>
            </a:r>
          </a:p>
          <a:p>
            <a:pPr lvl="1"/>
            <a:r>
              <a:rPr lang="en-US" sz="2100" dirty="0" smtClean="0"/>
              <a:t>Vision and Scope;</a:t>
            </a:r>
          </a:p>
          <a:p>
            <a:pPr lvl="1"/>
            <a:r>
              <a:rPr lang="en-US" dirty="0" smtClean="0"/>
              <a:t>SRS </a:t>
            </a:r>
            <a:r>
              <a:rPr lang="en-US" dirty="0"/>
              <a:t>and Requirements </a:t>
            </a:r>
            <a:r>
              <a:rPr lang="en-US" dirty="0" smtClean="0"/>
              <a:t>Definition;</a:t>
            </a:r>
          </a:p>
          <a:p>
            <a:pPr lvl="1"/>
            <a:r>
              <a:rPr lang="en-US" dirty="0"/>
              <a:t>Coding some </a:t>
            </a:r>
            <a:r>
              <a:rPr lang="en-US" dirty="0" smtClean="0"/>
              <a:t>features;</a:t>
            </a:r>
          </a:p>
          <a:p>
            <a:pPr lvl="1"/>
            <a:r>
              <a:rPr lang="en-US" dirty="0" smtClean="0"/>
              <a:t>Testing;</a:t>
            </a:r>
            <a:endParaRPr lang="en-US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  <p:graphicFrame>
        <p:nvGraphicFramePr>
          <p:cNvPr id="12" name="Gráfico 11"/>
          <p:cNvGraphicFramePr/>
          <p:nvPr>
            <p:extLst/>
          </p:nvPr>
        </p:nvGraphicFramePr>
        <p:xfrm>
          <a:off x="5083277" y="2285999"/>
          <a:ext cx="7108723" cy="4129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68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João Girão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4249993" cy="3593145"/>
          </a:xfrm>
        </p:spPr>
        <p:txBody>
          <a:bodyPr>
            <a:normAutofit/>
          </a:bodyPr>
          <a:lstStyle/>
          <a:p>
            <a:r>
              <a:rPr lang="en-US" b="1" dirty="0"/>
              <a:t>Participation </a:t>
            </a:r>
            <a:r>
              <a:rPr lang="en-US" b="1" dirty="0" smtClean="0"/>
              <a:t>analysis:</a:t>
            </a:r>
            <a:r>
              <a:rPr lang="en-US" dirty="0" smtClean="0"/>
              <a:t> </a:t>
            </a:r>
            <a:r>
              <a:rPr lang="en-US" sz="2000" dirty="0" smtClean="0"/>
              <a:t>Positive</a:t>
            </a:r>
          </a:p>
          <a:p>
            <a:pPr lvl="1"/>
            <a:r>
              <a:rPr lang="en-US" dirty="0" smtClean="0"/>
              <a:t>Self-help;</a:t>
            </a:r>
          </a:p>
          <a:p>
            <a:pPr lvl="1"/>
            <a:r>
              <a:rPr lang="en-US" dirty="0" smtClean="0"/>
              <a:t>Interested;</a:t>
            </a:r>
          </a:p>
          <a:p>
            <a:pPr lvl="1"/>
            <a:r>
              <a:rPr lang="en-US" dirty="0" smtClean="0"/>
              <a:t>Organized;</a:t>
            </a:r>
          </a:p>
          <a:p>
            <a:pPr lvl="1"/>
            <a:r>
              <a:rPr lang="en-US" dirty="0" smtClean="0"/>
              <a:t>Critical attitude;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5828072" y="2556932"/>
            <a:ext cx="4938251" cy="3239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Lessons Learned:</a:t>
            </a:r>
          </a:p>
          <a:p>
            <a:pPr lvl="1"/>
            <a:r>
              <a:rPr lang="en-US" dirty="0"/>
              <a:t>For project successful:</a:t>
            </a:r>
          </a:p>
          <a:p>
            <a:pPr lvl="2"/>
            <a:r>
              <a:rPr lang="en-US" dirty="0"/>
              <a:t>Team motivation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Team organization;</a:t>
            </a:r>
          </a:p>
          <a:p>
            <a:pPr lvl="2"/>
            <a:r>
              <a:rPr lang="en-US" dirty="0" smtClean="0"/>
              <a:t>Responsibility </a:t>
            </a:r>
            <a:r>
              <a:rPr lang="en-US" dirty="0"/>
              <a:t>of each </a:t>
            </a:r>
            <a:r>
              <a:rPr lang="en-US" dirty="0" smtClean="0"/>
              <a:t>member;</a:t>
            </a:r>
          </a:p>
          <a:p>
            <a:pPr lvl="1"/>
            <a:r>
              <a:rPr lang="en-US" dirty="0" smtClean="0"/>
              <a:t>Project Plan is very important;</a:t>
            </a:r>
          </a:p>
          <a:p>
            <a:pPr lvl="1"/>
            <a:r>
              <a:rPr lang="en-US" dirty="0" smtClean="0"/>
              <a:t>Regular meetings are very important;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4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Contributions:</a:t>
            </a:r>
          </a:p>
          <a:p>
            <a:pPr lvl="1"/>
            <a:r>
              <a:rPr lang="en-US" dirty="0" smtClean="0"/>
              <a:t>Project plan process definition</a:t>
            </a:r>
          </a:p>
          <a:p>
            <a:pPr lvl="1"/>
            <a:r>
              <a:rPr lang="en-US" dirty="0" smtClean="0"/>
              <a:t>Verification and Validation process</a:t>
            </a:r>
          </a:p>
          <a:p>
            <a:pPr lvl="1"/>
            <a:r>
              <a:rPr lang="en-US" dirty="0" smtClean="0"/>
              <a:t>Test plan</a:t>
            </a:r>
          </a:p>
          <a:p>
            <a:pPr lvl="1"/>
            <a:r>
              <a:rPr lang="en-US" smtClean="0"/>
              <a:t>Settings code</a:t>
            </a:r>
            <a:endParaRPr lang="en-US" dirty="0" smtClean="0"/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Teamwork is important</a:t>
            </a:r>
          </a:p>
          <a:p>
            <a:pPr lvl="1"/>
            <a:r>
              <a:rPr lang="en-US" dirty="0" smtClean="0"/>
              <a:t>Communication is a must!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Test plan is not easy to make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anything can go wrong, it will go wrong.</a:t>
            </a:r>
            <a:endParaRPr lang="en-US" dirty="0"/>
          </a:p>
          <a:p>
            <a:pPr marL="285750" lvl="1"/>
            <a:r>
              <a:rPr lang="en-US" dirty="0"/>
              <a:t>Participation in Team Results:</a:t>
            </a:r>
          </a:p>
          <a:p>
            <a:pPr lvl="1"/>
            <a:r>
              <a:rPr lang="en-US" dirty="0" smtClean="0"/>
              <a:t>Application Quality (Test plan)</a:t>
            </a:r>
          </a:p>
          <a:p>
            <a:pPr lvl="1"/>
            <a:r>
              <a:rPr lang="en-US" dirty="0" smtClean="0"/>
              <a:t>Do everything that it’s needed.</a:t>
            </a:r>
          </a:p>
        </p:txBody>
      </p:sp>
    </p:spTree>
    <p:extLst>
      <p:ext uri="{BB962C8B-B14F-4D97-AF65-F5344CB8AC3E}">
        <p14:creationId xmlns:p14="http://schemas.microsoft.com/office/powerpoint/2010/main" val="1960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223386" cy="3318936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contributions</a:t>
            </a:r>
            <a:endParaRPr lang="pt-PT" dirty="0"/>
          </a:p>
          <a:p>
            <a:pPr lvl="1"/>
            <a:r>
              <a:rPr lang="en-US" dirty="0" smtClean="0"/>
              <a:t>Updating the repository</a:t>
            </a:r>
          </a:p>
          <a:p>
            <a:pPr lvl="1"/>
            <a:r>
              <a:rPr lang="en-US" dirty="0" smtClean="0"/>
              <a:t>Writing some processes</a:t>
            </a:r>
          </a:p>
          <a:p>
            <a:pPr lvl="1"/>
            <a:r>
              <a:rPr lang="en-US" dirty="0" smtClean="0"/>
              <a:t>SRS and Requirements Definition</a:t>
            </a:r>
          </a:p>
          <a:p>
            <a:pPr lvl="1"/>
            <a:r>
              <a:rPr lang="en-US" dirty="0" smtClean="0"/>
              <a:t>Review and approval of some documents</a:t>
            </a:r>
          </a:p>
          <a:p>
            <a:pPr lvl="1"/>
            <a:r>
              <a:rPr lang="en-US" dirty="0" smtClean="0"/>
              <a:t>Coding some features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18787" y="2556932"/>
            <a:ext cx="4377811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/>
              <a:t>Participation </a:t>
            </a:r>
            <a:r>
              <a:rPr lang="en-US" sz="2400" dirty="0" smtClean="0"/>
              <a:t>analysis</a:t>
            </a: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Helped when required 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Did the assigned tasks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 in the project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Mário Oliveira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dirty="0"/>
          </a:p>
          <a:p>
            <a:pPr lvl="1"/>
            <a:r>
              <a:rPr lang="en-US" dirty="0" smtClean="0"/>
              <a:t>Teamwork is the key to </a:t>
            </a:r>
            <a:r>
              <a:rPr lang="en-US" dirty="0" err="1" smtClean="0"/>
              <a:t>sucess</a:t>
            </a:r>
            <a:endParaRPr lang="en-US" dirty="0" smtClean="0"/>
          </a:p>
          <a:p>
            <a:pPr lvl="1"/>
            <a:r>
              <a:rPr lang="en-US" smtClean="0"/>
              <a:t>The structure of the application should be well planned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/>
              <a:t>Software Main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Knowledge and Helping the whole team in developing their </a:t>
            </a:r>
            <a:r>
              <a:rPr lang="en-US" dirty="0" smtClean="0"/>
              <a:t>assignments</a:t>
            </a:r>
          </a:p>
          <a:p>
            <a:pPr lvl="1"/>
            <a:r>
              <a:rPr lang="en-US" dirty="0"/>
              <a:t>Software Base Architecture, </a:t>
            </a:r>
            <a:r>
              <a:rPr lang="en-US" dirty="0" smtClean="0"/>
              <a:t>Functionality </a:t>
            </a:r>
            <a:r>
              <a:rPr lang="en-US" dirty="0"/>
              <a:t>and UI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Help In Requirement definitions when </a:t>
            </a:r>
            <a:r>
              <a:rPr lang="en-US" dirty="0" smtClean="0"/>
              <a:t>prompted</a:t>
            </a:r>
            <a:endParaRPr lang="en-US" dirty="0"/>
          </a:p>
          <a:p>
            <a:pPr lvl="1"/>
            <a:r>
              <a:rPr lang="en-US" dirty="0" smtClean="0"/>
              <a:t>Trying to help the team thinking about the future helping them get focused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Participation in Team Results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participation</a:t>
            </a:r>
          </a:p>
          <a:p>
            <a:pPr lvl="1"/>
            <a:r>
              <a:rPr lang="en-US" dirty="0"/>
              <a:t>Always trying to help my coworkers when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Good commitment and positive </a:t>
            </a:r>
            <a:r>
              <a:rPr lang="en-US" dirty="0" smtClean="0"/>
              <a:t>participation </a:t>
            </a:r>
            <a:r>
              <a:rPr lang="en-US" dirty="0"/>
              <a:t>in the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While developing, I tried to keep the team focused on the task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/>
              <a:t>It's not easy to keep a big team to </a:t>
            </a:r>
            <a:r>
              <a:rPr lang="en-US" dirty="0" smtClean="0"/>
              <a:t>work in synchrony</a:t>
            </a:r>
          </a:p>
          <a:p>
            <a:pPr lvl="1"/>
            <a:r>
              <a:rPr lang="en-US" dirty="0"/>
              <a:t>Rigid documents that doesn't predict exceptions, sometimes </a:t>
            </a:r>
            <a:r>
              <a:rPr lang="en-US" dirty="0" smtClean="0"/>
              <a:t>will not fit in reality.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3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5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214</TotalTime>
  <Words>1889</Words>
  <Application>Microsoft Office PowerPoint</Application>
  <PresentationFormat>Ecrã Panorâmico</PresentationFormat>
  <Paragraphs>509</Paragraphs>
  <Slides>69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69</vt:i4>
      </vt:variant>
    </vt:vector>
  </HeadingPairs>
  <TitlesOfParts>
    <vt:vector size="74" baseType="lpstr">
      <vt:lpstr>Arial</vt:lpstr>
      <vt:lpstr>Calibri</vt:lpstr>
      <vt:lpstr>Garamond</vt:lpstr>
      <vt:lpstr>Wingdings</vt:lpstr>
      <vt:lpstr>Orgânico</vt:lpstr>
      <vt:lpstr>MIS – PS Keep Your Time</vt:lpstr>
      <vt:lpstr>Content</vt:lpstr>
      <vt:lpstr>Team Members</vt:lpstr>
      <vt:lpstr>Product Overview</vt:lpstr>
      <vt:lpstr>Product Overview</vt:lpstr>
      <vt:lpstr>Project Managment</vt:lpstr>
      <vt:lpstr>Team Members</vt:lpstr>
      <vt:lpstr>Project Management</vt:lpstr>
      <vt:lpstr>Life Cycle</vt:lpstr>
      <vt:lpstr>Milestones</vt:lpstr>
      <vt:lpstr>Deliverables</vt:lpstr>
      <vt:lpstr>Effort Estimation</vt:lpstr>
      <vt:lpstr>Effort Estimation</vt:lpstr>
      <vt:lpstr>Effort Estimation</vt:lpstr>
      <vt:lpstr>Real Effort</vt:lpstr>
      <vt:lpstr>Effort by Task Type</vt:lpstr>
      <vt:lpstr>Individual Effort</vt:lpstr>
      <vt:lpstr>Weekly Individual Effort</vt:lpstr>
      <vt:lpstr>Management &amp; Control</vt:lpstr>
      <vt:lpstr>Management &amp; Control</vt:lpstr>
      <vt:lpstr>Management &amp; Control</vt:lpstr>
      <vt:lpstr>Product</vt:lpstr>
      <vt:lpstr>Requirements</vt:lpstr>
      <vt:lpstr>Requirements</vt:lpstr>
      <vt:lpstr>Requirements conclusion</vt:lpstr>
      <vt:lpstr>Document Managment</vt:lpstr>
      <vt:lpstr>Document repository</vt:lpstr>
      <vt:lpstr>Document Repository</vt:lpstr>
      <vt:lpstr>Document Repository</vt:lpstr>
      <vt:lpstr>Document Repository</vt:lpstr>
      <vt:lpstr>Document Repository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Architecture</vt:lpstr>
      <vt:lpstr>Tools</vt:lpstr>
      <vt:lpstr>Layer Model</vt:lpstr>
      <vt:lpstr>Development Architecture</vt:lpstr>
      <vt:lpstr>Database</vt:lpstr>
      <vt:lpstr>Main Features</vt:lpstr>
      <vt:lpstr>Risk Management</vt:lpstr>
      <vt:lpstr>Risk Management - Timeline</vt:lpstr>
      <vt:lpstr>Risk Management</vt:lpstr>
      <vt:lpstr>Risk Management</vt:lpstr>
      <vt:lpstr>Product Demonstration</vt:lpstr>
      <vt:lpstr>Apresentação do PowerPoint</vt:lpstr>
      <vt:lpstr>Analysis and Conclusions</vt:lpstr>
      <vt:lpstr>Global</vt:lpstr>
      <vt:lpstr>Carla Machado</vt:lpstr>
      <vt:lpstr>Carla Machado</vt:lpstr>
      <vt:lpstr>David João</vt:lpstr>
      <vt:lpstr>Filipe Brandão</vt:lpstr>
      <vt:lpstr>Filipe Brandão - Contributions</vt:lpstr>
      <vt:lpstr>Filipe Brandão - Lessons Learned</vt:lpstr>
      <vt:lpstr>Filipe Brandão - Lessons Learned</vt:lpstr>
      <vt:lpstr>João Girão</vt:lpstr>
      <vt:lpstr>João Girão</vt:lpstr>
      <vt:lpstr>João Martins</vt:lpstr>
      <vt:lpstr>João Martins</vt:lpstr>
      <vt:lpstr>Mário Oliveira</vt:lpstr>
      <vt:lpstr>Mário Oliveira</vt:lpstr>
      <vt:lpstr>Rui Ganhoto</vt:lpstr>
      <vt:lpstr>Rui Ganhoto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João Girão</cp:lastModifiedBy>
  <cp:revision>38</cp:revision>
  <dcterms:created xsi:type="dcterms:W3CDTF">2013-06-29T09:19:55Z</dcterms:created>
  <dcterms:modified xsi:type="dcterms:W3CDTF">2013-07-03T00:03:30Z</dcterms:modified>
</cp:coreProperties>
</file>