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1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345" r:id="rId59"/>
    <p:sldId id="327" r:id="rId60"/>
    <p:sldId id="328" r:id="rId61"/>
    <p:sldId id="329" r:id="rId62"/>
    <p:sldId id="343" r:id="rId63"/>
    <p:sldId id="344" r:id="rId64"/>
    <p:sldId id="290" r:id="rId65"/>
    <p:sldId id="306" r:id="rId66"/>
    <p:sldId id="291" r:id="rId67"/>
    <p:sldId id="342" r:id="rId68"/>
    <p:sldId id="292" r:id="rId69"/>
    <p:sldId id="337" r:id="rId7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73303" autoAdjust="0"/>
  </p:normalViewPr>
  <p:slideViewPr>
    <p:cSldViewPr snapToGrid="0">
      <p:cViewPr varScale="1">
        <p:scale>
          <a:sx n="85" d="100"/>
          <a:sy n="85" d="100"/>
        </p:scale>
        <p:origin x="12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6991760"/>
        <c:axId val="216992320"/>
      </c:barChart>
      <c:catAx>
        <c:axId val="2169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6992320"/>
        <c:crosses val="autoZero"/>
        <c:auto val="1"/>
        <c:lblAlgn val="ctr"/>
        <c:lblOffset val="100"/>
        <c:noMultiLvlLbl val="0"/>
      </c:catAx>
      <c:valAx>
        <c:axId val="216992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1699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6993440"/>
        <c:axId val="216994000"/>
      </c:barChart>
      <c:catAx>
        <c:axId val="21699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6994000"/>
        <c:crosses val="autoZero"/>
        <c:auto val="1"/>
        <c:lblAlgn val="ctr"/>
        <c:lblOffset val="100"/>
        <c:noMultiLvlLbl val="0"/>
      </c:catAx>
      <c:valAx>
        <c:axId val="216994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1699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6996240"/>
        <c:axId val="216996800"/>
      </c:barChart>
      <c:catAx>
        <c:axId val="21699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6996800"/>
        <c:crosses val="autoZero"/>
        <c:auto val="1"/>
        <c:lblAlgn val="ctr"/>
        <c:lblOffset val="100"/>
        <c:noMultiLvlLbl val="0"/>
      </c:catAx>
      <c:valAx>
        <c:axId val="216996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1699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7000160"/>
        <c:axId val="217000720"/>
      </c:barChart>
      <c:catAx>
        <c:axId val="21700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7000720"/>
        <c:crosses val="autoZero"/>
        <c:auto val="1"/>
        <c:lblAlgn val="ctr"/>
        <c:lblOffset val="100"/>
        <c:noMultiLvlLbl val="0"/>
      </c:catAx>
      <c:valAx>
        <c:axId val="21700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700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217004080"/>
        <c:axId val="217004640"/>
      </c:stockChart>
      <c:catAx>
        <c:axId val="21700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7004640"/>
        <c:crosses val="autoZero"/>
        <c:auto val="1"/>
        <c:lblAlgn val="ctr"/>
        <c:lblOffset val="100"/>
        <c:noMultiLvlLbl val="0"/>
      </c:catAx>
      <c:valAx>
        <c:axId val="21700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700408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12:47.731" idx="6">
    <p:pos x="1904" y="1637"/>
    <p:text>posição deste tema ou remover, se estiver dentro de uma das secções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</a:t>
            </a:r>
            <a:r>
              <a:rPr lang="pt-PT" baseline="0" dirty="0" smtClean="0"/>
              <a:t>-&gt; Processo, Minutes no inicio, </a:t>
            </a:r>
            <a:r>
              <a:rPr lang="pt-PT" baseline="0" dirty="0" err="1" smtClean="0"/>
              <a:t>document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revisions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risk</a:t>
            </a:r>
            <a:r>
              <a:rPr lang="pt-PT" baseline="0" dirty="0" smtClean="0"/>
              <a:t> meetings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b="1" dirty="0" err="1" smtClean="0"/>
              <a:t>Coding</a:t>
            </a:r>
            <a:r>
              <a:rPr lang="pt-PT" b="1" baseline="0" dirty="0" smtClean="0"/>
              <a:t> da </a:t>
            </a:r>
            <a:r>
              <a:rPr lang="pt-PT" b="1" baseline="0" dirty="0" err="1" smtClean="0"/>
              <a:t>estimation</a:t>
            </a:r>
            <a:r>
              <a:rPr lang="pt-PT" b="1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="1" baseline="0" dirty="0" err="1" smtClean="0"/>
              <a:t>android</a:t>
            </a:r>
            <a:endParaRPr lang="pt-PT" b="1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</a:t>
            </a:r>
            <a:r>
              <a:rPr lang="pt-PT" baseline="0" dirty="0" smtClean="0"/>
              <a:t>BREAKDOWN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b="1" dirty="0" smtClean="0"/>
              <a:t>Processes</a:t>
            </a:r>
            <a:r>
              <a:rPr lang="pt-PT" b="1" baseline="0" dirty="0" smtClean="0"/>
              <a:t> </a:t>
            </a:r>
            <a:r>
              <a:rPr lang="pt-PT" b="1" baseline="0" dirty="0" err="1" smtClean="0"/>
              <a:t>expected</a:t>
            </a:r>
            <a:r>
              <a:rPr lang="pt-PT" b="1" baseline="0" dirty="0" smtClean="0"/>
              <a:t>: 252</a:t>
            </a:r>
            <a:endParaRPr lang="pt-PT" b="1" dirty="0" smtClean="0"/>
          </a:p>
          <a:p>
            <a:endParaRPr lang="pt-PT" b="1" dirty="0" smtClean="0"/>
          </a:p>
          <a:p>
            <a:r>
              <a:rPr lang="pt-PT" b="1" dirty="0" smtClean="0"/>
              <a:t>Total </a:t>
            </a:r>
            <a:r>
              <a:rPr lang="pt-PT" b="1" dirty="0" err="1" smtClean="0"/>
              <a:t>project</a:t>
            </a:r>
            <a:r>
              <a:rPr lang="pt-PT" b="1" dirty="0" smtClean="0"/>
              <a:t> :  253,5</a:t>
            </a:r>
            <a:endParaRPr lang="pt-PT" b="1" dirty="0" smtClean="0"/>
          </a:p>
          <a:p>
            <a:r>
              <a:rPr lang="pt-PT" b="1" dirty="0" smtClean="0"/>
              <a:t>Project</a:t>
            </a:r>
            <a:r>
              <a:rPr lang="pt-PT" b="1" baseline="0" dirty="0" smtClean="0"/>
              <a:t> </a:t>
            </a:r>
            <a:r>
              <a:rPr lang="pt-PT" b="1" baseline="0" dirty="0" err="1" smtClean="0"/>
              <a:t>expected</a:t>
            </a:r>
            <a:r>
              <a:rPr lang="pt-PT" b="1" baseline="0" dirty="0" smtClean="0"/>
              <a:t>: </a:t>
            </a:r>
            <a:r>
              <a:rPr lang="pt-PT" b="1" baseline="0" dirty="0" smtClean="0"/>
              <a:t>294</a:t>
            </a:r>
            <a:endParaRPr lang="pt-PT" b="1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Expected</a:t>
            </a:r>
            <a:r>
              <a:rPr lang="pt-PT" dirty="0" smtClean="0"/>
              <a:t> Processes</a:t>
            </a:r>
            <a:r>
              <a:rPr lang="pt-PT" baseline="0" dirty="0" smtClean="0"/>
              <a:t> </a:t>
            </a:r>
            <a:r>
              <a:rPr lang="pt-PT" dirty="0" smtClean="0"/>
              <a:t>= 36h</a:t>
            </a:r>
          </a:p>
          <a:p>
            <a:r>
              <a:rPr lang="pt-PT" dirty="0" err="1" smtClean="0"/>
              <a:t>Expected</a:t>
            </a:r>
            <a:r>
              <a:rPr lang="pt-PT" dirty="0" smtClean="0"/>
              <a:t> Project = 42h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r>
              <a:rPr lang="en-US" dirty="0"/>
              <a:t>Product </a:t>
            </a:r>
            <a:r>
              <a:rPr lang="en-US" dirty="0" smtClean="0"/>
              <a:t>Overview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pt-PT" dirty="0" smtClean="0"/>
              <a:t>Product</a:t>
            </a:r>
          </a:p>
          <a:p>
            <a:r>
              <a:rPr lang="en-US" dirty="0"/>
              <a:t>Document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/>
              <a:t>Product </a:t>
            </a:r>
            <a:r>
              <a:rPr lang="en-US" dirty="0" smtClean="0"/>
              <a:t>Demonstration</a:t>
            </a:r>
          </a:p>
          <a:p>
            <a:r>
              <a:rPr lang="en-US" dirty="0"/>
              <a:t>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8" name="Grupo 7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11" name="Grupo 10"/>
            <p:cNvGrpSpPr/>
            <p:nvPr/>
          </p:nvGrpSpPr>
          <p:grpSpPr>
            <a:xfrm>
              <a:off x="558061" y="2049631"/>
              <a:ext cx="11196956" cy="3491966"/>
              <a:chOff x="558061" y="2049631"/>
              <a:chExt cx="11196956" cy="3491966"/>
            </a:xfrm>
          </p:grpSpPr>
          <p:graphicFrame>
            <p:nvGraphicFramePr>
              <p:cNvPr id="16" name="Diagrama 15"/>
              <p:cNvGraphicFramePr/>
              <p:nvPr>
                <p:extLst>
                  <p:ext uri="{D42A27DB-BD31-4B8C-83A1-F6EECF244321}">
                    <p14:modId xmlns:p14="http://schemas.microsoft.com/office/powerpoint/2010/main" val="568955525"/>
                  </p:ext>
                </p:extLst>
              </p:nvPr>
            </p:nvGraphicFramePr>
            <p:xfrm>
              <a:off x="1269876" y="2276872"/>
              <a:ext cx="10441159" cy="32403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7" name="CaixaDeTexto 16"/>
              <p:cNvSpPr txBox="1"/>
              <p:nvPr/>
            </p:nvSpPr>
            <p:spPr>
              <a:xfrm>
                <a:off x="558061" y="2688504"/>
                <a:ext cx="1256562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08/04/2013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KOM</a:t>
                </a:r>
                <a:endParaRPr lang="en-GB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1976346" y="2049631"/>
                <a:ext cx="2538459" cy="7841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:r>
                  <a:rPr lang="en-GB" sz="1600" dirty="0">
                    <a:latin typeface="+mj-lt"/>
                  </a:rPr>
                  <a:t>Risks </a:t>
                </a:r>
                <a:r>
                  <a:rPr lang="en-GB" sz="1600" dirty="0" smtClean="0">
                    <a:latin typeface="+mj-lt"/>
                  </a:rPr>
                  <a:t>Identification:</a:t>
                </a:r>
              </a:p>
              <a:p>
                <a:pPr lvl="0"/>
                <a:r>
                  <a:rPr lang="en-US" sz="1200" dirty="0" smtClean="0">
                    <a:latin typeface="+mj-lt"/>
                  </a:rPr>
                  <a:t>Lack </a:t>
                </a:r>
                <a:r>
                  <a:rPr lang="en-US" sz="1200" dirty="0">
                    <a:latin typeface="+mj-lt"/>
                  </a:rPr>
                  <a:t>of knowledge on </a:t>
                </a:r>
                <a:r>
                  <a:rPr lang="en-US" sz="1200" dirty="0" smtClean="0">
                    <a:latin typeface="+mj-lt"/>
                  </a:rPr>
                  <a:t>technology;</a:t>
                </a:r>
                <a:endParaRPr lang="en-GB" sz="1200" dirty="0" smtClean="0">
                  <a:latin typeface="+mj-lt"/>
                </a:endParaRPr>
              </a:p>
              <a:p>
                <a:pPr lvl="0"/>
                <a:r>
                  <a:rPr lang="en-US" sz="1200" dirty="0" smtClean="0">
                    <a:latin typeface="+mj-lt"/>
                  </a:rPr>
                  <a:t>Project </a:t>
                </a:r>
                <a:r>
                  <a:rPr lang="en-US" sz="1200" dirty="0">
                    <a:latin typeface="+mj-lt"/>
                  </a:rPr>
                  <a:t>Plan is over </a:t>
                </a:r>
                <a:r>
                  <a:rPr lang="en-US" sz="1200" dirty="0" smtClean="0">
                    <a:latin typeface="+mj-lt"/>
                  </a:rPr>
                  <a:t>budget</a:t>
                </a:r>
                <a:endParaRPr lang="en-GB" sz="1200" dirty="0">
                  <a:latin typeface="+mj-lt"/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9257377" y="5013176"/>
                <a:ext cx="1572443" cy="5284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lvl="0" algn="ctr"/>
                <a:r>
                  <a:rPr lang="en-GB" sz="1400" dirty="0"/>
                  <a:t>Mitigation </a:t>
                </a:r>
                <a:r>
                  <a:rPr lang="en-GB" sz="1400" dirty="0" smtClean="0"/>
                  <a:t>Plan</a:t>
                </a:r>
              </a:p>
              <a:p>
                <a:pPr lvl="0" algn="ctr"/>
                <a:r>
                  <a:rPr lang="en-GB" sz="1100" dirty="0" smtClean="0"/>
                  <a:t>(task plan for final week)</a:t>
                </a:r>
                <a:endParaRPr lang="en-GB" dirty="0"/>
              </a:p>
            </p:txBody>
          </p:sp>
          <p:cxnSp>
            <p:nvCxnSpPr>
              <p:cNvPr id="21" name="Conexão reta 20"/>
              <p:cNvCxnSpPr>
                <a:endCxn id="18" idx="2"/>
              </p:cNvCxnSpPr>
              <p:nvPr/>
            </p:nvCxnSpPr>
            <p:spPr>
              <a:xfrm flipH="1" flipV="1">
                <a:off x="3245576" y="2833739"/>
                <a:ext cx="14333" cy="9051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xão reta 21"/>
              <p:cNvCxnSpPr>
                <a:stCxn id="19" idx="0"/>
              </p:cNvCxnSpPr>
              <p:nvPr/>
            </p:nvCxnSpPr>
            <p:spPr>
              <a:xfrm flipH="1" flipV="1">
                <a:off x="5959964" y="3918427"/>
                <a:ext cx="1236" cy="93770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xão reta 22"/>
              <p:cNvCxnSpPr>
                <a:stCxn id="20" idx="0"/>
              </p:cNvCxnSpPr>
              <p:nvPr/>
            </p:nvCxnSpPr>
            <p:spPr>
              <a:xfrm flipH="1" flipV="1">
                <a:off x="10034393" y="3918426"/>
                <a:ext cx="9205" cy="10947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/>
              <p:cNvSpPr txBox="1"/>
              <p:nvPr/>
            </p:nvSpPr>
            <p:spPr>
              <a:xfrm>
                <a:off x="2757561" y="3279435"/>
                <a:ext cx="142378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dirty="0" smtClean="0"/>
                  <a:t>Risk meeting</a:t>
                </a:r>
                <a:endParaRPr lang="en-GB" dirty="0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6620908" y="3240544"/>
                <a:ext cx="142378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dirty="0" smtClean="0"/>
                  <a:t>Risk meeting</a:t>
                </a:r>
                <a:endParaRPr lang="en-GB" dirty="0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10419587" y="2622045"/>
                <a:ext cx="1335430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03/06/2013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Acceptance</a:t>
                </a:r>
                <a:endParaRPr lang="en-GB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4847753" y="4856133"/>
                <a:ext cx="2226892" cy="4770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lvl="0" algn="ctr"/>
                <a:r>
                  <a:rPr lang="en-GB" sz="1400" dirty="0"/>
                  <a:t>Risk </a:t>
                </a:r>
                <a:r>
                  <a:rPr lang="en-GB" sz="1400" dirty="0" smtClean="0"/>
                  <a:t>Minimization</a:t>
                </a:r>
              </a:p>
              <a:p>
                <a:pPr lvl="0" algn="ctr"/>
                <a:r>
                  <a:rPr lang="en-GB" sz="1100" dirty="0" smtClean="0"/>
                  <a:t>(Lack </a:t>
                </a:r>
                <a:r>
                  <a:rPr lang="en-GB" sz="1100" dirty="0"/>
                  <a:t>of knowledge on </a:t>
                </a:r>
                <a:r>
                  <a:rPr lang="en-GB" sz="1100" dirty="0" smtClean="0"/>
                  <a:t>technology)</a:t>
                </a:r>
                <a:endParaRPr lang="en-GB" sz="1100" dirty="0"/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8104530" y="2154940"/>
              <a:ext cx="2315057" cy="3416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dirty="0" smtClean="0"/>
                <a:t>Problem Identification</a:t>
              </a:r>
              <a:endParaRPr lang="en-GB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944055" y="5490230"/>
              <a:ext cx="2271776" cy="480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1400" dirty="0" smtClean="0"/>
                <a:t>REESTIMATION</a:t>
              </a:r>
            </a:p>
            <a:p>
              <a:pPr algn="ctr">
                <a:lnSpc>
                  <a:spcPct val="90000"/>
                </a:lnSpc>
              </a:pPr>
              <a:r>
                <a:rPr lang="en-GB" sz="1400" dirty="0" smtClean="0"/>
                <a:t>(Project </a:t>
              </a:r>
              <a:r>
                <a:rPr lang="en-GB" sz="1400" dirty="0"/>
                <a:t>Plan is over </a:t>
              </a:r>
              <a:r>
                <a:rPr lang="en-GB" sz="1400" dirty="0" smtClean="0"/>
                <a:t>budget)</a:t>
              </a:r>
              <a:endParaRPr lang="en-GB" sz="1400" dirty="0"/>
            </a:p>
          </p:txBody>
        </p:sp>
        <p:cxnSp>
          <p:nvCxnSpPr>
            <p:cNvPr id="14" name="Conexão reta 13"/>
            <p:cNvCxnSpPr>
              <a:stCxn id="13" idx="0"/>
            </p:cNvCxnSpPr>
            <p:nvPr/>
          </p:nvCxnSpPr>
          <p:spPr>
            <a:xfrm flipV="1">
              <a:off x="4079943" y="3918427"/>
              <a:ext cx="1877659" cy="15718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>
            <a:xfrm>
              <a:off x="9516038" y="2496572"/>
              <a:ext cx="394798" cy="124229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way</a:t>
            </a:r>
            <a:r>
              <a:rPr lang="pt-PT" dirty="0"/>
              <a:t> </a:t>
            </a:r>
            <a:r>
              <a:rPr lang="en-US" dirty="0" smtClean="0"/>
              <a:t>by allowing the user 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the addition of new </a:t>
            </a:r>
            <a:r>
              <a:rPr lang="en-US" dirty="0"/>
              <a:t>tasks, selecting and visualizing a list of all the existent tasks and selection of a particular task to see the details</a:t>
            </a:r>
            <a:endParaRPr lang="en-US" dirty="0" smtClean="0"/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easily.</a:t>
            </a:r>
          </a:p>
          <a:p>
            <a:pPr marL="285750" lvl="1"/>
            <a:r>
              <a:rPr lang="en-US" dirty="0"/>
              <a:t>I</a:t>
            </a:r>
            <a:r>
              <a:rPr lang="en-US" smtClean="0"/>
              <a:t>t’s </a:t>
            </a:r>
            <a:r>
              <a:rPr lang="en-US" dirty="0" smtClean="0"/>
              <a:t>also possible to export all the data into a CSV file.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and on time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contributions</a:t>
            </a:r>
          </a:p>
          <a:p>
            <a:pPr lvl="1"/>
            <a:r>
              <a:rPr lang="en-US" dirty="0" smtClean="0"/>
              <a:t>Helped </a:t>
            </a:r>
            <a:r>
              <a:rPr lang="en-US" dirty="0"/>
              <a:t>tweaking and improving software requirements</a:t>
            </a:r>
            <a:endParaRPr lang="pt-PT" dirty="0"/>
          </a:p>
          <a:p>
            <a:pPr lvl="1"/>
            <a:r>
              <a:rPr lang="en-US" dirty="0"/>
              <a:t>Writing </a:t>
            </a:r>
            <a:r>
              <a:rPr lang="en-US" dirty="0" smtClean="0"/>
              <a:t>test </a:t>
            </a:r>
            <a:r>
              <a:rPr lang="en-US" dirty="0"/>
              <a:t>plan</a:t>
            </a:r>
            <a:endParaRPr lang="pt-PT" dirty="0"/>
          </a:p>
          <a:p>
            <a:pPr lvl="1"/>
            <a:r>
              <a:rPr lang="en-US" dirty="0"/>
              <a:t>Development of some software modules</a:t>
            </a:r>
            <a:endParaRPr lang="pt-PT" dirty="0"/>
          </a:p>
          <a:p>
            <a:pPr lvl="1"/>
            <a:r>
              <a:rPr lang="en-US" dirty="0"/>
              <a:t>Any other help needed</a:t>
            </a:r>
          </a:p>
          <a:p>
            <a:r>
              <a:rPr lang="en-US" dirty="0"/>
              <a:t>Participation analysis</a:t>
            </a:r>
          </a:p>
          <a:p>
            <a:pPr lvl="1"/>
            <a:r>
              <a:rPr lang="en-US" dirty="0" smtClean="0"/>
              <a:t>Didn’t had the </a:t>
            </a:r>
            <a:r>
              <a:rPr lang="en-US" dirty="0"/>
              <a:t>biggest initiative, but </a:t>
            </a:r>
            <a:r>
              <a:rPr lang="en-US" dirty="0" smtClean="0"/>
              <a:t>did </a:t>
            </a:r>
            <a:r>
              <a:rPr lang="en-US" dirty="0"/>
              <a:t>a </a:t>
            </a:r>
            <a:r>
              <a:rPr lang="en-US" dirty="0" smtClean="0"/>
              <a:t>little bit </a:t>
            </a:r>
            <a:r>
              <a:rPr lang="en-US" dirty="0"/>
              <a:t>of </a:t>
            </a:r>
            <a:r>
              <a:rPr lang="en-US" dirty="0" smtClean="0"/>
              <a:t>everything</a:t>
            </a:r>
            <a:endParaRPr lang="pt-PT" dirty="0"/>
          </a:p>
          <a:p>
            <a:pPr lvl="1"/>
            <a:r>
              <a:rPr lang="en-US" dirty="0" smtClean="0"/>
              <a:t>Analyzed </a:t>
            </a:r>
            <a:r>
              <a:rPr lang="en-US" dirty="0"/>
              <a:t>things and </a:t>
            </a:r>
            <a:r>
              <a:rPr lang="en-US" dirty="0" smtClean="0"/>
              <a:t>talked </a:t>
            </a:r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possible </a:t>
            </a:r>
            <a:r>
              <a:rPr lang="en-US" dirty="0" smtClean="0"/>
              <a:t>improvement was found</a:t>
            </a:r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Team work on a big team isn’t easy</a:t>
            </a:r>
            <a:endParaRPr lang="pt-PT" dirty="0"/>
          </a:p>
          <a:p>
            <a:pPr lvl="1"/>
            <a:r>
              <a:rPr lang="en-US" dirty="0"/>
              <a:t>There are 11 types of software developers:</a:t>
            </a:r>
            <a:endParaRPr lang="pt-PT" dirty="0"/>
          </a:p>
          <a:p>
            <a:pPr lvl="2"/>
            <a:r>
              <a:rPr lang="en-US" dirty="0"/>
              <a:t>The programmer</a:t>
            </a:r>
            <a:endParaRPr lang="pt-PT" dirty="0"/>
          </a:p>
          <a:p>
            <a:pPr lvl="2"/>
            <a:r>
              <a:rPr lang="en-US" dirty="0"/>
              <a:t>The tester</a:t>
            </a:r>
            <a:endParaRPr lang="pt-PT" dirty="0"/>
          </a:p>
          <a:p>
            <a:pPr lvl="2"/>
            <a:r>
              <a:rPr lang="en-US" dirty="0"/>
              <a:t>The dude how </a:t>
            </a:r>
            <a:r>
              <a:rPr lang="en-US" dirty="0" smtClean="0"/>
              <a:t>reads binary</a:t>
            </a:r>
            <a:endParaRPr lang="pt-PT" dirty="0"/>
          </a:p>
          <a:p>
            <a:pPr lvl="1"/>
            <a:r>
              <a:rPr lang="en-US" dirty="0"/>
              <a:t>If neither you  nor the testers can detect more bugs, give it to your master and grab a pen and a notepad, </a:t>
            </a:r>
            <a:r>
              <a:rPr lang="en-US" dirty="0" smtClean="0"/>
              <a:t>you’re going to </a:t>
            </a:r>
            <a:r>
              <a:rPr lang="en-US" dirty="0"/>
              <a:t>need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600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326466" cy="331893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 smtClean="0"/>
              <a:t>Contributions:</a:t>
            </a:r>
          </a:p>
          <a:p>
            <a:pPr lvl="2"/>
            <a:r>
              <a:rPr lang="en-US" dirty="0" smtClean="0"/>
              <a:t>Processes definition</a:t>
            </a:r>
          </a:p>
          <a:p>
            <a:pPr lvl="3"/>
            <a:r>
              <a:rPr lang="en-US" dirty="0" smtClean="0"/>
              <a:t>Previous experience was helpful</a:t>
            </a:r>
          </a:p>
          <a:p>
            <a:pPr lvl="2"/>
            <a:r>
              <a:rPr lang="en-US" dirty="0" smtClean="0"/>
              <a:t>Business Rules and Mockups</a:t>
            </a:r>
          </a:p>
          <a:p>
            <a:pPr lvl="2"/>
            <a:r>
              <a:rPr lang="en-US" dirty="0" smtClean="0"/>
              <a:t>Project plan</a:t>
            </a:r>
          </a:p>
          <a:p>
            <a:pPr lvl="2"/>
            <a:r>
              <a:rPr lang="en-US" dirty="0" smtClean="0"/>
              <a:t>Coding</a:t>
            </a:r>
          </a:p>
          <a:p>
            <a:pPr lvl="2"/>
            <a:r>
              <a:rPr lang="en-US" dirty="0" smtClean="0"/>
              <a:t>Test Plan execution</a:t>
            </a:r>
          </a:p>
          <a:p>
            <a:pPr lvl="2"/>
            <a:r>
              <a:rPr lang="en-US" dirty="0" smtClean="0"/>
              <a:t>Weekly analysis</a:t>
            </a:r>
          </a:p>
          <a:p>
            <a:pPr lvl="2"/>
            <a:r>
              <a:rPr lang="en-US" dirty="0" smtClean="0"/>
              <a:t>Document review and approval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6096000" y="2556932"/>
            <a:ext cx="43264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b="1" dirty="0" err="1"/>
              <a:t>Participation</a:t>
            </a:r>
            <a:r>
              <a:rPr lang="pt-PT" b="1" dirty="0"/>
              <a:t> in Team </a:t>
            </a:r>
            <a:r>
              <a:rPr lang="pt-PT" b="1" dirty="0" err="1"/>
              <a:t>Results</a:t>
            </a:r>
            <a:r>
              <a:rPr lang="en-US" b="1" dirty="0" smtClean="0"/>
              <a:t>:</a:t>
            </a:r>
          </a:p>
          <a:p>
            <a:pPr lvl="2"/>
            <a:r>
              <a:rPr lang="en-US" dirty="0"/>
              <a:t>Mutual help and </a:t>
            </a:r>
            <a:r>
              <a:rPr lang="en-US" dirty="0" smtClean="0"/>
              <a:t>cooperation</a:t>
            </a:r>
          </a:p>
          <a:p>
            <a:pPr lvl="2"/>
            <a:r>
              <a:rPr lang="en-US" dirty="0" smtClean="0"/>
              <a:t>Commitment</a:t>
            </a:r>
          </a:p>
          <a:p>
            <a:pPr lvl="2"/>
            <a:r>
              <a:rPr lang="en-US" dirty="0" smtClean="0"/>
              <a:t>Communication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1957"/>
          </a:xfrm>
        </p:spPr>
        <p:txBody>
          <a:bodyPr>
            <a:normAutofit fontScale="92500" lnSpcReduction="20000"/>
          </a:bodyPr>
          <a:lstStyle/>
          <a:p>
            <a:r>
              <a:rPr lang="pt-PT" b="1" dirty="0" err="1"/>
              <a:t>Lessons</a:t>
            </a:r>
            <a:r>
              <a:rPr lang="pt-PT" b="1" dirty="0"/>
              <a:t> </a:t>
            </a:r>
            <a:r>
              <a:rPr lang="pt-PT" b="1" dirty="0" err="1" smtClean="0"/>
              <a:t>Learned</a:t>
            </a:r>
            <a:r>
              <a:rPr lang="pt-PT" b="1" dirty="0" smtClean="0"/>
              <a:t>:</a:t>
            </a:r>
            <a:endParaRPr lang="en-US" b="1" dirty="0" smtClean="0"/>
          </a:p>
          <a:p>
            <a:pPr lvl="1"/>
            <a:r>
              <a:rPr lang="en-US" sz="2200" dirty="0" smtClean="0"/>
              <a:t>Project </a:t>
            </a:r>
            <a:r>
              <a:rPr lang="en-US" sz="2200" dirty="0" smtClean="0"/>
              <a:t>Management is a lot about experience, learning lessons and adapting based on all the previous information.</a:t>
            </a:r>
          </a:p>
          <a:p>
            <a:pPr lvl="1"/>
            <a:r>
              <a:rPr lang="pt-PT" sz="2200" dirty="0" smtClean="0"/>
              <a:t>Soft </a:t>
            </a:r>
            <a:r>
              <a:rPr lang="en-US" sz="2200" dirty="0" smtClean="0"/>
              <a:t>skills</a:t>
            </a:r>
            <a:r>
              <a:rPr lang="pt-PT" sz="2200" dirty="0" smtClean="0"/>
              <a:t> are </a:t>
            </a:r>
            <a:r>
              <a:rPr lang="en-US" sz="2200" dirty="0" smtClean="0"/>
              <a:t>necessary</a:t>
            </a:r>
            <a:r>
              <a:rPr lang="pt-PT" sz="2200" dirty="0" smtClean="0"/>
              <a:t>: </a:t>
            </a:r>
            <a:r>
              <a:rPr lang="en-US" sz="2200" dirty="0" smtClean="0"/>
              <a:t>communication</a:t>
            </a:r>
            <a:r>
              <a:rPr lang="pt-PT" sz="2200" dirty="0" smtClean="0"/>
              <a:t>, </a:t>
            </a:r>
            <a:r>
              <a:rPr lang="en-US" sz="2200" dirty="0" smtClean="0"/>
              <a:t>leadership</a:t>
            </a:r>
            <a:r>
              <a:rPr lang="pt-PT" sz="2200" dirty="0" smtClean="0"/>
              <a:t>, handling </a:t>
            </a:r>
            <a:r>
              <a:rPr lang="en-US" sz="2200" dirty="0" smtClean="0"/>
              <a:t>different</a:t>
            </a:r>
            <a:r>
              <a:rPr lang="pt-PT" sz="2200" dirty="0" smtClean="0"/>
              <a:t> </a:t>
            </a:r>
            <a:r>
              <a:rPr lang="en-US" sz="2200" dirty="0" smtClean="0"/>
              <a:t>personalities</a:t>
            </a:r>
            <a:r>
              <a:rPr lang="pt-PT" sz="2200" dirty="0" smtClean="0"/>
              <a:t>, etc.</a:t>
            </a:r>
          </a:p>
          <a:p>
            <a:pPr lvl="1"/>
            <a:r>
              <a:rPr lang="en-US" sz="2200" dirty="0" smtClean="0"/>
              <a:t>A tool, doesn’t matter how many value it can add to our work, is worth nothing if not correctly used.</a:t>
            </a:r>
          </a:p>
          <a:p>
            <a:pPr lvl="1"/>
            <a:r>
              <a:rPr lang="en-US" sz="2200" dirty="0" smtClean="0"/>
              <a:t>Regular meetings are essential. Working together is beneficial.</a:t>
            </a:r>
          </a:p>
          <a:p>
            <a:pPr lvl="1"/>
            <a:r>
              <a:rPr lang="en-US" sz="2200" dirty="0" smtClean="0"/>
              <a:t>Project control implies different aspects depending on the project state.</a:t>
            </a:r>
          </a:p>
          <a:p>
            <a:pPr lvl="1"/>
            <a:r>
              <a:rPr lang="en-US" sz="2200" dirty="0" smtClean="0"/>
              <a:t>Transparency during the whole project is essential. 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lvl="1"/>
            <a:r>
              <a:rPr lang="pt-PT" sz="2400" b="1" dirty="0" err="1"/>
              <a:t>Lessons</a:t>
            </a:r>
            <a:r>
              <a:rPr lang="pt-PT" sz="2400" b="1" dirty="0"/>
              <a:t> </a:t>
            </a:r>
            <a:r>
              <a:rPr lang="pt-PT" sz="2400" b="1" dirty="0" err="1"/>
              <a:t>Learned</a:t>
            </a:r>
            <a:r>
              <a:rPr lang="pt-PT" sz="2400" b="1" dirty="0" smtClean="0"/>
              <a:t>:</a:t>
            </a:r>
            <a:endParaRPr lang="en-US" sz="2400" dirty="0" smtClean="0"/>
          </a:p>
          <a:p>
            <a:pPr marL="742950" lvl="2"/>
            <a:r>
              <a:rPr lang="en-US" sz="2200" dirty="0" smtClean="0"/>
              <a:t>Motivation </a:t>
            </a:r>
            <a:r>
              <a:rPr lang="en-US" sz="2200" dirty="0"/>
              <a:t>is key</a:t>
            </a:r>
            <a:r>
              <a:rPr lang="en-US" sz="2200" dirty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good Work Breakdown Chart is a good foundation for the project plan.</a:t>
            </a:r>
          </a:p>
          <a:p>
            <a:pPr lvl="1"/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Formal reviews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success</a:t>
            </a:r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the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297</TotalTime>
  <Words>2050</Words>
  <Application>Microsoft Office PowerPoint</Application>
  <PresentationFormat>Ecrã Panorâmico</PresentationFormat>
  <Paragraphs>563</Paragraphs>
  <Slides>69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69</vt:i4>
      </vt:variant>
    </vt:vector>
  </HeadingPairs>
  <TitlesOfParts>
    <vt:vector size="74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Apresentação do PowerPoint</vt:lpstr>
      <vt:lpstr>Analysis and Conclusions</vt:lpstr>
      <vt:lpstr>Global</vt:lpstr>
      <vt:lpstr>Carla Machado</vt:lpstr>
      <vt:lpstr>Carla Machado</vt:lpstr>
      <vt:lpstr>David João</vt:lpstr>
      <vt:lpstr>David João</vt:lpstr>
      <vt:lpstr>Filipe Brandão</vt:lpstr>
      <vt:lpstr>Filipe Brandão</vt:lpstr>
      <vt:lpstr>Filipe Brandão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Filipe Brandão</cp:lastModifiedBy>
  <cp:revision>55</cp:revision>
  <dcterms:created xsi:type="dcterms:W3CDTF">2013-06-29T09:19:55Z</dcterms:created>
  <dcterms:modified xsi:type="dcterms:W3CDTF">2013-07-03T18:38:06Z</dcterms:modified>
</cp:coreProperties>
</file>