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69"/>
  </p:notesMasterIdLst>
  <p:sldIdLst>
    <p:sldId id="256" r:id="rId2"/>
    <p:sldId id="257" r:id="rId3"/>
    <p:sldId id="309" r:id="rId4"/>
    <p:sldId id="268" r:id="rId5"/>
    <p:sldId id="258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271" r:id="rId21"/>
    <p:sldId id="303" r:id="rId22"/>
    <p:sldId id="304" r:id="rId23"/>
    <p:sldId id="305" r:id="rId24"/>
    <p:sldId id="273" r:id="rId25"/>
    <p:sldId id="274" r:id="rId26"/>
    <p:sldId id="338" r:id="rId27"/>
    <p:sldId id="339" r:id="rId28"/>
    <p:sldId id="340" r:id="rId29"/>
    <p:sldId id="341" r:id="rId30"/>
    <p:sldId id="276" r:id="rId31"/>
    <p:sldId id="280" r:id="rId32"/>
    <p:sldId id="293" r:id="rId33"/>
    <p:sldId id="294" r:id="rId34"/>
    <p:sldId id="295" r:id="rId35"/>
    <p:sldId id="296" r:id="rId36"/>
    <p:sldId id="297" r:id="rId37"/>
    <p:sldId id="298" r:id="rId38"/>
    <p:sldId id="279" r:id="rId39"/>
    <p:sldId id="330" r:id="rId40"/>
    <p:sldId id="331" r:id="rId41"/>
    <p:sldId id="332" r:id="rId42"/>
    <p:sldId id="333" r:id="rId43"/>
    <p:sldId id="334" r:id="rId44"/>
    <p:sldId id="346" r:id="rId45"/>
    <p:sldId id="335" r:id="rId46"/>
    <p:sldId id="301" r:id="rId47"/>
    <p:sldId id="281" r:id="rId48"/>
    <p:sldId id="299" r:id="rId49"/>
    <p:sldId id="300" r:id="rId50"/>
    <p:sldId id="284" r:id="rId51"/>
    <p:sldId id="282" r:id="rId52"/>
    <p:sldId id="285" r:id="rId53"/>
    <p:sldId id="286" r:id="rId54"/>
    <p:sldId id="336" r:id="rId55"/>
    <p:sldId id="287" r:id="rId56"/>
    <p:sldId id="345" r:id="rId57"/>
    <p:sldId id="327" r:id="rId58"/>
    <p:sldId id="328" r:id="rId59"/>
    <p:sldId id="329" r:id="rId60"/>
    <p:sldId id="343" r:id="rId61"/>
    <p:sldId id="344" r:id="rId62"/>
    <p:sldId id="290" r:id="rId63"/>
    <p:sldId id="306" r:id="rId64"/>
    <p:sldId id="291" r:id="rId65"/>
    <p:sldId id="342" r:id="rId66"/>
    <p:sldId id="292" r:id="rId67"/>
    <p:sldId id="337" r:id="rId6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a Silva Machado" initials="CSM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7" autoAdjust="0"/>
    <p:restoredTop sz="73303" autoAdjust="0"/>
  </p:normalViewPr>
  <p:slideViewPr>
    <p:cSldViewPr snapToGrid="0">
      <p:cViewPr varScale="1">
        <p:scale>
          <a:sx n="85" d="100"/>
          <a:sy n="85" d="100"/>
        </p:scale>
        <p:origin x="66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5663744"/>
        <c:axId val="55664304"/>
      </c:barChart>
      <c:catAx>
        <c:axId val="5566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664304"/>
        <c:crosses val="autoZero"/>
        <c:auto val="1"/>
        <c:lblAlgn val="ctr"/>
        <c:lblOffset val="100"/>
        <c:noMultiLvlLbl val="0"/>
      </c:catAx>
      <c:valAx>
        <c:axId val="55664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5566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77"/>
          <c:y val="2.44821086228107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5667104"/>
        <c:axId val="55667664"/>
      </c:barChart>
      <c:catAx>
        <c:axId val="55667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667664"/>
        <c:crosses val="autoZero"/>
        <c:auto val="1"/>
        <c:lblAlgn val="ctr"/>
        <c:lblOffset val="100"/>
        <c:noMultiLvlLbl val="0"/>
      </c:catAx>
      <c:valAx>
        <c:axId val="556676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5566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5774768"/>
        <c:axId val="55775328"/>
      </c:barChart>
      <c:catAx>
        <c:axId val="55774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775328"/>
        <c:crosses val="autoZero"/>
        <c:auto val="1"/>
        <c:lblAlgn val="ctr"/>
        <c:lblOffset val="100"/>
        <c:noMultiLvlLbl val="0"/>
      </c:catAx>
      <c:valAx>
        <c:axId val="55775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5577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778688"/>
        <c:axId val="55779248"/>
      </c:barChart>
      <c:catAx>
        <c:axId val="5577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779248"/>
        <c:crosses val="autoZero"/>
        <c:auto val="1"/>
        <c:lblAlgn val="ctr"/>
        <c:lblOffset val="100"/>
        <c:noMultiLvlLbl val="0"/>
      </c:catAx>
      <c:valAx>
        <c:axId val="5577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77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5.7307692307692344</c:v>
                </c:pt>
                <c:pt idx="4">
                  <c:v>5.8461538461538458</c:v>
                </c:pt>
                <c:pt idx="5">
                  <c:v>6.4038461538461577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55782608"/>
        <c:axId val="55783168"/>
      </c:stockChart>
      <c:catAx>
        <c:axId val="5578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783168"/>
        <c:crosses val="autoZero"/>
        <c:auto val="1"/>
        <c:lblAlgn val="ctr"/>
        <c:lblOffset val="100"/>
        <c:noMultiLvlLbl val="0"/>
      </c:catAx>
      <c:valAx>
        <c:axId val="5578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782608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55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3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Effort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Folha1!$A$2:$A$11</c:f>
              <c:strCache>
                <c:ptCount val="10"/>
                <c:pt idx="0">
                  <c:v>Meetings/Discussions</c:v>
                </c:pt>
                <c:pt idx="1">
                  <c:v>Documentation</c:v>
                </c:pt>
                <c:pt idx="2">
                  <c:v>Revision</c:v>
                </c:pt>
                <c:pt idx="3">
                  <c:v>Requirements</c:v>
                </c:pt>
                <c:pt idx="4">
                  <c:v>Coding</c:v>
                </c:pt>
                <c:pt idx="5">
                  <c:v>Testing</c:v>
                </c:pt>
                <c:pt idx="6">
                  <c:v>Bug fixing</c:v>
                </c:pt>
                <c:pt idx="7">
                  <c:v>Repository Management</c:v>
                </c:pt>
                <c:pt idx="8">
                  <c:v>Research/Study</c:v>
                </c:pt>
                <c:pt idx="9">
                  <c:v>Project/Quality/Risk Management</c:v>
                </c:pt>
              </c:strCache>
            </c:strRef>
          </c:cat>
          <c:val>
            <c:numRef>
              <c:f>Folha1!$B$2:$B$11</c:f>
              <c:numCache>
                <c:formatCode>General</c:formatCode>
                <c:ptCount val="10"/>
                <c:pt idx="0">
                  <c:v>10</c:v>
                </c:pt>
                <c:pt idx="1">
                  <c:v>32.75</c:v>
                </c:pt>
                <c:pt idx="2">
                  <c:v>0.25</c:v>
                </c:pt>
                <c:pt idx="3">
                  <c:v>10</c:v>
                </c:pt>
                <c:pt idx="4">
                  <c:v>11</c:v>
                </c:pt>
                <c:pt idx="5">
                  <c:v>1.5</c:v>
                </c:pt>
                <c:pt idx="6">
                  <c:v>0</c:v>
                </c:pt>
                <c:pt idx="7">
                  <c:v>1.5</c:v>
                </c:pt>
                <c:pt idx="8">
                  <c:v>7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03-07-2013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-&gt; Processo, Minutes no inicio, </a:t>
            </a:r>
            <a:r>
              <a:rPr lang="pt-PT" baseline="0" dirty="0" err="1" smtClean="0"/>
              <a:t>document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revisions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risk</a:t>
            </a:r>
            <a:r>
              <a:rPr lang="pt-PT" baseline="0" dirty="0" smtClean="0"/>
              <a:t> meetings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57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58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FF081-3A8B-4019-8856-6C60FECB4303}" type="slidenum">
              <a:rPr lang="pt-PT" smtClean="0"/>
              <a:pPr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46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b="1" dirty="0" err="1" smtClean="0"/>
              <a:t>Coding</a:t>
            </a:r>
            <a:r>
              <a:rPr lang="pt-PT" b="1" baseline="0" dirty="0" smtClean="0"/>
              <a:t> da </a:t>
            </a:r>
            <a:r>
              <a:rPr lang="pt-PT" b="1" baseline="0" dirty="0" err="1" smtClean="0"/>
              <a:t>estimation</a:t>
            </a:r>
            <a:r>
              <a:rPr lang="pt-PT" b="1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="1" baseline="0" dirty="0" err="1" smtClean="0"/>
              <a:t>android</a:t>
            </a:r>
            <a:endParaRPr lang="pt-PT" b="1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b="1" dirty="0" smtClean="0"/>
              <a:t>Processes</a:t>
            </a:r>
            <a:r>
              <a:rPr lang="pt-PT" b="1" baseline="0" dirty="0" smtClean="0"/>
              <a:t> </a:t>
            </a:r>
            <a:r>
              <a:rPr lang="pt-PT" b="1" baseline="0" dirty="0" err="1" smtClean="0"/>
              <a:t>expected</a:t>
            </a:r>
            <a:r>
              <a:rPr lang="pt-PT" b="1" baseline="0" dirty="0" smtClean="0"/>
              <a:t>: 252</a:t>
            </a:r>
            <a:endParaRPr lang="pt-PT" b="1" dirty="0" smtClean="0"/>
          </a:p>
          <a:p>
            <a:endParaRPr lang="pt-PT" b="1" dirty="0" smtClean="0"/>
          </a:p>
          <a:p>
            <a:r>
              <a:rPr lang="pt-PT" b="1" dirty="0" smtClean="0"/>
              <a:t>Total </a:t>
            </a:r>
            <a:r>
              <a:rPr lang="pt-PT" b="1" dirty="0" err="1" smtClean="0"/>
              <a:t>project</a:t>
            </a:r>
            <a:r>
              <a:rPr lang="pt-PT" b="1" dirty="0" smtClean="0"/>
              <a:t> :  253,5</a:t>
            </a:r>
          </a:p>
          <a:p>
            <a:r>
              <a:rPr lang="pt-PT" b="1" dirty="0" smtClean="0"/>
              <a:t>Project</a:t>
            </a:r>
            <a:r>
              <a:rPr lang="pt-PT" b="1" baseline="0" dirty="0" smtClean="0"/>
              <a:t> </a:t>
            </a:r>
            <a:r>
              <a:rPr lang="pt-PT" b="1" baseline="0" dirty="0" err="1" smtClean="0"/>
              <a:t>expected</a:t>
            </a:r>
            <a:r>
              <a:rPr lang="pt-PT" b="1" baseline="0" dirty="0" smtClean="0"/>
              <a:t>: 294</a:t>
            </a:r>
            <a:endParaRPr lang="pt-PT" b="1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Expected</a:t>
            </a:r>
            <a:r>
              <a:rPr lang="pt-PT" dirty="0" smtClean="0"/>
              <a:t> Processes</a:t>
            </a:r>
            <a:r>
              <a:rPr lang="pt-PT" baseline="0" dirty="0" smtClean="0"/>
              <a:t> </a:t>
            </a:r>
            <a:r>
              <a:rPr lang="pt-PT" dirty="0" smtClean="0"/>
              <a:t>= 36h</a:t>
            </a:r>
          </a:p>
          <a:p>
            <a:r>
              <a:rPr lang="pt-PT" dirty="0" err="1" smtClean="0"/>
              <a:t>Expected</a:t>
            </a:r>
            <a:r>
              <a:rPr lang="pt-PT" dirty="0" smtClean="0"/>
              <a:t> Project = 42h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 Poker was the technique used for effort estimation</a:t>
            </a:r>
          </a:p>
          <a:p>
            <a:pPr lvl="1"/>
            <a:r>
              <a:rPr lang="en-US" dirty="0" smtClean="0"/>
              <a:t>Time during discussions was controlled</a:t>
            </a:r>
          </a:p>
          <a:p>
            <a:r>
              <a:rPr lang="en-US" dirty="0" smtClean="0"/>
              <a:t>Work Breakdown Structure was built and discussed right before the estimation.</a:t>
            </a:r>
          </a:p>
          <a:p>
            <a:r>
              <a:rPr lang="en-US" dirty="0" smtClean="0"/>
              <a:t>Two estimations were performed :</a:t>
            </a:r>
          </a:p>
          <a:p>
            <a:pPr lvl="1"/>
            <a:r>
              <a:rPr lang="en-US" dirty="0" smtClean="0"/>
              <a:t>Before KOM</a:t>
            </a:r>
          </a:p>
          <a:p>
            <a:pPr lvl="1"/>
            <a:r>
              <a:rPr lang="en-US" dirty="0" smtClean="0"/>
              <a:t>After “SRS Review” milestone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according to the individual logs…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559096"/>
              </p:ext>
            </p:extLst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Task Type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230,75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Meetings/Discussions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65,25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12%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Research/Study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58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10%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46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8%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33,5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22,5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Repository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dirty="0" smtClean="0">
                          <a:effectLst/>
                        </a:rPr>
                        <a:t>1%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Software Development Plan</a:t>
            </a:r>
          </a:p>
          <a:p>
            <a:pPr lvl="1"/>
            <a:r>
              <a:rPr lang="en-US" dirty="0" smtClean="0"/>
              <a:t>Centralized information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Microsoft Project for scheduling and allocation</a:t>
            </a:r>
          </a:p>
          <a:p>
            <a:pPr lvl="1"/>
            <a:r>
              <a:rPr lang="en-US" dirty="0" smtClean="0"/>
              <a:t>Easier scheduling</a:t>
            </a:r>
          </a:p>
          <a:p>
            <a:pPr lvl="1"/>
            <a:r>
              <a:rPr lang="en-US" dirty="0" smtClean="0"/>
              <a:t>What’s the next task at any given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Earned Value Graph in Microsoft Excel for project control based on WBS tasks</a:t>
            </a:r>
          </a:p>
          <a:p>
            <a:pPr lvl="1"/>
            <a:r>
              <a:rPr lang="en-US" dirty="0" smtClean="0"/>
              <a:t>Wasn’t used to its full potential.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reports</a:t>
            </a:r>
          </a:p>
          <a:p>
            <a:pPr lvl="1"/>
            <a:r>
              <a:rPr lang="en-US" dirty="0" smtClean="0"/>
              <a:t>Weekly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Individual logs</a:t>
            </a:r>
          </a:p>
          <a:p>
            <a:pPr lvl="1"/>
            <a:r>
              <a:rPr lang="en-US" dirty="0" smtClean="0"/>
              <a:t>What was done, when it was done, how much did it cost.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Team </a:t>
            </a:r>
            <a:r>
              <a:rPr lang="en-US" dirty="0" smtClean="0">
                <a:solidFill>
                  <a:schemeClr val="tx1"/>
                </a:solidFill>
              </a:rPr>
              <a:t>Members</a:t>
            </a:r>
          </a:p>
          <a:p>
            <a:r>
              <a:rPr lang="en-US" dirty="0"/>
              <a:t>Product </a:t>
            </a:r>
            <a:r>
              <a:rPr lang="en-US" dirty="0" smtClean="0"/>
              <a:t>Overview</a:t>
            </a:r>
          </a:p>
          <a:p>
            <a:r>
              <a:rPr lang="en-US" dirty="0"/>
              <a:t>Project </a:t>
            </a:r>
            <a:r>
              <a:rPr lang="en-US" dirty="0" smtClean="0"/>
              <a:t>Management</a:t>
            </a:r>
          </a:p>
          <a:p>
            <a:r>
              <a:rPr lang="pt-PT" dirty="0" smtClean="0"/>
              <a:t>Product</a:t>
            </a:r>
          </a:p>
          <a:p>
            <a:r>
              <a:rPr lang="en-US" dirty="0"/>
              <a:t>Document </a:t>
            </a:r>
            <a:r>
              <a:rPr lang="en-US" dirty="0" smtClean="0"/>
              <a:t>Management</a:t>
            </a:r>
          </a:p>
          <a:p>
            <a:r>
              <a:rPr lang="en-US" dirty="0"/>
              <a:t>Project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/>
              <a:t>Risk </a:t>
            </a:r>
            <a:r>
              <a:rPr lang="en-US" dirty="0" smtClean="0"/>
              <a:t>Management</a:t>
            </a:r>
          </a:p>
          <a:p>
            <a:r>
              <a:rPr lang="en-US" dirty="0"/>
              <a:t>Product </a:t>
            </a:r>
            <a:r>
              <a:rPr lang="en-US" dirty="0" smtClean="0"/>
              <a:t>Demonstration</a:t>
            </a:r>
          </a:p>
          <a:p>
            <a:r>
              <a:rPr lang="en-US" dirty="0"/>
              <a:t>Analysis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dirty="0" smtClean="0"/>
              <a:t>Carla </a:t>
            </a:r>
            <a:r>
              <a:rPr lang="pt-PT" b="1" dirty="0"/>
              <a:t>Machado </a:t>
            </a:r>
            <a:r>
              <a:rPr lang="pt-PT" dirty="0"/>
              <a:t>-  Quality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weren’t always exactly followed</a:t>
            </a:r>
          </a:p>
          <a:p>
            <a:pPr lvl="1"/>
            <a:r>
              <a:rPr lang="en-US" dirty="0" smtClean="0"/>
              <a:t>Some situations were overlooked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Time spent testing</a:t>
            </a:r>
          </a:p>
          <a:p>
            <a:endParaRPr lang="en-US" dirty="0" smtClean="0"/>
          </a:p>
          <a:p>
            <a:r>
              <a:rPr lang="en-US" dirty="0" smtClean="0"/>
              <a:t>Application is functional </a:t>
            </a:r>
          </a:p>
          <a:p>
            <a:pPr lvl="1"/>
            <a:r>
              <a:rPr lang="en-US" dirty="0" smtClean="0"/>
              <a:t>Level of confidence – 70% to 80%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456873"/>
            <a:ext cx="2516242" cy="39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876" y="871713"/>
            <a:ext cx="6532246" cy="531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8" name="Grupo 7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11" name="Grupo 10"/>
            <p:cNvGrpSpPr/>
            <p:nvPr/>
          </p:nvGrpSpPr>
          <p:grpSpPr>
            <a:xfrm>
              <a:off x="558061" y="2049631"/>
              <a:ext cx="11196956" cy="3491966"/>
              <a:chOff x="558061" y="2049631"/>
              <a:chExt cx="11196956" cy="3491966"/>
            </a:xfrm>
          </p:grpSpPr>
          <p:graphicFrame>
            <p:nvGraphicFramePr>
              <p:cNvPr id="16" name="Diagrama 15"/>
              <p:cNvGraphicFramePr/>
              <p:nvPr>
                <p:extLst>
                  <p:ext uri="{D42A27DB-BD31-4B8C-83A1-F6EECF244321}">
                    <p14:modId xmlns:p14="http://schemas.microsoft.com/office/powerpoint/2010/main" val="568955525"/>
                  </p:ext>
                </p:extLst>
              </p:nvPr>
            </p:nvGraphicFramePr>
            <p:xfrm>
              <a:off x="1269876" y="2276872"/>
              <a:ext cx="10441159" cy="32403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7" name="CaixaDeTexto 16"/>
              <p:cNvSpPr txBox="1"/>
              <p:nvPr/>
            </p:nvSpPr>
            <p:spPr>
              <a:xfrm>
                <a:off x="558061" y="2688504"/>
                <a:ext cx="1256562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GB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08/04/2013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GB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KOM</a:t>
                </a:r>
                <a:endParaRPr lang="en-GB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1976346" y="2049631"/>
                <a:ext cx="2538459" cy="7841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:r>
                  <a:rPr lang="en-GB" sz="1600" dirty="0">
                    <a:latin typeface="+mj-lt"/>
                  </a:rPr>
                  <a:t>Risks </a:t>
                </a:r>
                <a:r>
                  <a:rPr lang="en-GB" sz="1600" dirty="0" smtClean="0">
                    <a:latin typeface="+mj-lt"/>
                  </a:rPr>
                  <a:t>Identification:</a:t>
                </a:r>
              </a:p>
              <a:p>
                <a:pPr lvl="0"/>
                <a:r>
                  <a:rPr lang="en-US" sz="1200" dirty="0" smtClean="0">
                    <a:latin typeface="+mj-lt"/>
                  </a:rPr>
                  <a:t>Lack </a:t>
                </a:r>
                <a:r>
                  <a:rPr lang="en-US" sz="1200" dirty="0">
                    <a:latin typeface="+mj-lt"/>
                  </a:rPr>
                  <a:t>of knowledge on </a:t>
                </a:r>
                <a:r>
                  <a:rPr lang="en-US" sz="1200" dirty="0" smtClean="0">
                    <a:latin typeface="+mj-lt"/>
                  </a:rPr>
                  <a:t>technology;</a:t>
                </a:r>
                <a:endParaRPr lang="en-GB" sz="1200" dirty="0" smtClean="0">
                  <a:latin typeface="+mj-lt"/>
                </a:endParaRPr>
              </a:p>
              <a:p>
                <a:pPr lvl="0"/>
                <a:r>
                  <a:rPr lang="en-US" sz="1200" dirty="0" smtClean="0">
                    <a:latin typeface="+mj-lt"/>
                  </a:rPr>
                  <a:t>Project </a:t>
                </a:r>
                <a:r>
                  <a:rPr lang="en-US" sz="1200" dirty="0">
                    <a:latin typeface="+mj-lt"/>
                  </a:rPr>
                  <a:t>Plan is over </a:t>
                </a:r>
                <a:r>
                  <a:rPr lang="en-US" sz="1200" dirty="0" smtClean="0">
                    <a:latin typeface="+mj-lt"/>
                  </a:rPr>
                  <a:t>budget</a:t>
                </a:r>
                <a:endParaRPr lang="en-GB" sz="1200" dirty="0">
                  <a:latin typeface="+mj-lt"/>
                </a:endParaRPr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9257377" y="5013176"/>
                <a:ext cx="1572443" cy="52842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lvl="0" algn="ctr"/>
                <a:r>
                  <a:rPr lang="en-GB" sz="1400" dirty="0"/>
                  <a:t>Mitigation </a:t>
                </a:r>
                <a:r>
                  <a:rPr lang="en-GB" sz="1400" dirty="0" smtClean="0"/>
                  <a:t>Plan</a:t>
                </a:r>
              </a:p>
              <a:p>
                <a:pPr lvl="0" algn="ctr"/>
                <a:r>
                  <a:rPr lang="en-GB" sz="1100" dirty="0" smtClean="0"/>
                  <a:t>(task plan for final week)</a:t>
                </a:r>
                <a:endParaRPr lang="en-GB" dirty="0"/>
              </a:p>
            </p:txBody>
          </p:sp>
          <p:cxnSp>
            <p:nvCxnSpPr>
              <p:cNvPr id="21" name="Conexão reta 20"/>
              <p:cNvCxnSpPr>
                <a:endCxn id="18" idx="2"/>
              </p:cNvCxnSpPr>
              <p:nvPr/>
            </p:nvCxnSpPr>
            <p:spPr>
              <a:xfrm flipH="1" flipV="1">
                <a:off x="3245576" y="2833739"/>
                <a:ext cx="14333" cy="90512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xão reta 21"/>
              <p:cNvCxnSpPr>
                <a:stCxn id="19" idx="0"/>
              </p:cNvCxnSpPr>
              <p:nvPr/>
            </p:nvCxnSpPr>
            <p:spPr>
              <a:xfrm flipH="1" flipV="1">
                <a:off x="5959964" y="3918427"/>
                <a:ext cx="1236" cy="93770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xão reta 22"/>
              <p:cNvCxnSpPr>
                <a:stCxn id="20" idx="0"/>
              </p:cNvCxnSpPr>
              <p:nvPr/>
            </p:nvCxnSpPr>
            <p:spPr>
              <a:xfrm flipH="1" flipV="1">
                <a:off x="10034393" y="3918426"/>
                <a:ext cx="9205" cy="109474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aixaDeTexto 23"/>
              <p:cNvSpPr txBox="1"/>
              <p:nvPr/>
            </p:nvSpPr>
            <p:spPr>
              <a:xfrm>
                <a:off x="2757561" y="3279435"/>
                <a:ext cx="142378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dirty="0" smtClean="0"/>
                  <a:t>Risk meeting</a:t>
                </a:r>
                <a:endParaRPr lang="en-GB" dirty="0"/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6620908" y="3240544"/>
                <a:ext cx="142378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dirty="0" smtClean="0"/>
                  <a:t>Risk meeting</a:t>
                </a:r>
                <a:endParaRPr lang="en-GB" dirty="0"/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10419587" y="2622045"/>
                <a:ext cx="1335430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GB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03/06/2013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GB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Acceptance</a:t>
                </a:r>
                <a:endParaRPr lang="en-GB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4847753" y="4856133"/>
                <a:ext cx="2226892" cy="4770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lvl="0" algn="ctr"/>
                <a:r>
                  <a:rPr lang="en-GB" sz="1400" dirty="0"/>
                  <a:t>Risk </a:t>
                </a:r>
                <a:r>
                  <a:rPr lang="en-GB" sz="1400" dirty="0" smtClean="0"/>
                  <a:t>Minimization</a:t>
                </a:r>
              </a:p>
              <a:p>
                <a:pPr lvl="0" algn="ctr"/>
                <a:r>
                  <a:rPr lang="en-GB" sz="1100" dirty="0" smtClean="0"/>
                  <a:t>(Lack </a:t>
                </a:r>
                <a:r>
                  <a:rPr lang="en-GB" sz="1100" dirty="0"/>
                  <a:t>of knowledge on </a:t>
                </a:r>
                <a:r>
                  <a:rPr lang="en-GB" sz="1100" dirty="0" smtClean="0"/>
                  <a:t>technology)</a:t>
                </a:r>
                <a:endParaRPr lang="en-GB" sz="1100" dirty="0"/>
              </a:p>
            </p:txBody>
          </p:sp>
        </p:grpSp>
        <p:sp>
          <p:nvSpPr>
            <p:cNvPr id="12" name="CaixaDeTexto 11"/>
            <p:cNvSpPr txBox="1"/>
            <p:nvPr/>
          </p:nvSpPr>
          <p:spPr>
            <a:xfrm>
              <a:off x="8104530" y="2154940"/>
              <a:ext cx="2315057" cy="3416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dirty="0" smtClean="0"/>
                <a:t>Problem Identification</a:t>
              </a:r>
              <a:endParaRPr lang="en-GB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944055" y="5490230"/>
              <a:ext cx="2271776" cy="480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1400" dirty="0" smtClean="0"/>
                <a:t>REESTIMATION</a:t>
              </a:r>
            </a:p>
            <a:p>
              <a:pPr algn="ctr">
                <a:lnSpc>
                  <a:spcPct val="90000"/>
                </a:lnSpc>
              </a:pPr>
              <a:r>
                <a:rPr lang="en-GB" sz="1400" dirty="0" smtClean="0"/>
                <a:t>(Project </a:t>
              </a:r>
              <a:r>
                <a:rPr lang="en-GB" sz="1400" dirty="0"/>
                <a:t>Plan is over </a:t>
              </a:r>
              <a:r>
                <a:rPr lang="en-GB" sz="1400" dirty="0" smtClean="0"/>
                <a:t>budget)</a:t>
              </a:r>
              <a:endParaRPr lang="en-GB" sz="1400" dirty="0"/>
            </a:p>
          </p:txBody>
        </p:sp>
        <p:cxnSp>
          <p:nvCxnSpPr>
            <p:cNvPr id="14" name="Conexão reta 13"/>
            <p:cNvCxnSpPr>
              <a:stCxn id="13" idx="0"/>
            </p:cNvCxnSpPr>
            <p:nvPr/>
          </p:nvCxnSpPr>
          <p:spPr>
            <a:xfrm flipV="1">
              <a:off x="4079943" y="3918427"/>
              <a:ext cx="1877659" cy="15718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>
            <a:xfrm>
              <a:off x="9516038" y="2496572"/>
              <a:ext cx="394798" cy="1242291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</a:t>
            </a:r>
            <a:r>
              <a:rPr lang="en-US" dirty="0" smtClean="0"/>
              <a:t>member. </a:t>
            </a:r>
            <a:endParaRPr lang="en-US" dirty="0"/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955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</a:t>
            </a:r>
            <a:r>
              <a:rPr lang="en-US" dirty="0" smtClean="0"/>
              <a:t>Task redistribution</a:t>
            </a:r>
          </a:p>
          <a:p>
            <a:pPr lvl="2"/>
            <a:r>
              <a:rPr lang="en-US" dirty="0" smtClean="0"/>
              <a:t>Analysis </a:t>
            </a:r>
            <a:r>
              <a:rPr lang="en-US" dirty="0"/>
              <a:t>of incomplete tasks and remaining time for each one.</a:t>
            </a:r>
          </a:p>
          <a:p>
            <a:pPr lvl="2"/>
            <a:endParaRPr lang="pt-PT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pt-PT" dirty="0" smtClean="0"/>
              <a:t>The Product Keep Your time will </a:t>
            </a:r>
            <a:r>
              <a:rPr lang="pt-PT" dirty="0"/>
              <a:t>a</a:t>
            </a:r>
            <a:r>
              <a:rPr lang="pt-PT" dirty="0" smtClean="0"/>
              <a:t>llow </a:t>
            </a:r>
            <a:r>
              <a:rPr lang="pt-PT" dirty="0"/>
              <a:t>users to </a:t>
            </a:r>
            <a:r>
              <a:rPr lang="en-US" dirty="0"/>
              <a:t>manage their time in an easy and </a:t>
            </a:r>
            <a:r>
              <a:rPr lang="en-US" dirty="0" smtClean="0"/>
              <a:t>instinctive way</a:t>
            </a:r>
            <a:r>
              <a:rPr lang="pt-PT" dirty="0"/>
              <a:t> </a:t>
            </a:r>
            <a:r>
              <a:rPr lang="en-US" dirty="0" smtClean="0"/>
              <a:t>by allowing the user to record the time spent on a task.</a:t>
            </a:r>
          </a:p>
          <a:p>
            <a:pPr marL="285750" lvl="1"/>
            <a:r>
              <a:rPr lang="en-US" dirty="0"/>
              <a:t>In addition, this tool </a:t>
            </a:r>
            <a:r>
              <a:rPr lang="en-US" dirty="0" smtClean="0"/>
              <a:t>permits the addition of new </a:t>
            </a:r>
            <a:r>
              <a:rPr lang="en-US" dirty="0"/>
              <a:t>tasks, selecting and visualizing a list of all the existent tasks and selection of a particular task to see the details</a:t>
            </a:r>
            <a:endParaRPr lang="en-US" dirty="0" smtClean="0"/>
          </a:p>
          <a:p>
            <a:pPr marL="285750" lvl="1"/>
            <a:r>
              <a:rPr lang="en-US" dirty="0"/>
              <a:t>The users can start and stop time tracking </a:t>
            </a:r>
            <a:r>
              <a:rPr lang="en-US" dirty="0" smtClean="0"/>
              <a:t>anytime easily.</a:t>
            </a:r>
          </a:p>
          <a:p>
            <a:pPr marL="285750" lvl="1"/>
            <a:r>
              <a:rPr lang="en-US" dirty="0"/>
              <a:t>I</a:t>
            </a:r>
            <a:r>
              <a:rPr lang="en-US" smtClean="0"/>
              <a:t>t’s </a:t>
            </a:r>
            <a:r>
              <a:rPr lang="en-US" dirty="0" smtClean="0"/>
              <a:t>also possible to export all the data into a CSV file.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Trying to keep the team focused on the project and on time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contributions</a:t>
            </a:r>
          </a:p>
          <a:p>
            <a:pPr lvl="1"/>
            <a:r>
              <a:rPr lang="en-US" dirty="0" smtClean="0"/>
              <a:t>Helped </a:t>
            </a:r>
            <a:r>
              <a:rPr lang="en-US" dirty="0"/>
              <a:t>tweaking and improving software requirements</a:t>
            </a:r>
            <a:endParaRPr lang="pt-PT" dirty="0"/>
          </a:p>
          <a:p>
            <a:pPr lvl="1"/>
            <a:r>
              <a:rPr lang="en-US" dirty="0"/>
              <a:t>Writing </a:t>
            </a:r>
            <a:r>
              <a:rPr lang="en-US" dirty="0" smtClean="0"/>
              <a:t>test </a:t>
            </a:r>
            <a:r>
              <a:rPr lang="en-US" dirty="0"/>
              <a:t>plan</a:t>
            </a:r>
            <a:endParaRPr lang="pt-PT" dirty="0"/>
          </a:p>
          <a:p>
            <a:pPr lvl="1"/>
            <a:r>
              <a:rPr lang="en-US" dirty="0"/>
              <a:t>Development of some software modules</a:t>
            </a:r>
            <a:endParaRPr lang="pt-PT" dirty="0"/>
          </a:p>
          <a:p>
            <a:pPr lvl="1"/>
            <a:r>
              <a:rPr lang="en-US" dirty="0"/>
              <a:t>Any other help needed</a:t>
            </a:r>
          </a:p>
          <a:p>
            <a:r>
              <a:rPr lang="en-US" dirty="0"/>
              <a:t>Participation analysis</a:t>
            </a:r>
          </a:p>
          <a:p>
            <a:pPr lvl="1"/>
            <a:r>
              <a:rPr lang="en-US" dirty="0" smtClean="0"/>
              <a:t>Didn’t had the </a:t>
            </a:r>
            <a:r>
              <a:rPr lang="en-US" dirty="0"/>
              <a:t>biggest initiative, but </a:t>
            </a:r>
            <a:r>
              <a:rPr lang="en-US" dirty="0" smtClean="0"/>
              <a:t>did </a:t>
            </a:r>
            <a:r>
              <a:rPr lang="en-US" dirty="0"/>
              <a:t>a </a:t>
            </a:r>
            <a:r>
              <a:rPr lang="en-US" dirty="0" smtClean="0"/>
              <a:t>little bit </a:t>
            </a:r>
            <a:r>
              <a:rPr lang="en-US" dirty="0"/>
              <a:t>of </a:t>
            </a:r>
            <a:r>
              <a:rPr lang="en-US" dirty="0" smtClean="0"/>
              <a:t>everything</a:t>
            </a:r>
            <a:endParaRPr lang="pt-PT" dirty="0"/>
          </a:p>
          <a:p>
            <a:pPr lvl="1"/>
            <a:r>
              <a:rPr lang="en-US" dirty="0" smtClean="0"/>
              <a:t>Analyzed </a:t>
            </a:r>
            <a:r>
              <a:rPr lang="en-US" dirty="0"/>
              <a:t>things and </a:t>
            </a:r>
            <a:r>
              <a:rPr lang="en-US" dirty="0" smtClean="0"/>
              <a:t>talked </a:t>
            </a:r>
            <a:r>
              <a:rPr lang="en-US" dirty="0"/>
              <a:t>when </a:t>
            </a:r>
            <a:r>
              <a:rPr lang="en-US" dirty="0" smtClean="0"/>
              <a:t>a </a:t>
            </a:r>
            <a:r>
              <a:rPr lang="en-US" dirty="0"/>
              <a:t>possible </a:t>
            </a:r>
            <a:r>
              <a:rPr lang="en-US" dirty="0" smtClean="0"/>
              <a:t>improvement was found</a:t>
            </a:r>
            <a:endParaRPr lang="pt-PT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Team work on a big team isn’t easy</a:t>
            </a:r>
            <a:endParaRPr lang="pt-PT" dirty="0"/>
          </a:p>
          <a:p>
            <a:pPr lvl="1"/>
            <a:r>
              <a:rPr lang="en-US" dirty="0"/>
              <a:t>There are 11 types of software developers:</a:t>
            </a:r>
            <a:endParaRPr lang="pt-PT" dirty="0"/>
          </a:p>
          <a:p>
            <a:pPr lvl="2"/>
            <a:r>
              <a:rPr lang="en-US" dirty="0"/>
              <a:t>The programmer</a:t>
            </a:r>
            <a:endParaRPr lang="pt-PT" dirty="0"/>
          </a:p>
          <a:p>
            <a:pPr lvl="2"/>
            <a:r>
              <a:rPr lang="en-US" dirty="0"/>
              <a:t>The tester</a:t>
            </a:r>
            <a:endParaRPr lang="pt-PT" dirty="0"/>
          </a:p>
          <a:p>
            <a:pPr lvl="2"/>
            <a:r>
              <a:rPr lang="en-US" dirty="0"/>
              <a:t>The dude how </a:t>
            </a:r>
            <a:r>
              <a:rPr lang="en-US" dirty="0" smtClean="0"/>
              <a:t>reads binary</a:t>
            </a:r>
            <a:endParaRPr lang="pt-PT" dirty="0"/>
          </a:p>
          <a:p>
            <a:pPr lvl="1"/>
            <a:r>
              <a:rPr lang="en-US" dirty="0"/>
              <a:t>If neither you  nor the testers can detect more bugs, give it to your master and grab a pen and a notepad, </a:t>
            </a:r>
            <a:r>
              <a:rPr lang="en-US" dirty="0" smtClean="0"/>
              <a:t>you’re going to </a:t>
            </a:r>
            <a:r>
              <a:rPr lang="en-US" dirty="0"/>
              <a:t>need 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26003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4326466" cy="331893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b="1" dirty="0" smtClean="0"/>
              <a:t>Contributions:</a:t>
            </a:r>
          </a:p>
          <a:p>
            <a:pPr lvl="2"/>
            <a:r>
              <a:rPr lang="en-US" dirty="0" smtClean="0"/>
              <a:t>Processes definition</a:t>
            </a:r>
          </a:p>
          <a:p>
            <a:pPr lvl="3"/>
            <a:r>
              <a:rPr lang="en-US" dirty="0" smtClean="0"/>
              <a:t>Previous experience was helpful</a:t>
            </a:r>
          </a:p>
          <a:p>
            <a:pPr lvl="2"/>
            <a:r>
              <a:rPr lang="en-US" dirty="0" smtClean="0"/>
              <a:t>Business Rules and Mockups</a:t>
            </a:r>
          </a:p>
          <a:p>
            <a:pPr lvl="2"/>
            <a:r>
              <a:rPr lang="en-US" dirty="0" smtClean="0"/>
              <a:t>Project plan</a:t>
            </a:r>
          </a:p>
          <a:p>
            <a:pPr lvl="2"/>
            <a:r>
              <a:rPr lang="en-US" dirty="0" smtClean="0"/>
              <a:t>Coding</a:t>
            </a:r>
          </a:p>
          <a:p>
            <a:pPr lvl="2"/>
            <a:r>
              <a:rPr lang="en-US" dirty="0" smtClean="0"/>
              <a:t>Test Plan execution</a:t>
            </a:r>
          </a:p>
          <a:p>
            <a:pPr lvl="2"/>
            <a:r>
              <a:rPr lang="en-US" dirty="0" smtClean="0"/>
              <a:t>Weekly analysis</a:t>
            </a:r>
          </a:p>
          <a:p>
            <a:pPr lvl="2"/>
            <a:r>
              <a:rPr lang="en-US" dirty="0" smtClean="0"/>
              <a:t>Document review and approval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6096000" y="2556932"/>
            <a:ext cx="432646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b="1" dirty="0" err="1"/>
              <a:t>Participation</a:t>
            </a:r>
            <a:r>
              <a:rPr lang="pt-PT" b="1" dirty="0"/>
              <a:t> in Team </a:t>
            </a:r>
            <a:r>
              <a:rPr lang="pt-PT" b="1" dirty="0" err="1"/>
              <a:t>Results</a:t>
            </a:r>
            <a:r>
              <a:rPr lang="en-US" b="1" dirty="0" smtClean="0"/>
              <a:t>:</a:t>
            </a:r>
          </a:p>
          <a:p>
            <a:pPr lvl="2"/>
            <a:r>
              <a:rPr lang="en-US" dirty="0"/>
              <a:t>Mutual help and </a:t>
            </a:r>
            <a:r>
              <a:rPr lang="en-US" dirty="0" smtClean="0"/>
              <a:t>cooperation</a:t>
            </a:r>
          </a:p>
          <a:p>
            <a:pPr lvl="2"/>
            <a:r>
              <a:rPr lang="en-US" dirty="0" smtClean="0"/>
              <a:t>Commitment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51957"/>
          </a:xfrm>
        </p:spPr>
        <p:txBody>
          <a:bodyPr>
            <a:normAutofit fontScale="92500" lnSpcReduction="20000"/>
          </a:bodyPr>
          <a:lstStyle/>
          <a:p>
            <a:r>
              <a:rPr lang="pt-PT" b="1" dirty="0" err="1"/>
              <a:t>Lessons</a:t>
            </a:r>
            <a:r>
              <a:rPr lang="pt-PT" b="1" dirty="0"/>
              <a:t> </a:t>
            </a:r>
            <a:r>
              <a:rPr lang="pt-PT" b="1" dirty="0" err="1" smtClean="0"/>
              <a:t>Learned</a:t>
            </a:r>
            <a:r>
              <a:rPr lang="pt-PT" b="1" dirty="0" smtClean="0"/>
              <a:t>:</a:t>
            </a:r>
            <a:endParaRPr lang="en-US" b="1" dirty="0" smtClean="0"/>
          </a:p>
          <a:p>
            <a:pPr lvl="1"/>
            <a:r>
              <a:rPr lang="en-US" sz="2200" dirty="0" smtClean="0"/>
              <a:t>Project Management is a lot about experience, learning lessons and adapting based on all the previous information.</a:t>
            </a:r>
          </a:p>
          <a:p>
            <a:pPr lvl="1"/>
            <a:r>
              <a:rPr lang="pt-PT" sz="2200" dirty="0" smtClean="0"/>
              <a:t>Soft </a:t>
            </a:r>
            <a:r>
              <a:rPr lang="en-US" sz="2200" dirty="0" smtClean="0"/>
              <a:t>skills</a:t>
            </a:r>
            <a:r>
              <a:rPr lang="pt-PT" sz="2200" dirty="0" smtClean="0"/>
              <a:t> are </a:t>
            </a:r>
            <a:r>
              <a:rPr lang="en-US" sz="2200" dirty="0" smtClean="0"/>
              <a:t>necessary</a:t>
            </a:r>
            <a:r>
              <a:rPr lang="pt-PT" sz="2200" dirty="0" smtClean="0"/>
              <a:t>: </a:t>
            </a:r>
            <a:r>
              <a:rPr lang="en-US" sz="2200" dirty="0" smtClean="0"/>
              <a:t>communication</a:t>
            </a:r>
            <a:r>
              <a:rPr lang="pt-PT" sz="2200" dirty="0" smtClean="0"/>
              <a:t>, </a:t>
            </a:r>
            <a:r>
              <a:rPr lang="en-US" sz="2200" dirty="0" smtClean="0"/>
              <a:t>leadership</a:t>
            </a:r>
            <a:r>
              <a:rPr lang="pt-PT" sz="2200" dirty="0" smtClean="0"/>
              <a:t>, handling </a:t>
            </a:r>
            <a:r>
              <a:rPr lang="en-US" sz="2200" dirty="0" smtClean="0"/>
              <a:t>different</a:t>
            </a:r>
            <a:r>
              <a:rPr lang="pt-PT" sz="2200" dirty="0" smtClean="0"/>
              <a:t> </a:t>
            </a:r>
            <a:r>
              <a:rPr lang="en-US" sz="2200" dirty="0" smtClean="0"/>
              <a:t>personalities</a:t>
            </a:r>
            <a:r>
              <a:rPr lang="pt-PT" sz="2200" dirty="0" smtClean="0"/>
              <a:t>, etc.</a:t>
            </a:r>
          </a:p>
          <a:p>
            <a:pPr lvl="1"/>
            <a:r>
              <a:rPr lang="en-US" sz="2200" dirty="0" smtClean="0"/>
              <a:t>A tool, doesn’t matter how many value it can add to our work, is worth nothing if not correctly used.</a:t>
            </a:r>
          </a:p>
          <a:p>
            <a:pPr lvl="1"/>
            <a:r>
              <a:rPr lang="en-US" sz="2200" dirty="0" smtClean="0"/>
              <a:t>Regular meetings are essential. Working together is beneficial.</a:t>
            </a:r>
          </a:p>
          <a:p>
            <a:pPr lvl="1"/>
            <a:r>
              <a:rPr lang="en-US" sz="2200" dirty="0" smtClean="0"/>
              <a:t>Project control implies different aspects depending on the project state.</a:t>
            </a:r>
          </a:p>
          <a:p>
            <a:pPr lvl="1"/>
            <a:r>
              <a:rPr lang="en-US" sz="2200" dirty="0" smtClean="0"/>
              <a:t>Transparency during the whole project is essential. 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lvl="1"/>
            <a:r>
              <a:rPr lang="pt-PT" sz="2400" b="1" dirty="0" err="1"/>
              <a:t>Lessons</a:t>
            </a:r>
            <a:r>
              <a:rPr lang="pt-PT" sz="2400" b="1" dirty="0"/>
              <a:t> </a:t>
            </a:r>
            <a:r>
              <a:rPr lang="pt-PT" sz="2400" b="1" dirty="0" err="1"/>
              <a:t>Learned</a:t>
            </a:r>
            <a:r>
              <a:rPr lang="pt-PT" sz="2400" b="1" dirty="0" smtClean="0"/>
              <a:t>:</a:t>
            </a:r>
            <a:endParaRPr lang="en-US" sz="2400" dirty="0" smtClean="0"/>
          </a:p>
          <a:p>
            <a:pPr marL="742950" lvl="2"/>
            <a:r>
              <a:rPr lang="en-US" sz="2200" dirty="0" smtClean="0"/>
              <a:t>Motivation </a:t>
            </a:r>
            <a:r>
              <a:rPr lang="en-US" sz="2200" dirty="0"/>
              <a:t>is key.</a:t>
            </a:r>
          </a:p>
          <a:p>
            <a:pPr lvl="1"/>
            <a:r>
              <a:rPr lang="en-US" dirty="0" smtClean="0"/>
              <a:t>A good Work Breakdown Chart is a good foundation for the project plan.</a:t>
            </a:r>
          </a:p>
          <a:p>
            <a:pPr lvl="1"/>
            <a:r>
              <a:rPr lang="en-US" dirty="0" smtClean="0"/>
              <a:t>Earned Value Graph tasks should be related to one member. If more members are allocated to that task, repeat it.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Project Planning Process seemed OK for this project but should be added hints on how to develop a good WBS.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Regarding tools, SVN is a keeper. Facebook is good for communication but it doesn’t have search functionality.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Formal reviews </a:t>
            </a:r>
            <a:r>
              <a:rPr lang="en-US" dirty="0" smtClean="0">
                <a:sym typeface="Wingdings" panose="05000000000000000000" pitchFamily="2" charset="2"/>
              </a:rPr>
              <a:t>are very helpful to find defects.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164393" cy="3318936"/>
          </a:xfrm>
        </p:spPr>
        <p:txBody>
          <a:bodyPr>
            <a:normAutofit/>
          </a:bodyPr>
          <a:lstStyle/>
          <a:p>
            <a:r>
              <a:rPr lang="pt-PT" b="1" dirty="0" err="1" smtClean="0"/>
              <a:t>Main</a:t>
            </a:r>
            <a:r>
              <a:rPr lang="pt-PT" b="1" dirty="0" smtClean="0"/>
              <a:t> </a:t>
            </a:r>
            <a:r>
              <a:rPr lang="pt-PT" b="1" dirty="0" err="1" smtClean="0"/>
              <a:t>Contributions</a:t>
            </a:r>
            <a:r>
              <a:rPr lang="pt-PT" b="1" dirty="0" smtClean="0"/>
              <a:t>:</a:t>
            </a:r>
          </a:p>
          <a:p>
            <a:pPr lvl="1"/>
            <a:r>
              <a:rPr lang="en-US" sz="2100" dirty="0"/>
              <a:t>Writing and discussing some </a:t>
            </a:r>
            <a:r>
              <a:rPr lang="en-US" sz="2100" dirty="0" smtClean="0"/>
              <a:t>processes;</a:t>
            </a:r>
          </a:p>
          <a:p>
            <a:pPr lvl="1"/>
            <a:r>
              <a:rPr lang="en-US" sz="2100" dirty="0" smtClean="0"/>
              <a:t>Vision and Scope;</a:t>
            </a:r>
          </a:p>
          <a:p>
            <a:pPr lvl="1"/>
            <a:r>
              <a:rPr lang="en-US" dirty="0" smtClean="0"/>
              <a:t>SRS </a:t>
            </a:r>
            <a:r>
              <a:rPr lang="en-US" dirty="0"/>
              <a:t>and Requirements </a:t>
            </a:r>
            <a:r>
              <a:rPr lang="en-US" dirty="0" smtClean="0"/>
              <a:t>Definition;</a:t>
            </a:r>
          </a:p>
          <a:p>
            <a:pPr lvl="1"/>
            <a:r>
              <a:rPr lang="en-US" dirty="0"/>
              <a:t>Coding some </a:t>
            </a:r>
            <a:r>
              <a:rPr lang="en-US" dirty="0" smtClean="0"/>
              <a:t>features;</a:t>
            </a:r>
          </a:p>
          <a:p>
            <a:pPr lvl="1"/>
            <a:r>
              <a:rPr lang="en-US" dirty="0" smtClean="0"/>
              <a:t>Testing;</a:t>
            </a:r>
            <a:endParaRPr lang="en-US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  <p:graphicFrame>
        <p:nvGraphicFramePr>
          <p:cNvPr id="12" name="Gráfico 11"/>
          <p:cNvGraphicFramePr/>
          <p:nvPr>
            <p:extLst/>
          </p:nvPr>
        </p:nvGraphicFramePr>
        <p:xfrm>
          <a:off x="5083277" y="2285999"/>
          <a:ext cx="7108723" cy="4129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68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João Girão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4249993" cy="3593145"/>
          </a:xfrm>
        </p:spPr>
        <p:txBody>
          <a:bodyPr>
            <a:normAutofit/>
          </a:bodyPr>
          <a:lstStyle/>
          <a:p>
            <a:r>
              <a:rPr lang="en-US" b="1" dirty="0"/>
              <a:t>Participation </a:t>
            </a:r>
            <a:r>
              <a:rPr lang="en-US" b="1" dirty="0" smtClean="0"/>
              <a:t>analysis:</a:t>
            </a:r>
            <a:r>
              <a:rPr lang="en-US" dirty="0" smtClean="0"/>
              <a:t> </a:t>
            </a:r>
            <a:r>
              <a:rPr lang="en-US" sz="2000" dirty="0" smtClean="0"/>
              <a:t>Positive</a:t>
            </a:r>
          </a:p>
          <a:p>
            <a:pPr lvl="1"/>
            <a:r>
              <a:rPr lang="en-US" dirty="0" smtClean="0"/>
              <a:t>Self-help;</a:t>
            </a:r>
          </a:p>
          <a:p>
            <a:pPr lvl="1"/>
            <a:r>
              <a:rPr lang="en-US" dirty="0" smtClean="0"/>
              <a:t>Interested;</a:t>
            </a:r>
          </a:p>
          <a:p>
            <a:pPr lvl="1"/>
            <a:r>
              <a:rPr lang="en-US" dirty="0" smtClean="0"/>
              <a:t>Organized;</a:t>
            </a:r>
          </a:p>
          <a:p>
            <a:pPr lvl="1"/>
            <a:r>
              <a:rPr lang="en-US" dirty="0" smtClean="0"/>
              <a:t>Critical attitude;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5828072" y="2556932"/>
            <a:ext cx="4938251" cy="3239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Lessons Learned:</a:t>
            </a:r>
          </a:p>
          <a:p>
            <a:pPr lvl="1"/>
            <a:r>
              <a:rPr lang="en-US" dirty="0"/>
              <a:t>For project </a:t>
            </a:r>
            <a:r>
              <a:rPr lang="en-US" dirty="0" smtClean="0"/>
              <a:t>success:</a:t>
            </a:r>
            <a:endParaRPr lang="en-US" dirty="0"/>
          </a:p>
          <a:p>
            <a:pPr lvl="2"/>
            <a:r>
              <a:rPr lang="en-US" dirty="0"/>
              <a:t>Team motivation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Team organization;</a:t>
            </a:r>
          </a:p>
          <a:p>
            <a:pPr lvl="2"/>
            <a:r>
              <a:rPr lang="en-US" dirty="0" smtClean="0"/>
              <a:t>Responsibility </a:t>
            </a:r>
            <a:r>
              <a:rPr lang="en-US" dirty="0"/>
              <a:t>of each </a:t>
            </a:r>
            <a:r>
              <a:rPr lang="en-US" dirty="0" smtClean="0"/>
              <a:t>member;</a:t>
            </a:r>
          </a:p>
          <a:p>
            <a:pPr lvl="1"/>
            <a:r>
              <a:rPr lang="en-US" dirty="0" smtClean="0"/>
              <a:t>Project Plan is very important;</a:t>
            </a:r>
          </a:p>
          <a:p>
            <a:pPr lvl="1"/>
            <a:r>
              <a:rPr lang="en-US" dirty="0" smtClean="0"/>
              <a:t>Regular meetings are very important;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4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smtClean="0"/>
              <a:t>Settings code</a:t>
            </a:r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success</a:t>
            </a:r>
          </a:p>
          <a:p>
            <a:pPr lvl="1"/>
            <a:r>
              <a:rPr lang="en-US" dirty="0" smtClean="0"/>
              <a:t>The structure of the application should be well planned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</a:t>
            </a:r>
            <a:r>
              <a:rPr lang="en-US" dirty="0" smtClean="0"/>
              <a:t>working in synchrony</a:t>
            </a:r>
          </a:p>
          <a:p>
            <a:pPr lvl="1"/>
            <a:r>
              <a:rPr lang="en-US" dirty="0"/>
              <a:t>Rigid documents that </a:t>
            </a:r>
            <a:r>
              <a:rPr lang="en-US" dirty="0" smtClean="0"/>
              <a:t>don't </a:t>
            </a:r>
            <a:r>
              <a:rPr lang="en-US" dirty="0"/>
              <a:t>predict exceptions, sometimes </a:t>
            </a:r>
            <a:r>
              <a:rPr lang="en-US" dirty="0" smtClean="0"/>
              <a:t>will not fit the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303</TotalTime>
  <Words>2051</Words>
  <Application>Microsoft Office PowerPoint</Application>
  <PresentationFormat>Ecrã Panorâmico</PresentationFormat>
  <Paragraphs>551</Paragraphs>
  <Slides>67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67</vt:i4>
      </vt:variant>
    </vt:vector>
  </HeadingPairs>
  <TitlesOfParts>
    <vt:vector size="72" baseType="lpstr">
      <vt:lpstr>Arial</vt:lpstr>
      <vt:lpstr>Calibri</vt:lpstr>
      <vt:lpstr>Garamond</vt:lpstr>
      <vt:lpstr>Wingdings</vt:lpstr>
      <vt:lpstr>Orgânico</vt:lpstr>
      <vt:lpstr>MIS – PS Keep Your Time</vt:lpstr>
      <vt:lpstr>Content</vt:lpstr>
      <vt:lpstr>Team Members</vt:lpstr>
      <vt:lpstr>Product Overview</vt:lpstr>
      <vt:lpstr>Product Overview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Apresentação do PowerPoint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Apresentação do PowerPoint</vt:lpstr>
      <vt:lpstr>Analysis and Conclusions</vt:lpstr>
      <vt:lpstr>Carla Machado</vt:lpstr>
      <vt:lpstr>Carla Machado</vt:lpstr>
      <vt:lpstr>David João</vt:lpstr>
      <vt:lpstr>David João</vt:lpstr>
      <vt:lpstr>Filipe Brandão</vt:lpstr>
      <vt:lpstr>Filipe Brandão</vt:lpstr>
      <vt:lpstr>Filipe Brandão</vt:lpstr>
      <vt:lpstr>João Girão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Filipe Brandão</cp:lastModifiedBy>
  <cp:revision>57</cp:revision>
  <dcterms:created xsi:type="dcterms:W3CDTF">2013-06-29T09:19:55Z</dcterms:created>
  <dcterms:modified xsi:type="dcterms:W3CDTF">2013-07-03T19:43:35Z</dcterms:modified>
</cp:coreProperties>
</file>