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71"/>
  </p:notesMasterIdLst>
  <p:sldIdLst>
    <p:sldId id="256" r:id="rId2"/>
    <p:sldId id="257" r:id="rId3"/>
    <p:sldId id="309" r:id="rId4"/>
    <p:sldId id="268" r:id="rId5"/>
    <p:sldId id="258" r:id="rId6"/>
    <p:sldId id="269" r:id="rId7"/>
    <p:sldId id="310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71" r:id="rId23"/>
    <p:sldId id="303" r:id="rId24"/>
    <p:sldId id="304" r:id="rId25"/>
    <p:sldId id="305" r:id="rId26"/>
    <p:sldId id="273" r:id="rId27"/>
    <p:sldId id="274" r:id="rId28"/>
    <p:sldId id="338" r:id="rId29"/>
    <p:sldId id="339" r:id="rId30"/>
    <p:sldId id="340" r:id="rId31"/>
    <p:sldId id="341" r:id="rId32"/>
    <p:sldId id="276" r:id="rId33"/>
    <p:sldId id="280" r:id="rId34"/>
    <p:sldId id="293" r:id="rId35"/>
    <p:sldId id="294" r:id="rId36"/>
    <p:sldId id="295" r:id="rId37"/>
    <p:sldId id="296" r:id="rId38"/>
    <p:sldId id="297" r:id="rId39"/>
    <p:sldId id="298" r:id="rId40"/>
    <p:sldId id="279" r:id="rId41"/>
    <p:sldId id="330" r:id="rId42"/>
    <p:sldId id="331" r:id="rId43"/>
    <p:sldId id="332" r:id="rId44"/>
    <p:sldId id="333" r:id="rId45"/>
    <p:sldId id="334" r:id="rId46"/>
    <p:sldId id="335" r:id="rId47"/>
    <p:sldId id="301" r:id="rId48"/>
    <p:sldId id="281" r:id="rId49"/>
    <p:sldId id="299" r:id="rId50"/>
    <p:sldId id="300" r:id="rId51"/>
    <p:sldId id="284" r:id="rId52"/>
    <p:sldId id="282" r:id="rId53"/>
    <p:sldId id="285" r:id="rId54"/>
    <p:sldId id="283" r:id="rId55"/>
    <p:sldId id="286" r:id="rId56"/>
    <p:sldId id="336" r:id="rId57"/>
    <p:sldId id="287" r:id="rId58"/>
    <p:sldId id="288" r:id="rId59"/>
    <p:sldId id="327" r:id="rId60"/>
    <p:sldId id="328" r:id="rId61"/>
    <p:sldId id="329" r:id="rId62"/>
    <p:sldId id="343" r:id="rId63"/>
    <p:sldId id="344" r:id="rId64"/>
    <p:sldId id="290" r:id="rId65"/>
    <p:sldId id="306" r:id="rId66"/>
    <p:sldId id="291" r:id="rId67"/>
    <p:sldId id="342" r:id="rId68"/>
    <p:sldId id="292" r:id="rId69"/>
    <p:sldId id="337" r:id="rId7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8029" autoAdjust="0"/>
  </p:normalViewPr>
  <p:slideViewPr>
    <p:cSldViewPr snapToGrid="0">
      <p:cViewPr varScale="1">
        <p:scale>
          <a:sx n="39" d="100"/>
          <a:sy n="39" d="100"/>
        </p:scale>
        <p:origin x="84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MIS-PS%20Logs%20(Guardado%20automaticament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General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General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69911032"/>
        <c:axId val="169907504"/>
      </c:barChart>
      <c:catAx>
        <c:axId val="169911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69907504"/>
        <c:crosses val="autoZero"/>
        <c:auto val="1"/>
        <c:lblAlgn val="ctr"/>
        <c:lblOffset val="100"/>
        <c:noMultiLvlLbl val="0"/>
      </c:catAx>
      <c:valAx>
        <c:axId val="169907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69911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71"/>
          <c:y val="2.44821086228107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General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General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61879144"/>
        <c:axId val="161877968"/>
      </c:barChart>
      <c:catAx>
        <c:axId val="161879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61877968"/>
        <c:crosses val="autoZero"/>
        <c:auto val="1"/>
        <c:lblAlgn val="ctr"/>
        <c:lblOffset val="100"/>
        <c:noMultiLvlLbl val="0"/>
      </c:catAx>
      <c:valAx>
        <c:axId val="1618779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61879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General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61885024"/>
        <c:axId val="161880320"/>
      </c:barChart>
      <c:catAx>
        <c:axId val="161885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61880320"/>
        <c:crosses val="autoZero"/>
        <c:auto val="1"/>
        <c:lblAlgn val="ctr"/>
        <c:lblOffset val="100"/>
        <c:noMultiLvlLbl val="0"/>
      </c:catAx>
      <c:valAx>
        <c:axId val="1618803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161885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General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General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881888"/>
        <c:axId val="161885416"/>
      </c:barChart>
      <c:catAx>
        <c:axId val="16188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61885416"/>
        <c:crosses val="autoZero"/>
        <c:auto val="1"/>
        <c:lblAlgn val="ctr"/>
        <c:lblOffset val="100"/>
        <c:noMultiLvlLbl val="0"/>
      </c:catAx>
      <c:valAx>
        <c:axId val="161885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61881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General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5.7307692307692335</c:v>
                </c:pt>
                <c:pt idx="4">
                  <c:v>5.8461538461538458</c:v>
                </c:pt>
                <c:pt idx="5">
                  <c:v>6.4038461538461569</c:v>
                </c:pt>
                <c:pt idx="6">
                  <c:v>6.0576923076923084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161878752"/>
        <c:axId val="161883064"/>
      </c:stockChart>
      <c:catAx>
        <c:axId val="16187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61883064"/>
        <c:crosses val="autoZero"/>
        <c:auto val="1"/>
        <c:lblAlgn val="ctr"/>
        <c:lblOffset val="100"/>
        <c:noMultiLvlLbl val="0"/>
      </c:catAx>
      <c:valAx>
        <c:axId val="161883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61878752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433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76"/>
          <c:y val="0.89422182227221614"/>
          <c:w val="0.84181970483863588"/>
          <c:h val="6.8887289088863907E-2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Effort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Folha1!$A$2:$A$11</c:f>
              <c:strCache>
                <c:ptCount val="10"/>
                <c:pt idx="0">
                  <c:v>Meetings/Discussions</c:v>
                </c:pt>
                <c:pt idx="1">
                  <c:v>Documentation</c:v>
                </c:pt>
                <c:pt idx="2">
                  <c:v>Revision</c:v>
                </c:pt>
                <c:pt idx="3">
                  <c:v>Requirements</c:v>
                </c:pt>
                <c:pt idx="4">
                  <c:v>Coding</c:v>
                </c:pt>
                <c:pt idx="5">
                  <c:v>Testing</c:v>
                </c:pt>
                <c:pt idx="6">
                  <c:v>Bug fixing</c:v>
                </c:pt>
                <c:pt idx="7">
                  <c:v>Repository Management</c:v>
                </c:pt>
                <c:pt idx="8">
                  <c:v>Research/Study</c:v>
                </c:pt>
                <c:pt idx="9">
                  <c:v>Project/Quality/Risk Management</c:v>
                </c:pt>
              </c:strCache>
            </c:strRef>
          </c:cat>
          <c:val>
            <c:numRef>
              <c:f>Folha1!$B$2:$B$11</c:f>
              <c:numCache>
                <c:formatCode>General</c:formatCode>
                <c:ptCount val="10"/>
                <c:pt idx="0">
                  <c:v>10</c:v>
                </c:pt>
                <c:pt idx="1">
                  <c:v>32.75</c:v>
                </c:pt>
                <c:pt idx="2">
                  <c:v>0.25</c:v>
                </c:pt>
                <c:pt idx="3">
                  <c:v>10</c:v>
                </c:pt>
                <c:pt idx="4">
                  <c:v>11</c:v>
                </c:pt>
                <c:pt idx="5">
                  <c:v>1.5</c:v>
                </c:pt>
                <c:pt idx="6">
                  <c:v>0</c:v>
                </c:pt>
                <c:pt idx="7">
                  <c:v>1.5</c:v>
                </c:pt>
                <c:pt idx="8">
                  <c:v>7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9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03/07/2013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59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223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FF081-3A8B-4019-8856-6C60FECB4303}" type="slidenum">
              <a:rPr lang="pt-PT" smtClean="0"/>
              <a:pPr/>
              <a:t>62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46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03/07/2013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technique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for </a:t>
            </a:r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dirty="0" smtClean="0"/>
          </a:p>
          <a:p>
            <a:pPr lvl="1"/>
            <a:r>
              <a:rPr lang="pt-PT" dirty="0" smtClean="0"/>
              <a:t>Time </a:t>
            </a:r>
            <a:r>
              <a:rPr lang="pt-PT" dirty="0" err="1" smtClean="0"/>
              <a:t>during</a:t>
            </a:r>
            <a:r>
              <a:rPr lang="pt-PT" dirty="0" smtClean="0"/>
              <a:t> </a:t>
            </a:r>
            <a:r>
              <a:rPr lang="pt-PT" dirty="0" err="1" smtClean="0"/>
              <a:t>discussions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controlled</a:t>
            </a:r>
            <a:endParaRPr lang="pt-PT" dirty="0" smtClean="0"/>
          </a:p>
          <a:p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Breakdown</a:t>
            </a:r>
            <a:r>
              <a:rPr lang="pt-PT" dirty="0" smtClean="0"/>
              <a:t> </a:t>
            </a:r>
            <a:r>
              <a:rPr lang="pt-PT" dirty="0" err="1" smtClean="0"/>
              <a:t>Structure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built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discussed</a:t>
            </a:r>
            <a:r>
              <a:rPr lang="pt-PT" dirty="0" smtClean="0"/>
              <a:t> </a:t>
            </a:r>
            <a:r>
              <a:rPr lang="pt-PT" dirty="0" err="1" smtClean="0"/>
              <a:t>right</a:t>
            </a:r>
            <a:r>
              <a:rPr lang="pt-PT" dirty="0" smtClean="0"/>
              <a:t> </a:t>
            </a:r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estimations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performed</a:t>
            </a:r>
            <a:r>
              <a:rPr lang="pt-PT" dirty="0" smtClean="0"/>
              <a:t> :</a:t>
            </a:r>
          </a:p>
          <a:p>
            <a:pPr lvl="1"/>
            <a:r>
              <a:rPr lang="pt-PT" dirty="0" err="1" smtClean="0"/>
              <a:t>Before</a:t>
            </a:r>
            <a:r>
              <a:rPr lang="pt-PT" dirty="0" smtClean="0"/>
              <a:t> KOM</a:t>
            </a:r>
          </a:p>
          <a:p>
            <a:pPr lvl="1"/>
            <a:r>
              <a:rPr lang="pt-PT" dirty="0" err="1" smtClean="0"/>
              <a:t>After</a:t>
            </a:r>
            <a:r>
              <a:rPr lang="pt-PT" dirty="0" smtClean="0"/>
              <a:t> “SRS </a:t>
            </a:r>
            <a:r>
              <a:rPr lang="pt-PT" dirty="0" err="1" smtClean="0"/>
              <a:t>Review</a:t>
            </a:r>
            <a:r>
              <a:rPr lang="pt-PT" dirty="0" smtClean="0"/>
              <a:t>” </a:t>
            </a:r>
            <a:r>
              <a:rPr lang="pt-PT" dirty="0" err="1" smtClean="0"/>
              <a:t>milestone</a:t>
            </a:r>
            <a:r>
              <a:rPr lang="pt-PT" dirty="0"/>
              <a:t> 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according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individual </a:t>
            </a:r>
            <a:r>
              <a:rPr lang="pt-PT" dirty="0" err="1" smtClean="0"/>
              <a:t>logs</a:t>
            </a:r>
            <a:r>
              <a:rPr lang="pt-PT" dirty="0" smtClean="0"/>
              <a:t>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/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r>
                        <a:rPr lang="pt-PT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230,75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Meetings/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Discussions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14%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65,25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12%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Research/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Study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58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10%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46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8%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33,5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22,5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Repository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Management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14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3%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Software </a:t>
            </a:r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  <a:p>
            <a:pPr lvl="1"/>
            <a:r>
              <a:rPr lang="pt-PT" dirty="0" err="1" smtClean="0"/>
              <a:t>Centralized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Microsoft Project for </a:t>
            </a:r>
            <a:r>
              <a:rPr lang="pt-PT" dirty="0" err="1" smtClean="0"/>
              <a:t>scheduling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allocation</a:t>
            </a:r>
            <a:endParaRPr lang="pt-PT" dirty="0" smtClean="0"/>
          </a:p>
          <a:p>
            <a:pPr lvl="1"/>
            <a:r>
              <a:rPr lang="pt-PT" dirty="0" err="1" smtClean="0"/>
              <a:t>Easier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 smtClean="0"/>
          </a:p>
          <a:p>
            <a:pPr lvl="1"/>
            <a:r>
              <a:rPr lang="pt-PT" dirty="0" err="1" smtClean="0"/>
              <a:t>What’s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next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any</a:t>
            </a:r>
            <a:r>
              <a:rPr lang="pt-PT" dirty="0" smtClean="0"/>
              <a:t> </a:t>
            </a:r>
            <a:r>
              <a:rPr lang="pt-PT" dirty="0" err="1" smtClean="0"/>
              <a:t>given</a:t>
            </a:r>
            <a:r>
              <a:rPr lang="pt-PT" dirty="0" smtClean="0"/>
              <a:t> time</a:t>
            </a:r>
          </a:p>
          <a:p>
            <a:pPr lvl="1"/>
            <a:endParaRPr lang="pt-PT" dirty="0" smtClean="0"/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in Microsoft Excel for </a:t>
            </a:r>
            <a:r>
              <a:rPr lang="pt-PT" dirty="0" err="1" smtClean="0"/>
              <a:t>project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based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WBS </a:t>
            </a:r>
            <a:r>
              <a:rPr lang="pt-PT" dirty="0" err="1" smtClean="0"/>
              <a:t>tasks</a:t>
            </a:r>
            <a:endParaRPr lang="pt-PT" dirty="0" smtClean="0"/>
          </a:p>
          <a:p>
            <a:pPr lvl="1"/>
            <a:r>
              <a:rPr lang="pt-PT" dirty="0" err="1" smtClean="0"/>
              <a:t>Haven’t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full</a:t>
            </a:r>
            <a:r>
              <a:rPr lang="pt-PT" dirty="0" smtClean="0"/>
              <a:t> </a:t>
            </a:r>
            <a:r>
              <a:rPr lang="pt-PT" dirty="0" err="1" smtClean="0"/>
              <a:t>potential</a:t>
            </a:r>
            <a:r>
              <a:rPr lang="pt-P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reports</a:t>
            </a:r>
            <a:endParaRPr lang="pt-PT" dirty="0" smtClean="0"/>
          </a:p>
          <a:p>
            <a:pPr lvl="1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Individual </a:t>
            </a:r>
            <a:r>
              <a:rPr lang="pt-PT" dirty="0" err="1" smtClean="0"/>
              <a:t>logs</a:t>
            </a:r>
            <a:endParaRPr lang="pt-PT" dirty="0" smtClean="0"/>
          </a:p>
          <a:p>
            <a:pPr lvl="1"/>
            <a:r>
              <a:rPr lang="pt-PT" dirty="0" err="1" smtClean="0"/>
              <a:t>What</a:t>
            </a:r>
            <a:r>
              <a:rPr lang="pt-PT" dirty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how</a:t>
            </a:r>
            <a:r>
              <a:rPr lang="pt-PT" dirty="0" smtClean="0"/>
              <a:t> </a:t>
            </a:r>
            <a:r>
              <a:rPr lang="pt-PT" dirty="0" err="1" smtClean="0"/>
              <a:t>much</a:t>
            </a:r>
            <a:r>
              <a:rPr lang="pt-PT" dirty="0" smtClean="0"/>
              <a:t> </a:t>
            </a:r>
            <a:r>
              <a:rPr lang="pt-PT" dirty="0" err="1" smtClean="0"/>
              <a:t>did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cost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03" y="2487239"/>
            <a:ext cx="1300611" cy="5823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089920"/>
            <a:ext cx="1355949" cy="831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00" y="3686436"/>
            <a:ext cx="1089850" cy="1089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07" y="5393119"/>
            <a:ext cx="926243" cy="8759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53" y="4180858"/>
            <a:ext cx="1686476" cy="4567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70" y="2602124"/>
            <a:ext cx="923749" cy="691920"/>
          </a:xfrm>
          <a:prstGeom prst="rect">
            <a:avLst/>
          </a:prstGeom>
        </p:spPr>
      </p:pic>
      <p:cxnSp>
        <p:nvCxnSpPr>
          <p:cNvPr id="10" name="Conexão em ângulos retos 9"/>
          <p:cNvCxnSpPr>
            <a:stCxn id="4" idx="3"/>
            <a:endCxn id="8" idx="0"/>
          </p:cNvCxnSpPr>
          <p:nvPr/>
        </p:nvCxnSpPr>
        <p:spPr>
          <a:xfrm>
            <a:off x="6588114" y="2778421"/>
            <a:ext cx="3321277" cy="14024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em ângulos retos 10"/>
          <p:cNvCxnSpPr>
            <a:stCxn id="7" idx="3"/>
            <a:endCxn id="8" idx="2"/>
          </p:cNvCxnSpPr>
          <p:nvPr/>
        </p:nvCxnSpPr>
        <p:spPr>
          <a:xfrm flipV="1">
            <a:off x="6541950" y="4637612"/>
            <a:ext cx="3367441" cy="11934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curva 11"/>
          <p:cNvCxnSpPr>
            <a:stCxn id="4" idx="1"/>
            <a:endCxn id="5" idx="0"/>
          </p:cNvCxnSpPr>
          <p:nvPr/>
        </p:nvCxnSpPr>
        <p:spPr>
          <a:xfrm rot="10800000" flipV="1">
            <a:off x="1973377" y="2778420"/>
            <a:ext cx="3314127" cy="13114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45309" cy="3318936"/>
          </a:xfrm>
        </p:spPr>
        <p:txBody>
          <a:bodyPr>
            <a:normAutofit/>
          </a:bodyPr>
          <a:lstStyle/>
          <a:p>
            <a:r>
              <a:rPr lang="pt-PT" dirty="0"/>
              <a:t>Google </a:t>
            </a:r>
            <a:r>
              <a:rPr lang="pt-PT" dirty="0" err="1"/>
              <a:t>Code</a:t>
            </a:r>
            <a:endParaRPr lang="pt-PT" dirty="0"/>
          </a:p>
          <a:p>
            <a:pPr lvl="1"/>
            <a:r>
              <a:rPr lang="pt-PT" dirty="0" err="1"/>
              <a:t>Keep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Time Project</a:t>
            </a:r>
          </a:p>
          <a:p>
            <a:pPr lvl="1"/>
            <a:r>
              <a:rPr lang="pt-PT" dirty="0" err="1"/>
              <a:t>Documentation</a:t>
            </a:r>
            <a:endParaRPr lang="pt-PT" dirty="0"/>
          </a:p>
          <a:p>
            <a:pPr lvl="2"/>
            <a:r>
              <a:rPr lang="pt-PT" dirty="0"/>
              <a:t>Meetings</a:t>
            </a:r>
          </a:p>
          <a:p>
            <a:pPr lvl="2"/>
            <a:r>
              <a:rPr lang="pt-PT" dirty="0"/>
              <a:t>Processes</a:t>
            </a:r>
          </a:p>
          <a:p>
            <a:pPr lvl="2"/>
            <a:r>
              <a:rPr lang="pt-PT" dirty="0"/>
              <a:t>Project Management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59045" y="3923071"/>
            <a:ext cx="312665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Google </a:t>
            </a:r>
            <a:r>
              <a:rPr lang="pt-PT" dirty="0" err="1"/>
              <a:t>Docs</a:t>
            </a:r>
            <a:endParaRPr lang="pt-PT" dirty="0"/>
          </a:p>
          <a:p>
            <a:pPr lvl="1"/>
            <a:r>
              <a:rPr lang="pt-PT" dirty="0" err="1"/>
              <a:t>Documents</a:t>
            </a:r>
            <a:r>
              <a:rPr lang="pt-PT" dirty="0"/>
              <a:t>, </a:t>
            </a:r>
            <a:r>
              <a:rPr lang="pt-PT" dirty="0" err="1"/>
              <a:t>Requirements</a:t>
            </a:r>
            <a:r>
              <a:rPr lang="pt-PT" dirty="0"/>
              <a:t>,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Measures</a:t>
            </a:r>
            <a:endParaRPr lang="pt-PT" dirty="0"/>
          </a:p>
          <a:p>
            <a:pPr lvl="1"/>
            <a:r>
              <a:rPr lang="pt-PT" dirty="0" err="1"/>
              <a:t>Dashboard</a:t>
            </a:r>
            <a:endParaRPr lang="pt-PT" dirty="0"/>
          </a:p>
          <a:p>
            <a:pPr lvl="1"/>
            <a:r>
              <a:rPr lang="pt-PT" dirty="0" err="1"/>
              <a:t>Logs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5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smtClean="0"/>
              <a:t>Carla </a:t>
            </a:r>
            <a:r>
              <a:rPr lang="pt-PT" b="1" dirty="0"/>
              <a:t>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89554" cy="3318936"/>
          </a:xfrm>
        </p:spPr>
        <p:txBody>
          <a:bodyPr>
            <a:normAutofit/>
          </a:bodyPr>
          <a:lstStyle/>
          <a:p>
            <a:r>
              <a:rPr lang="pt-PT" dirty="0"/>
              <a:t>Google Sites</a:t>
            </a:r>
          </a:p>
          <a:p>
            <a:pPr lvl="1"/>
            <a:r>
              <a:rPr lang="pt-PT" dirty="0"/>
              <a:t>Project </a:t>
            </a:r>
            <a:r>
              <a:rPr lang="pt-PT" dirty="0" err="1"/>
              <a:t>Information</a:t>
            </a:r>
            <a:endParaRPr lang="pt-PT" dirty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295401" y="4049303"/>
            <a:ext cx="379033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06529" y="4442645"/>
            <a:ext cx="4115768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minutes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Kickoff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Meeting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4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state</a:t>
            </a:r>
            <a:endParaRPr lang="pt-PT" dirty="0"/>
          </a:p>
          <a:p>
            <a:pPr lvl="1"/>
            <a:r>
              <a:rPr lang="pt-PT" dirty="0" err="1"/>
              <a:t>Draft</a:t>
            </a:r>
            <a:r>
              <a:rPr lang="pt-PT" dirty="0"/>
              <a:t>: 2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Revision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Approval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Baselined</a:t>
            </a:r>
            <a:r>
              <a:rPr lang="pt-PT" dirty="0"/>
              <a:t>: 29</a:t>
            </a:r>
          </a:p>
          <a:p>
            <a:pPr lvl="1"/>
            <a:r>
              <a:rPr lang="pt-PT" dirty="0" err="1"/>
              <a:t>Deprecated</a:t>
            </a:r>
            <a:r>
              <a:rPr lang="pt-PT" dirty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Global </a:t>
            </a:r>
            <a:r>
              <a:rPr lang="pt-PT" dirty="0" err="1"/>
              <a:t>Change</a:t>
            </a:r>
            <a:r>
              <a:rPr lang="pt-PT" dirty="0"/>
              <a:t> Rate: 0,066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6337" y="2466751"/>
            <a:ext cx="5544306" cy="3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Processes weren’t always exactly followed</a:t>
            </a:r>
          </a:p>
          <a:p>
            <a:pPr lvl="1"/>
            <a:r>
              <a:rPr lang="en-US" dirty="0" smtClean="0"/>
              <a:t>Some situations were overlooked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Times spent testing</a:t>
            </a:r>
          </a:p>
          <a:p>
            <a:endParaRPr lang="en-US" dirty="0" smtClean="0"/>
          </a:p>
          <a:p>
            <a:r>
              <a:rPr lang="en-US" dirty="0" smtClean="0"/>
              <a:t>Application is functional </a:t>
            </a:r>
          </a:p>
          <a:p>
            <a:pPr lvl="1"/>
            <a:r>
              <a:rPr lang="en-US" dirty="0" smtClean="0"/>
              <a:t>Level of confidence – 70% a 80%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9197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556932"/>
            <a:ext cx="2253190" cy="3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members. </a:t>
            </a:r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Keep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time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/>
              <a:t>Allow</a:t>
            </a:r>
            <a:r>
              <a:rPr lang="pt-PT" dirty="0"/>
              <a:t> </a:t>
            </a:r>
            <a:r>
              <a:rPr lang="pt-PT" dirty="0" err="1"/>
              <a:t>users</a:t>
            </a:r>
            <a:r>
              <a:rPr lang="pt-PT" dirty="0"/>
              <a:t> to </a:t>
            </a:r>
            <a:r>
              <a:rPr lang="en-US" dirty="0"/>
              <a:t>manage their time in an easy and instinctively </a:t>
            </a:r>
            <a:r>
              <a:rPr lang="en-US" dirty="0" smtClean="0"/>
              <a:t>way</a:t>
            </a:r>
            <a:r>
              <a:rPr lang="pt-PT" dirty="0"/>
              <a:t> </a:t>
            </a:r>
            <a:r>
              <a:rPr lang="en-US" dirty="0" smtClean="0"/>
              <a:t>by allowing to record the time spent on a task.</a:t>
            </a:r>
          </a:p>
          <a:p>
            <a:pPr marL="285750" lvl="1"/>
            <a:r>
              <a:rPr lang="en-US" dirty="0"/>
              <a:t>In addition, this </a:t>
            </a:r>
            <a:r>
              <a:rPr lang="en-US"/>
              <a:t>tool </a:t>
            </a:r>
            <a:r>
              <a:rPr lang="en-US" smtClean="0"/>
              <a:t>permits </a:t>
            </a:r>
            <a:r>
              <a:rPr lang="en-US" dirty="0"/>
              <a:t>adding new tasks, selecting and viewing list of all incomplete tasks and their </a:t>
            </a:r>
            <a:r>
              <a:rPr lang="en-US" dirty="0" smtClean="0"/>
              <a:t>description.</a:t>
            </a:r>
          </a:p>
          <a:p>
            <a:pPr marL="285750" lvl="1"/>
            <a:r>
              <a:rPr lang="en-US" dirty="0"/>
              <a:t>The users can start and stop time tracking </a:t>
            </a:r>
            <a:r>
              <a:rPr lang="en-US" dirty="0" smtClean="0"/>
              <a:t>anytime without having to think where to click.</a:t>
            </a:r>
          </a:p>
          <a:p>
            <a:pPr marL="285750" lvl="1"/>
            <a:r>
              <a:rPr lang="en-US" dirty="0" smtClean="0"/>
              <a:t>Later it’s possible to export all the data into a CSV sheet.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redistribution the tasks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pPr lvl="1"/>
            <a:r>
              <a:rPr lang="en-US" dirty="0" smtClean="0"/>
              <a:t>Testing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commitment and motivation</a:t>
            </a:r>
          </a:p>
          <a:p>
            <a:pPr lvl="2"/>
            <a:r>
              <a:rPr lang="en-US" dirty="0" smtClean="0"/>
              <a:t> similar for 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 err="1" smtClean="0"/>
              <a:t>Previous</a:t>
            </a:r>
            <a:r>
              <a:rPr lang="pt-PT" dirty="0" smtClean="0"/>
              <a:t> </a:t>
            </a:r>
            <a:r>
              <a:rPr lang="pt-PT" dirty="0" err="1" smtClean="0"/>
              <a:t>experience</a:t>
            </a:r>
            <a:r>
              <a:rPr lang="pt-PT" dirty="0" smtClean="0"/>
              <a:t> :</a:t>
            </a:r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a more </a:t>
            </a:r>
            <a:r>
              <a:rPr lang="pt-PT" dirty="0" err="1" smtClean="0"/>
              <a:t>direct</a:t>
            </a:r>
            <a:r>
              <a:rPr lang="pt-PT" dirty="0" smtClean="0"/>
              <a:t> </a:t>
            </a:r>
            <a:r>
              <a:rPr lang="pt-PT" dirty="0" err="1" smtClean="0"/>
              <a:t>approach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/>
              <a:t> </a:t>
            </a:r>
            <a:r>
              <a:rPr lang="pt-PT" dirty="0" err="1" smtClean="0"/>
              <a:t>presented</a:t>
            </a:r>
            <a:endParaRPr lang="pt-PT" dirty="0"/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me to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members</a:t>
            </a:r>
            <a:r>
              <a:rPr lang="pt-PT" dirty="0" smtClean="0"/>
              <a:t> </a:t>
            </a:r>
            <a:r>
              <a:rPr lang="pt-PT" dirty="0" err="1" smtClean="0"/>
              <a:t>providing</a:t>
            </a:r>
            <a:r>
              <a:rPr lang="pt-PT" dirty="0" smtClean="0"/>
              <a:t> </a:t>
            </a:r>
            <a:r>
              <a:rPr lang="pt-PT" dirty="0" err="1" smtClean="0"/>
              <a:t>guidance</a:t>
            </a:r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Breakdown</a:t>
            </a:r>
            <a:r>
              <a:rPr lang="pt-PT" dirty="0"/>
              <a:t> </a:t>
            </a:r>
            <a:r>
              <a:rPr lang="pt-PT" dirty="0" err="1"/>
              <a:t>Chart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foundation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plan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</a:t>
            </a:r>
            <a:r>
              <a:rPr lang="pt-PT" dirty="0" err="1" smtClean="0"/>
              <a:t>tasks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related</a:t>
            </a:r>
            <a:r>
              <a:rPr lang="pt-PT" dirty="0" smtClean="0"/>
              <a:t> to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member</a:t>
            </a:r>
            <a:r>
              <a:rPr lang="pt-PT" dirty="0" smtClean="0"/>
              <a:t>. </a:t>
            </a:r>
            <a:r>
              <a:rPr lang="pt-PT" dirty="0" err="1" smtClean="0"/>
              <a:t>If</a:t>
            </a:r>
            <a:r>
              <a:rPr lang="pt-PT" dirty="0" smtClean="0"/>
              <a:t> more </a:t>
            </a:r>
            <a:r>
              <a:rPr lang="pt-PT" dirty="0" err="1" smtClean="0"/>
              <a:t>members</a:t>
            </a:r>
            <a:r>
              <a:rPr lang="pt-PT" dirty="0" smtClean="0"/>
              <a:t> are </a:t>
            </a:r>
            <a:r>
              <a:rPr lang="pt-PT" dirty="0" err="1" smtClean="0"/>
              <a:t>allocated</a:t>
            </a:r>
            <a:r>
              <a:rPr lang="pt-PT" dirty="0" smtClean="0"/>
              <a:t> to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, </a:t>
            </a:r>
            <a:r>
              <a:rPr lang="pt-PT" dirty="0" err="1" smtClean="0"/>
              <a:t>repeat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.</a:t>
            </a:r>
          </a:p>
          <a:p>
            <a:r>
              <a:rPr lang="pt-PT" dirty="0">
                <a:sym typeface="Wingdings" panose="05000000000000000000" pitchFamily="2" charset="2"/>
              </a:rPr>
              <a:t>Project </a:t>
            </a:r>
            <a:r>
              <a:rPr lang="pt-PT" dirty="0" err="1">
                <a:sym typeface="Wingdings" panose="05000000000000000000" pitchFamily="2" charset="2"/>
              </a:rPr>
              <a:t>Planning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Process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seemed</a:t>
            </a:r>
            <a:r>
              <a:rPr lang="pt-PT" dirty="0">
                <a:sym typeface="Wingdings" panose="05000000000000000000" pitchFamily="2" charset="2"/>
              </a:rPr>
              <a:t> OK for </a:t>
            </a:r>
            <a:r>
              <a:rPr lang="pt-PT" dirty="0" err="1">
                <a:sym typeface="Wingdings" panose="05000000000000000000" pitchFamily="2" charset="2"/>
              </a:rPr>
              <a:t>this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project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but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should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be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added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hints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on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how</a:t>
            </a:r>
            <a:r>
              <a:rPr lang="pt-PT" dirty="0">
                <a:sym typeface="Wingdings" panose="05000000000000000000" pitchFamily="2" charset="2"/>
              </a:rPr>
              <a:t> to </a:t>
            </a:r>
            <a:r>
              <a:rPr lang="pt-PT" dirty="0" err="1">
                <a:sym typeface="Wingdings" panose="05000000000000000000" pitchFamily="2" charset="2"/>
              </a:rPr>
              <a:t>develop</a:t>
            </a:r>
            <a:r>
              <a:rPr lang="pt-PT" dirty="0">
                <a:sym typeface="Wingdings" panose="05000000000000000000" pitchFamily="2" charset="2"/>
              </a:rPr>
              <a:t> a </a:t>
            </a:r>
            <a:r>
              <a:rPr lang="pt-PT" dirty="0" err="1">
                <a:sym typeface="Wingdings" panose="05000000000000000000" pitchFamily="2" charset="2"/>
              </a:rPr>
              <a:t>good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smtClean="0">
                <a:sym typeface="Wingdings" panose="05000000000000000000" pitchFamily="2" charset="2"/>
              </a:rPr>
              <a:t>WBS.</a:t>
            </a:r>
          </a:p>
          <a:p>
            <a:r>
              <a:rPr lang="pt-PT" dirty="0" err="1" smtClean="0">
                <a:sym typeface="Wingdings" panose="05000000000000000000" pitchFamily="2" charset="2"/>
              </a:rPr>
              <a:t>Regarding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tools</a:t>
            </a:r>
            <a:r>
              <a:rPr lang="pt-PT" dirty="0" smtClean="0">
                <a:sym typeface="Wingdings" panose="05000000000000000000" pitchFamily="2" charset="2"/>
              </a:rPr>
              <a:t>, SVN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to </a:t>
            </a:r>
            <a:r>
              <a:rPr lang="pt-PT" dirty="0" err="1" smtClean="0">
                <a:sym typeface="Wingdings" panose="05000000000000000000" pitchFamily="2" charset="2"/>
              </a:rPr>
              <a:t>keeper</a:t>
            </a:r>
            <a:r>
              <a:rPr lang="pt-PT" dirty="0" smtClean="0">
                <a:sym typeface="Wingdings" panose="05000000000000000000" pitchFamily="2" charset="2"/>
              </a:rPr>
              <a:t>. </a:t>
            </a:r>
            <a:r>
              <a:rPr lang="pt-PT" dirty="0" err="1" smtClean="0">
                <a:sym typeface="Wingdings" panose="05000000000000000000" pitchFamily="2" charset="2"/>
              </a:rPr>
              <a:t>Facebook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good</a:t>
            </a:r>
            <a:r>
              <a:rPr lang="pt-PT" dirty="0" smtClean="0">
                <a:sym typeface="Wingdings" panose="05000000000000000000" pitchFamily="2" charset="2"/>
              </a:rPr>
              <a:t> for </a:t>
            </a:r>
            <a:r>
              <a:rPr lang="pt-PT" dirty="0" err="1" smtClean="0">
                <a:sym typeface="Wingdings" panose="05000000000000000000" pitchFamily="2" charset="2"/>
              </a:rPr>
              <a:t>communication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but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doesn’t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have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search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functionality</a:t>
            </a:r>
            <a:r>
              <a:rPr lang="pt-PT" dirty="0" smtClean="0">
                <a:sym typeface="Wingdings" panose="05000000000000000000" pitchFamily="2" charset="2"/>
              </a:rPr>
              <a:t>.</a:t>
            </a:r>
            <a:endParaRPr lang="pt-P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164393" cy="3318936"/>
          </a:xfrm>
        </p:spPr>
        <p:txBody>
          <a:bodyPr>
            <a:normAutofit/>
          </a:bodyPr>
          <a:lstStyle/>
          <a:p>
            <a:r>
              <a:rPr lang="pt-PT" b="1" dirty="0" err="1" smtClean="0"/>
              <a:t>Main</a:t>
            </a:r>
            <a:r>
              <a:rPr lang="pt-PT" b="1" dirty="0" smtClean="0"/>
              <a:t> </a:t>
            </a:r>
            <a:r>
              <a:rPr lang="pt-PT" b="1" dirty="0" err="1" smtClean="0"/>
              <a:t>Contributions</a:t>
            </a:r>
            <a:r>
              <a:rPr lang="pt-PT" b="1" dirty="0" smtClean="0"/>
              <a:t>:</a:t>
            </a:r>
          </a:p>
          <a:p>
            <a:pPr lvl="1"/>
            <a:r>
              <a:rPr lang="en-US" sz="2100" dirty="0"/>
              <a:t>Writing and discussing some </a:t>
            </a:r>
            <a:r>
              <a:rPr lang="en-US" sz="2100" dirty="0" smtClean="0"/>
              <a:t>processes;</a:t>
            </a:r>
          </a:p>
          <a:p>
            <a:pPr lvl="1"/>
            <a:r>
              <a:rPr lang="en-US" sz="2100" dirty="0" smtClean="0"/>
              <a:t>Vision and Scope;</a:t>
            </a:r>
          </a:p>
          <a:p>
            <a:pPr lvl="1"/>
            <a:r>
              <a:rPr lang="en-US" dirty="0" smtClean="0"/>
              <a:t>SRS </a:t>
            </a:r>
            <a:r>
              <a:rPr lang="en-US" dirty="0"/>
              <a:t>and Requirements </a:t>
            </a:r>
            <a:r>
              <a:rPr lang="en-US" dirty="0" smtClean="0"/>
              <a:t>Definition;</a:t>
            </a:r>
          </a:p>
          <a:p>
            <a:pPr lvl="1"/>
            <a:r>
              <a:rPr lang="en-US" dirty="0"/>
              <a:t>Coding some </a:t>
            </a:r>
            <a:r>
              <a:rPr lang="en-US" dirty="0" smtClean="0"/>
              <a:t>features;</a:t>
            </a:r>
          </a:p>
          <a:p>
            <a:pPr lvl="1"/>
            <a:r>
              <a:rPr lang="en-US" dirty="0" smtClean="0"/>
              <a:t>Testing;</a:t>
            </a:r>
            <a:endParaRPr lang="en-US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  <p:graphicFrame>
        <p:nvGraphicFramePr>
          <p:cNvPr id="12" name="Gráfico 11"/>
          <p:cNvGraphicFramePr/>
          <p:nvPr>
            <p:extLst/>
          </p:nvPr>
        </p:nvGraphicFramePr>
        <p:xfrm>
          <a:off x="5083277" y="2285999"/>
          <a:ext cx="7108723" cy="4129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68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João Girão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4249993" cy="3593145"/>
          </a:xfrm>
        </p:spPr>
        <p:txBody>
          <a:bodyPr>
            <a:normAutofit/>
          </a:bodyPr>
          <a:lstStyle/>
          <a:p>
            <a:r>
              <a:rPr lang="en-US" b="1" dirty="0"/>
              <a:t>Participation </a:t>
            </a:r>
            <a:r>
              <a:rPr lang="en-US" b="1" dirty="0" smtClean="0"/>
              <a:t>analysis:</a:t>
            </a:r>
            <a:r>
              <a:rPr lang="en-US" dirty="0" smtClean="0"/>
              <a:t> </a:t>
            </a:r>
            <a:r>
              <a:rPr lang="en-US" sz="2000" dirty="0" smtClean="0"/>
              <a:t>Positive</a:t>
            </a:r>
          </a:p>
          <a:p>
            <a:pPr lvl="1"/>
            <a:r>
              <a:rPr lang="en-US" dirty="0" smtClean="0"/>
              <a:t>Self-help;</a:t>
            </a:r>
          </a:p>
          <a:p>
            <a:pPr lvl="1"/>
            <a:r>
              <a:rPr lang="en-US" dirty="0" smtClean="0"/>
              <a:t>Interested;</a:t>
            </a:r>
          </a:p>
          <a:p>
            <a:pPr lvl="1"/>
            <a:r>
              <a:rPr lang="en-US" dirty="0" smtClean="0"/>
              <a:t>Organized;</a:t>
            </a:r>
          </a:p>
          <a:p>
            <a:pPr lvl="1"/>
            <a:r>
              <a:rPr lang="en-US" dirty="0" smtClean="0"/>
              <a:t>Critical attitude;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5828072" y="2556932"/>
            <a:ext cx="4938251" cy="3239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Lessons Learned:</a:t>
            </a:r>
          </a:p>
          <a:p>
            <a:pPr lvl="1"/>
            <a:r>
              <a:rPr lang="en-US" dirty="0"/>
              <a:t>For project successful:</a:t>
            </a:r>
          </a:p>
          <a:p>
            <a:pPr lvl="2"/>
            <a:r>
              <a:rPr lang="en-US" dirty="0"/>
              <a:t>Team motivation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Team organization;</a:t>
            </a:r>
          </a:p>
          <a:p>
            <a:pPr lvl="2"/>
            <a:r>
              <a:rPr lang="en-US" dirty="0" smtClean="0"/>
              <a:t>Responsibility </a:t>
            </a:r>
            <a:r>
              <a:rPr lang="en-US" dirty="0"/>
              <a:t>of each </a:t>
            </a:r>
            <a:r>
              <a:rPr lang="en-US" dirty="0" smtClean="0"/>
              <a:t>member;</a:t>
            </a:r>
          </a:p>
          <a:p>
            <a:pPr lvl="1"/>
            <a:r>
              <a:rPr lang="en-US" dirty="0" smtClean="0"/>
              <a:t>Project Plan is very important;</a:t>
            </a:r>
          </a:p>
          <a:p>
            <a:pPr lvl="1"/>
            <a:r>
              <a:rPr lang="en-US" dirty="0" smtClean="0"/>
              <a:t>Regular meetings are very important;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4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pPr lvl="1"/>
            <a:r>
              <a:rPr lang="en-US" smtClean="0"/>
              <a:t>Settings code</a:t>
            </a:r>
            <a:endParaRPr lang="en-US" dirty="0" smtClean="0"/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223386" cy="3318936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contributions</a:t>
            </a:r>
            <a:endParaRPr lang="pt-PT" dirty="0"/>
          </a:p>
          <a:p>
            <a:pPr lvl="1"/>
            <a:r>
              <a:rPr lang="en-US" dirty="0" smtClean="0"/>
              <a:t>Updating the repository</a:t>
            </a:r>
          </a:p>
          <a:p>
            <a:pPr lvl="1"/>
            <a:r>
              <a:rPr lang="en-US" dirty="0" smtClean="0"/>
              <a:t>Writing some processes</a:t>
            </a:r>
          </a:p>
          <a:p>
            <a:pPr lvl="1"/>
            <a:r>
              <a:rPr lang="en-US" dirty="0" smtClean="0"/>
              <a:t>SRS and Requirements Definition</a:t>
            </a:r>
          </a:p>
          <a:p>
            <a:pPr lvl="1"/>
            <a:r>
              <a:rPr lang="en-US" dirty="0" smtClean="0"/>
              <a:t>Review and approval of some documents</a:t>
            </a:r>
          </a:p>
          <a:p>
            <a:pPr lvl="1"/>
            <a:r>
              <a:rPr lang="en-US" dirty="0" smtClean="0"/>
              <a:t>Coding some features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8787" y="2556932"/>
            <a:ext cx="4377811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/>
              <a:t>Participation </a:t>
            </a:r>
            <a:r>
              <a:rPr lang="en-US" sz="2400" dirty="0" smtClean="0"/>
              <a:t>analysis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Helped when required 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Did the assigned tasks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 in the project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Mário Oliveira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  <a:p>
            <a:pPr lvl="1"/>
            <a:r>
              <a:rPr lang="en-US" dirty="0" smtClean="0"/>
              <a:t>Teamwork is the key to </a:t>
            </a:r>
            <a:r>
              <a:rPr lang="en-US" dirty="0" err="1" smtClean="0"/>
              <a:t>sucess</a:t>
            </a:r>
            <a:endParaRPr lang="en-US" dirty="0" smtClean="0"/>
          </a:p>
          <a:p>
            <a:pPr lvl="1"/>
            <a:r>
              <a:rPr lang="en-US" smtClean="0"/>
              <a:t>The structure of the application should be well planned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/>
              <a:t>Software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Knowledge and Helping the whole team in developing their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Software Base Architecture, </a:t>
            </a:r>
            <a:r>
              <a:rPr lang="en-US" dirty="0" smtClean="0"/>
              <a:t>Functionality </a:t>
            </a:r>
            <a:r>
              <a:rPr lang="en-US" dirty="0"/>
              <a:t>and UI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Help In Requirement definitions when </a:t>
            </a:r>
            <a:r>
              <a:rPr lang="en-US" dirty="0" smtClean="0"/>
              <a:t>prompted</a:t>
            </a:r>
            <a:endParaRPr lang="en-US" dirty="0"/>
          </a:p>
          <a:p>
            <a:pPr lvl="1"/>
            <a:r>
              <a:rPr lang="en-US" dirty="0" smtClean="0"/>
              <a:t>Trying to help the team thinking about the future helping them get focused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Participation in Team Results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/>
              <a:t>Always trying to help my coworkers when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Good commitment and positive </a:t>
            </a:r>
            <a:r>
              <a:rPr lang="en-US" dirty="0" smtClean="0"/>
              <a:t>participation </a:t>
            </a:r>
            <a:r>
              <a:rPr lang="en-US" dirty="0"/>
              <a:t>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While developing, I tried to keep the team focused on the task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/>
              <a:t>It's not easy to keep a big team to </a:t>
            </a:r>
            <a:r>
              <a:rPr lang="en-US" dirty="0" smtClean="0"/>
              <a:t>work in synchrony</a:t>
            </a:r>
          </a:p>
          <a:p>
            <a:pPr lvl="1"/>
            <a:r>
              <a:rPr lang="en-US" dirty="0"/>
              <a:t>Rigid documents that doesn't predict exceptions, sometimes </a:t>
            </a:r>
            <a:r>
              <a:rPr lang="en-US" dirty="0" smtClean="0"/>
              <a:t>will not fit in reality.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214</TotalTime>
  <Words>1877</Words>
  <Application>Microsoft Office PowerPoint</Application>
  <PresentationFormat>Ecrã Panorâmico</PresentationFormat>
  <Paragraphs>508</Paragraphs>
  <Slides>69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69</vt:i4>
      </vt:variant>
    </vt:vector>
  </HeadingPairs>
  <TitlesOfParts>
    <vt:vector size="74" baseType="lpstr">
      <vt:lpstr>Arial</vt:lpstr>
      <vt:lpstr>Calibri</vt:lpstr>
      <vt:lpstr>Garamond</vt:lpstr>
      <vt:lpstr>Wingdings</vt:lpstr>
      <vt:lpstr>Orgânico</vt:lpstr>
      <vt:lpstr>MIS – PS Keep Your Time</vt:lpstr>
      <vt:lpstr>Content</vt:lpstr>
      <vt:lpstr>Team Members</vt:lpstr>
      <vt:lpstr>Product Overview</vt:lpstr>
      <vt:lpstr>Product Overview</vt:lpstr>
      <vt:lpstr>Project Managment</vt:lpstr>
      <vt:lpstr>Team Members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Requirements</vt:lpstr>
      <vt:lpstr>Requirements</vt:lpstr>
      <vt:lpstr>Requirements conclusion</vt:lpstr>
      <vt:lpstr>Document Managment</vt:lpstr>
      <vt:lpstr>Document repository</vt:lpstr>
      <vt:lpstr>Document Repository</vt:lpstr>
      <vt:lpstr>Document Repository</vt:lpstr>
      <vt:lpstr>Document Repository</vt:lpstr>
      <vt:lpstr>Document Repository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Apresentação do PowerPoint</vt:lpstr>
      <vt:lpstr>Analysis and Conclusions</vt:lpstr>
      <vt:lpstr>Global</vt:lpstr>
      <vt:lpstr>Carla Machado</vt:lpstr>
      <vt:lpstr>Carla Machado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Girão</vt:lpstr>
      <vt:lpstr>João Martins</vt:lpstr>
      <vt:lpstr>João Martins</vt:lpstr>
      <vt:lpstr>Mário Oliveira</vt:lpstr>
      <vt:lpstr>Mário Oliveira</vt:lpstr>
      <vt:lpstr>Rui Ganhoto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João Girão</cp:lastModifiedBy>
  <cp:revision>37</cp:revision>
  <dcterms:created xsi:type="dcterms:W3CDTF">2013-06-29T09:19:55Z</dcterms:created>
  <dcterms:modified xsi:type="dcterms:W3CDTF">2013-07-03T00:00:50Z</dcterms:modified>
</cp:coreProperties>
</file>