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72"/>
  </p:notesMasterIdLst>
  <p:sldIdLst>
    <p:sldId id="256" r:id="rId2"/>
    <p:sldId id="257" r:id="rId3"/>
    <p:sldId id="309" r:id="rId4"/>
    <p:sldId id="268" r:id="rId5"/>
    <p:sldId id="258" r:id="rId6"/>
    <p:sldId id="269" r:id="rId7"/>
    <p:sldId id="310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71" r:id="rId23"/>
    <p:sldId id="303" r:id="rId24"/>
    <p:sldId id="304" r:id="rId25"/>
    <p:sldId id="305" r:id="rId26"/>
    <p:sldId id="273" r:id="rId27"/>
    <p:sldId id="274" r:id="rId28"/>
    <p:sldId id="338" r:id="rId29"/>
    <p:sldId id="339" r:id="rId30"/>
    <p:sldId id="340" r:id="rId31"/>
    <p:sldId id="341" r:id="rId32"/>
    <p:sldId id="276" r:id="rId33"/>
    <p:sldId id="280" r:id="rId34"/>
    <p:sldId id="293" r:id="rId35"/>
    <p:sldId id="294" r:id="rId36"/>
    <p:sldId id="295" r:id="rId37"/>
    <p:sldId id="296" r:id="rId38"/>
    <p:sldId id="297" r:id="rId39"/>
    <p:sldId id="298" r:id="rId40"/>
    <p:sldId id="279" r:id="rId41"/>
    <p:sldId id="330" r:id="rId42"/>
    <p:sldId id="331" r:id="rId43"/>
    <p:sldId id="332" r:id="rId44"/>
    <p:sldId id="333" r:id="rId45"/>
    <p:sldId id="334" r:id="rId46"/>
    <p:sldId id="335" r:id="rId47"/>
    <p:sldId id="301" r:id="rId48"/>
    <p:sldId id="281" r:id="rId49"/>
    <p:sldId id="299" r:id="rId50"/>
    <p:sldId id="300" r:id="rId51"/>
    <p:sldId id="284" r:id="rId52"/>
    <p:sldId id="282" r:id="rId53"/>
    <p:sldId id="285" r:id="rId54"/>
    <p:sldId id="283" r:id="rId55"/>
    <p:sldId id="286" r:id="rId56"/>
    <p:sldId id="336" r:id="rId57"/>
    <p:sldId id="287" r:id="rId58"/>
    <p:sldId id="345" r:id="rId59"/>
    <p:sldId id="288" r:id="rId60"/>
    <p:sldId id="327" r:id="rId61"/>
    <p:sldId id="328" r:id="rId62"/>
    <p:sldId id="329" r:id="rId63"/>
    <p:sldId id="343" r:id="rId64"/>
    <p:sldId id="344" r:id="rId65"/>
    <p:sldId id="290" r:id="rId66"/>
    <p:sldId id="306" r:id="rId67"/>
    <p:sldId id="291" r:id="rId68"/>
    <p:sldId id="342" r:id="rId69"/>
    <p:sldId id="292" r:id="rId70"/>
    <p:sldId id="337" r:id="rId7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la Silva Machado" initials="CSM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8029" autoAdjust="0"/>
  </p:normalViewPr>
  <p:slideViewPr>
    <p:cSldViewPr snapToGrid="0">
      <p:cViewPr varScale="1">
        <p:scale>
          <a:sx n="85" d="100"/>
          <a:sy n="85" d="100"/>
        </p:scale>
        <p:origin x="-1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F:\Dropbox\ISEC\MIS\1&#186;%20ANO\Projecto%20de%20Software\estima&#231;&#245;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F:\Dropbox\ISEC\MIS\1&#186;%20ANO\Projecto%20de%20Software\estima&#231;&#245;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General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General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5575168"/>
        <c:axId val="88872576"/>
      </c:barChart>
      <c:catAx>
        <c:axId val="45575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8872576"/>
        <c:crosses val="autoZero"/>
        <c:auto val="1"/>
        <c:lblAlgn val="ctr"/>
        <c:lblOffset val="100"/>
        <c:noMultiLvlLbl val="0"/>
      </c:catAx>
      <c:valAx>
        <c:axId val="88872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4557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77"/>
          <c:y val="2.448210862281074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General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General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6087168"/>
        <c:axId val="46293568"/>
      </c:barChart>
      <c:catAx>
        <c:axId val="46087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6293568"/>
        <c:crosses val="autoZero"/>
        <c:auto val="1"/>
        <c:lblAlgn val="ctr"/>
        <c:lblOffset val="100"/>
        <c:noMultiLvlLbl val="0"/>
      </c:catAx>
      <c:valAx>
        <c:axId val="46293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4608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General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6086656"/>
        <c:axId val="46296448"/>
      </c:barChart>
      <c:catAx>
        <c:axId val="46086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6296448"/>
        <c:crosses val="autoZero"/>
        <c:auto val="1"/>
        <c:lblAlgn val="ctr"/>
        <c:lblOffset val="100"/>
        <c:noMultiLvlLbl val="0"/>
      </c:catAx>
      <c:valAx>
        <c:axId val="46296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4608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General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General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77376"/>
        <c:axId val="46298176"/>
      </c:barChart>
      <c:catAx>
        <c:axId val="4547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6298176"/>
        <c:crosses val="autoZero"/>
        <c:auto val="1"/>
        <c:lblAlgn val="ctr"/>
        <c:lblOffset val="100"/>
        <c:noMultiLvlLbl val="0"/>
      </c:catAx>
      <c:valAx>
        <c:axId val="4629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547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General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5.7307692307692344</c:v>
                </c:pt>
                <c:pt idx="4">
                  <c:v>5.8461538461538458</c:v>
                </c:pt>
                <c:pt idx="5">
                  <c:v>6.4038461538461577</c:v>
                </c:pt>
                <c:pt idx="6">
                  <c:v>6.0576923076923084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45514240"/>
        <c:axId val="46300480"/>
      </c:stockChart>
      <c:catAx>
        <c:axId val="4551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6300480"/>
        <c:crosses val="autoZero"/>
        <c:auto val="1"/>
        <c:lblAlgn val="ctr"/>
        <c:lblOffset val="100"/>
        <c:noMultiLvlLbl val="0"/>
      </c:catAx>
      <c:valAx>
        <c:axId val="4630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5514240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455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73"/>
          <c:y val="0.89422182227221614"/>
          <c:w val="0.84181970483863588"/>
          <c:h val="6.8887289088863907E-2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Effort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Folha1!$A$2:$A$11</c:f>
              <c:strCache>
                <c:ptCount val="10"/>
                <c:pt idx="0">
                  <c:v>Meetings/Discussions</c:v>
                </c:pt>
                <c:pt idx="1">
                  <c:v>Documentation</c:v>
                </c:pt>
                <c:pt idx="2">
                  <c:v>Revision</c:v>
                </c:pt>
                <c:pt idx="3">
                  <c:v>Requirements</c:v>
                </c:pt>
                <c:pt idx="4">
                  <c:v>Coding</c:v>
                </c:pt>
                <c:pt idx="5">
                  <c:v>Testing</c:v>
                </c:pt>
                <c:pt idx="6">
                  <c:v>Bug fixing</c:v>
                </c:pt>
                <c:pt idx="7">
                  <c:v>Repository Management</c:v>
                </c:pt>
                <c:pt idx="8">
                  <c:v>Research/Study</c:v>
                </c:pt>
                <c:pt idx="9">
                  <c:v>Project/Quality/Risk Management</c:v>
                </c:pt>
              </c:strCache>
            </c:strRef>
          </c:cat>
          <c:val>
            <c:numRef>
              <c:f>Folha1!$B$2:$B$11</c:f>
              <c:numCache>
                <c:formatCode>General</c:formatCode>
                <c:ptCount val="10"/>
                <c:pt idx="0">
                  <c:v>10</c:v>
                </c:pt>
                <c:pt idx="1">
                  <c:v>32.75</c:v>
                </c:pt>
                <c:pt idx="2">
                  <c:v>0.25</c:v>
                </c:pt>
                <c:pt idx="3">
                  <c:v>10</c:v>
                </c:pt>
                <c:pt idx="4">
                  <c:v>11</c:v>
                </c:pt>
                <c:pt idx="5">
                  <c:v>1.5</c:v>
                </c:pt>
                <c:pt idx="6">
                  <c:v>0</c:v>
                </c:pt>
                <c:pt idx="7">
                  <c:v>1.5</c:v>
                </c:pt>
                <c:pt idx="8">
                  <c:v>7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03T11:12:47.731" idx="6">
    <p:pos x="1904" y="1637"/>
    <p:text>posição deste tema ou remover, se estiver dentro de uma das secções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03T10:31:30.073" idx="1">
    <p:pos x="6644" y="2071"/>
    <p:text>nao temos conceito de tarefa completa/incompleta. E se for inactiva tambem pode ser vista.</p:text>
  </p:cm>
  <p:cm authorId="0" dt="2013-07-03T10:35:13.283" idx="2">
    <p:pos x="6481" y="2071"/>
    <p:text>visualizing a list of all the existent tasks and selection of a particular task to see the details</p:text>
  </p:cm>
  <p:cm authorId="0" dt="2013-07-03T10:54:15.679" idx="4">
    <p:pos x="6580" y="2543"/>
    <p:text>isto é relativo, se calhar era melhor dizer que pode ser feito de uma maneira facil
"The user can start and stop time tracking anytime easily"</p:text>
  </p:cm>
  <p:cm authorId="0" dt="2013-07-03T10:55:29.176" idx="5">
    <p:pos x="4532" y="2816"/>
    <p:text>It's also possible to export all the data into a CSV file.
acho que fica melhor
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03T11:41:35.504" idx="7">
    <p:pos x="5022" y="3147"/>
    <p:text>não quereras dizer everything, um pouco de tudo 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03T11:44:39.933" idx="8">
    <p:pos x="3273" y="2978"/>
    <p:text>trasduzido isto diz 
o gajo como le em binario
que nao faz sentido</p:text>
  </p:cm>
  <p:cm authorId="0" dt="2013-07-03T11:45:37.945" idx="9">
    <p:pos x="5964" y="3238"/>
    <p:text>?? explicar melhor ou por escrito ou depois ao apresentares</p:text>
  </p:cm>
  <p:cm authorId="0" dt="2013-07-03T11:46:42.851" idx="10">
    <p:pos x="4025" y="2192"/>
    <p:text>se calhar este e um ponto que depois deves explicar melhor na apresentação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03-07-2013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223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FF081-3A8B-4019-8856-6C60FECB4303}" type="slidenum">
              <a:rPr lang="pt-PT" smtClean="0"/>
              <a:pPr/>
              <a:t>63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46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 Poker was the technique used for effort estimation</a:t>
            </a:r>
          </a:p>
          <a:p>
            <a:pPr lvl="1"/>
            <a:r>
              <a:rPr lang="en-US" dirty="0" smtClean="0"/>
              <a:t>Time during discussions was controlled</a:t>
            </a:r>
          </a:p>
          <a:p>
            <a:r>
              <a:rPr lang="en-US" dirty="0" smtClean="0"/>
              <a:t>Work Breakdown Structure was built and discussed right before the estimation.</a:t>
            </a:r>
          </a:p>
          <a:p>
            <a:r>
              <a:rPr lang="en-US" dirty="0" smtClean="0"/>
              <a:t>Two estimations were performed :</a:t>
            </a:r>
          </a:p>
          <a:p>
            <a:pPr lvl="1"/>
            <a:r>
              <a:rPr lang="en-US" dirty="0" smtClean="0"/>
              <a:t>Before KOM</a:t>
            </a:r>
          </a:p>
          <a:p>
            <a:pPr lvl="1"/>
            <a:r>
              <a:rPr lang="en-US" dirty="0" smtClean="0"/>
              <a:t>After “SRS Review” milestone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according to the individual logs…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559096"/>
              </p:ext>
            </p:extLst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Task Type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230,75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41%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Meetings/Discussions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75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14%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65,25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12%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Research/Study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58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10%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46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8%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33,5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22,5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Repository Management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14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3%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7,25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dirty="0" smtClean="0">
                          <a:effectLst/>
                        </a:rPr>
                        <a:t>1%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Software Development Plan</a:t>
            </a:r>
          </a:p>
          <a:p>
            <a:pPr lvl="1"/>
            <a:r>
              <a:rPr lang="en-US" dirty="0" smtClean="0"/>
              <a:t>Centralized information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Microsoft Project for scheduling and allocation</a:t>
            </a:r>
          </a:p>
          <a:p>
            <a:pPr lvl="1"/>
            <a:r>
              <a:rPr lang="en-US" dirty="0" smtClean="0"/>
              <a:t>Easier scheduling</a:t>
            </a:r>
          </a:p>
          <a:p>
            <a:pPr lvl="1"/>
            <a:r>
              <a:rPr lang="en-US" dirty="0" smtClean="0"/>
              <a:t>What’s the next task at any given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Earned Value Graph in Microsoft Excel for project control based on WBS tasks</a:t>
            </a:r>
          </a:p>
          <a:p>
            <a:pPr lvl="1"/>
            <a:r>
              <a:rPr lang="en-US" dirty="0" smtClean="0"/>
              <a:t>Wasn’t used to its full potential.</a:t>
            </a:r>
          </a:p>
        </p:txBody>
      </p:sp>
    </p:spTree>
    <p:extLst>
      <p:ext uri="{BB962C8B-B14F-4D97-AF65-F5344CB8AC3E}">
        <p14:creationId xmlns:p14="http://schemas.microsoft.com/office/powerpoint/2010/main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Team </a:t>
            </a:r>
            <a:r>
              <a:rPr lang="en-US" dirty="0" smtClean="0">
                <a:solidFill>
                  <a:srgbClr val="FF0000"/>
                </a:solidFill>
              </a:rPr>
              <a:t>Members</a:t>
            </a:r>
          </a:p>
          <a:p>
            <a:r>
              <a:rPr lang="en-US" dirty="0"/>
              <a:t>Product </a:t>
            </a:r>
            <a:r>
              <a:rPr lang="en-US" dirty="0" smtClean="0"/>
              <a:t>Overview</a:t>
            </a:r>
          </a:p>
          <a:p>
            <a:r>
              <a:rPr lang="en-US" dirty="0"/>
              <a:t>Project </a:t>
            </a:r>
            <a:r>
              <a:rPr lang="en-US" dirty="0" smtClean="0"/>
              <a:t>Management</a:t>
            </a:r>
          </a:p>
          <a:p>
            <a:r>
              <a:rPr lang="pt-PT" dirty="0" smtClean="0"/>
              <a:t>Product</a:t>
            </a:r>
          </a:p>
          <a:p>
            <a:r>
              <a:rPr lang="en-US" dirty="0"/>
              <a:t>Document </a:t>
            </a:r>
            <a:r>
              <a:rPr lang="en-US" dirty="0" smtClean="0"/>
              <a:t>Management</a:t>
            </a:r>
          </a:p>
          <a:p>
            <a:r>
              <a:rPr lang="en-US" dirty="0"/>
              <a:t>Project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/>
              <a:t>Risk </a:t>
            </a:r>
            <a:r>
              <a:rPr lang="en-US" dirty="0" smtClean="0"/>
              <a:t>Management</a:t>
            </a:r>
          </a:p>
          <a:p>
            <a:r>
              <a:rPr lang="en-US" dirty="0"/>
              <a:t>Product </a:t>
            </a:r>
            <a:r>
              <a:rPr lang="en-US" dirty="0" smtClean="0"/>
              <a:t>Demonstration</a:t>
            </a:r>
          </a:p>
          <a:p>
            <a:r>
              <a:rPr lang="en-US" dirty="0"/>
              <a:t>Analysis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reports</a:t>
            </a:r>
          </a:p>
          <a:p>
            <a:pPr lvl="1"/>
            <a:r>
              <a:rPr lang="en-US" dirty="0" smtClean="0"/>
              <a:t>Weekly analysis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Individual logs</a:t>
            </a:r>
          </a:p>
          <a:p>
            <a:pPr lvl="1"/>
            <a:r>
              <a:rPr lang="en-US" dirty="0" smtClean="0"/>
              <a:t>What was done, when it was done, how much did it cost.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03" y="2487239"/>
            <a:ext cx="1300611" cy="5823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089920"/>
            <a:ext cx="1355949" cy="831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00" y="3686436"/>
            <a:ext cx="1089850" cy="1089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07" y="5393119"/>
            <a:ext cx="926243" cy="8759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53" y="4180858"/>
            <a:ext cx="1686476" cy="4567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70" y="2602124"/>
            <a:ext cx="923749" cy="691920"/>
          </a:xfrm>
          <a:prstGeom prst="rect">
            <a:avLst/>
          </a:prstGeom>
        </p:spPr>
      </p:pic>
      <p:cxnSp>
        <p:nvCxnSpPr>
          <p:cNvPr id="10" name="Conexão em ângulos retos 9"/>
          <p:cNvCxnSpPr>
            <a:stCxn id="4" idx="3"/>
            <a:endCxn id="8" idx="0"/>
          </p:cNvCxnSpPr>
          <p:nvPr/>
        </p:nvCxnSpPr>
        <p:spPr>
          <a:xfrm>
            <a:off x="6588114" y="2778421"/>
            <a:ext cx="3321277" cy="14024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em ângulos retos 10"/>
          <p:cNvCxnSpPr>
            <a:stCxn id="7" idx="3"/>
            <a:endCxn id="8" idx="2"/>
          </p:cNvCxnSpPr>
          <p:nvPr/>
        </p:nvCxnSpPr>
        <p:spPr>
          <a:xfrm flipV="1">
            <a:off x="6541950" y="4637612"/>
            <a:ext cx="3367441" cy="11934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curva 11"/>
          <p:cNvCxnSpPr>
            <a:stCxn id="4" idx="1"/>
            <a:endCxn id="5" idx="0"/>
          </p:cNvCxnSpPr>
          <p:nvPr/>
        </p:nvCxnSpPr>
        <p:spPr>
          <a:xfrm rot="10800000" flipV="1">
            <a:off x="1973377" y="2778420"/>
            <a:ext cx="3314127" cy="13114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45309" cy="3318936"/>
          </a:xfrm>
        </p:spPr>
        <p:txBody>
          <a:bodyPr>
            <a:normAutofit/>
          </a:bodyPr>
          <a:lstStyle/>
          <a:p>
            <a:r>
              <a:rPr lang="pt-PT" dirty="0"/>
              <a:t>Google </a:t>
            </a:r>
            <a:r>
              <a:rPr lang="pt-PT" dirty="0" err="1"/>
              <a:t>Code</a:t>
            </a:r>
            <a:endParaRPr lang="pt-PT" dirty="0"/>
          </a:p>
          <a:p>
            <a:pPr lvl="1"/>
            <a:r>
              <a:rPr lang="pt-PT" dirty="0" err="1"/>
              <a:t>Keep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Time Project</a:t>
            </a:r>
          </a:p>
          <a:p>
            <a:pPr lvl="1"/>
            <a:r>
              <a:rPr lang="pt-PT" dirty="0" err="1"/>
              <a:t>Documentation</a:t>
            </a:r>
            <a:endParaRPr lang="pt-PT" dirty="0"/>
          </a:p>
          <a:p>
            <a:pPr lvl="2"/>
            <a:r>
              <a:rPr lang="pt-PT" dirty="0"/>
              <a:t>Meetings</a:t>
            </a:r>
          </a:p>
          <a:p>
            <a:pPr lvl="2"/>
            <a:r>
              <a:rPr lang="pt-PT" dirty="0"/>
              <a:t>Processes</a:t>
            </a:r>
          </a:p>
          <a:p>
            <a:pPr lvl="2"/>
            <a:r>
              <a:rPr lang="pt-PT" dirty="0"/>
              <a:t>Project Management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59045" y="3923071"/>
            <a:ext cx="312665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Google </a:t>
            </a:r>
            <a:r>
              <a:rPr lang="pt-PT" dirty="0" err="1"/>
              <a:t>Docs</a:t>
            </a:r>
            <a:endParaRPr lang="pt-PT" dirty="0"/>
          </a:p>
          <a:p>
            <a:pPr lvl="1"/>
            <a:r>
              <a:rPr lang="pt-PT" dirty="0" err="1"/>
              <a:t>Documents</a:t>
            </a:r>
            <a:r>
              <a:rPr lang="pt-PT" dirty="0"/>
              <a:t>, </a:t>
            </a:r>
            <a:r>
              <a:rPr lang="pt-PT" dirty="0" err="1"/>
              <a:t>Requirements</a:t>
            </a:r>
            <a:r>
              <a:rPr lang="pt-PT" dirty="0"/>
              <a:t>,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Measures</a:t>
            </a:r>
            <a:endParaRPr lang="pt-PT" dirty="0"/>
          </a:p>
          <a:p>
            <a:pPr lvl="1"/>
            <a:r>
              <a:rPr lang="pt-PT" dirty="0" err="1"/>
              <a:t>Dashboard</a:t>
            </a:r>
            <a:endParaRPr lang="pt-PT" dirty="0"/>
          </a:p>
          <a:p>
            <a:pPr lvl="1"/>
            <a:r>
              <a:rPr lang="pt-PT" dirty="0" err="1"/>
              <a:t>Logs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5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dirty="0" smtClean="0"/>
              <a:t>Carla </a:t>
            </a:r>
            <a:r>
              <a:rPr lang="pt-PT" b="1" dirty="0"/>
              <a:t>Machado </a:t>
            </a:r>
            <a:r>
              <a:rPr lang="pt-PT" dirty="0"/>
              <a:t>-  Quality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89554" cy="3318936"/>
          </a:xfrm>
        </p:spPr>
        <p:txBody>
          <a:bodyPr>
            <a:normAutofit/>
          </a:bodyPr>
          <a:lstStyle/>
          <a:p>
            <a:r>
              <a:rPr lang="pt-PT" dirty="0"/>
              <a:t>Google Sites</a:t>
            </a:r>
          </a:p>
          <a:p>
            <a:pPr lvl="1"/>
            <a:r>
              <a:rPr lang="pt-PT" dirty="0"/>
              <a:t>Project </a:t>
            </a:r>
            <a:r>
              <a:rPr lang="pt-PT" dirty="0" err="1"/>
              <a:t>Information</a:t>
            </a:r>
            <a:endParaRPr lang="pt-PT" dirty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295401" y="4049303"/>
            <a:ext cx="379033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06529" y="4442645"/>
            <a:ext cx="4115768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minutes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Kickoff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Meeting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4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state</a:t>
            </a:r>
            <a:endParaRPr lang="pt-PT" dirty="0"/>
          </a:p>
          <a:p>
            <a:pPr lvl="1"/>
            <a:r>
              <a:rPr lang="pt-PT" dirty="0" err="1"/>
              <a:t>Draft</a:t>
            </a:r>
            <a:r>
              <a:rPr lang="pt-PT" dirty="0"/>
              <a:t>: 2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Revision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Approval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Baselined</a:t>
            </a:r>
            <a:r>
              <a:rPr lang="pt-PT" dirty="0"/>
              <a:t>: 29</a:t>
            </a:r>
          </a:p>
          <a:p>
            <a:pPr lvl="1"/>
            <a:r>
              <a:rPr lang="pt-PT" dirty="0" err="1"/>
              <a:t>Deprecated</a:t>
            </a:r>
            <a:r>
              <a:rPr lang="pt-PT" dirty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Global </a:t>
            </a:r>
            <a:r>
              <a:rPr lang="pt-PT" dirty="0" err="1"/>
              <a:t>Change</a:t>
            </a:r>
            <a:r>
              <a:rPr lang="pt-PT" dirty="0"/>
              <a:t> Rate: 0,066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6337" y="2466751"/>
            <a:ext cx="5544306" cy="3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Processes weren’t always exactly followed</a:t>
            </a:r>
          </a:p>
          <a:p>
            <a:pPr lvl="1"/>
            <a:r>
              <a:rPr lang="en-US" dirty="0" smtClean="0"/>
              <a:t>Some situations were overlooked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Time spent testing</a:t>
            </a:r>
          </a:p>
          <a:p>
            <a:endParaRPr lang="en-US" dirty="0" smtClean="0"/>
          </a:p>
          <a:p>
            <a:r>
              <a:rPr lang="en-US" dirty="0" smtClean="0"/>
              <a:t>Application is functional </a:t>
            </a:r>
          </a:p>
          <a:p>
            <a:pPr lvl="1"/>
            <a:r>
              <a:rPr lang="en-US" dirty="0" smtClean="0"/>
              <a:t>Level of confidence – 70% to 80%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9197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456873"/>
            <a:ext cx="2516242" cy="39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</a:t>
            </a:r>
            <a:r>
              <a:rPr lang="en-US" dirty="0" smtClean="0"/>
              <a:t>member. </a:t>
            </a:r>
            <a:endParaRPr lang="en-US" dirty="0"/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pt-PT" dirty="0" smtClean="0"/>
              <a:t>The Product Keep Your time will </a:t>
            </a:r>
            <a:r>
              <a:rPr lang="pt-PT" dirty="0"/>
              <a:t>a</a:t>
            </a:r>
            <a:r>
              <a:rPr lang="pt-PT" dirty="0" smtClean="0"/>
              <a:t>llow </a:t>
            </a:r>
            <a:r>
              <a:rPr lang="pt-PT" dirty="0"/>
              <a:t>users to </a:t>
            </a:r>
            <a:r>
              <a:rPr lang="en-US" dirty="0"/>
              <a:t>manage their time in an easy and </a:t>
            </a:r>
            <a:r>
              <a:rPr lang="en-US" dirty="0" smtClean="0"/>
              <a:t>instinctive way</a:t>
            </a:r>
            <a:r>
              <a:rPr lang="pt-PT" dirty="0"/>
              <a:t> </a:t>
            </a:r>
            <a:r>
              <a:rPr lang="en-US" dirty="0" smtClean="0"/>
              <a:t>by allowing the user to record the time spent on a task.</a:t>
            </a:r>
          </a:p>
          <a:p>
            <a:pPr marL="285750" lvl="1"/>
            <a:r>
              <a:rPr lang="en-US" dirty="0"/>
              <a:t>In addition, this tool </a:t>
            </a:r>
            <a:r>
              <a:rPr lang="en-US" dirty="0" smtClean="0"/>
              <a:t>permits the addition of new </a:t>
            </a:r>
            <a:r>
              <a:rPr lang="en-US" dirty="0"/>
              <a:t>tasks, selecting and viewing list of all incomplete tasks and their </a:t>
            </a:r>
            <a:r>
              <a:rPr lang="en-US" dirty="0" smtClean="0"/>
              <a:t>description.</a:t>
            </a:r>
          </a:p>
          <a:p>
            <a:pPr marL="285750" lvl="1"/>
            <a:r>
              <a:rPr lang="en-US" dirty="0"/>
              <a:t>The users can start and stop time tracking </a:t>
            </a:r>
            <a:r>
              <a:rPr lang="en-US" dirty="0" smtClean="0"/>
              <a:t>anytime without having to think where to click.</a:t>
            </a:r>
          </a:p>
          <a:p>
            <a:pPr marL="285750" lvl="1"/>
            <a:r>
              <a:rPr lang="en-US" dirty="0" smtClean="0"/>
              <a:t>Later it’s possible to export all the data into a CSV sheet.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955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</a:t>
            </a:r>
            <a:r>
              <a:rPr lang="en-US" dirty="0" smtClean="0"/>
              <a:t>Task redistribution</a:t>
            </a:r>
          </a:p>
          <a:p>
            <a:pPr lvl="2"/>
            <a:r>
              <a:rPr lang="en-US" dirty="0" smtClean="0"/>
              <a:t>Analysis </a:t>
            </a:r>
            <a:r>
              <a:rPr lang="en-US" dirty="0"/>
              <a:t>of incomplete tasks and remaining time for each one.</a:t>
            </a:r>
          </a:p>
          <a:p>
            <a:pPr lvl="2"/>
            <a:endParaRPr lang="pt-PT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Trying to keep the team focused on the project and on time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commitment and motivation</a:t>
            </a:r>
          </a:p>
          <a:p>
            <a:pPr lvl="2"/>
            <a:r>
              <a:rPr lang="en-US" dirty="0" smtClean="0"/>
              <a:t> similar for 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 contributions</a:t>
            </a:r>
          </a:p>
          <a:p>
            <a:pPr lvl="1"/>
            <a:r>
              <a:rPr lang="en-US" dirty="0" smtClean="0"/>
              <a:t>Helped </a:t>
            </a:r>
            <a:r>
              <a:rPr lang="en-US" dirty="0"/>
              <a:t>tweaking and improving software requirements</a:t>
            </a:r>
            <a:endParaRPr lang="pt-PT" dirty="0"/>
          </a:p>
          <a:p>
            <a:pPr lvl="1"/>
            <a:r>
              <a:rPr lang="en-US" dirty="0"/>
              <a:t>Writing </a:t>
            </a:r>
            <a:r>
              <a:rPr lang="en-US" dirty="0" smtClean="0"/>
              <a:t>test </a:t>
            </a:r>
            <a:r>
              <a:rPr lang="en-US" dirty="0"/>
              <a:t>plan</a:t>
            </a:r>
            <a:endParaRPr lang="pt-PT" dirty="0"/>
          </a:p>
          <a:p>
            <a:pPr lvl="1"/>
            <a:r>
              <a:rPr lang="en-US" dirty="0"/>
              <a:t>Development of some software modules</a:t>
            </a:r>
            <a:endParaRPr lang="pt-PT" dirty="0"/>
          </a:p>
          <a:p>
            <a:pPr lvl="1"/>
            <a:r>
              <a:rPr lang="en-US" dirty="0"/>
              <a:t>Any other help needed</a:t>
            </a:r>
          </a:p>
          <a:p>
            <a:r>
              <a:rPr lang="en-US" dirty="0"/>
              <a:t>Participation analysis</a:t>
            </a:r>
          </a:p>
          <a:p>
            <a:pPr lvl="1"/>
            <a:r>
              <a:rPr lang="en-US" dirty="0" smtClean="0"/>
              <a:t>Didn’t had the </a:t>
            </a:r>
            <a:r>
              <a:rPr lang="en-US" dirty="0"/>
              <a:t>biggest initiative, but </a:t>
            </a:r>
            <a:r>
              <a:rPr lang="en-US" dirty="0" smtClean="0"/>
              <a:t>did </a:t>
            </a:r>
            <a:r>
              <a:rPr lang="en-US" dirty="0"/>
              <a:t>a </a:t>
            </a:r>
            <a:r>
              <a:rPr lang="en-US" dirty="0" smtClean="0"/>
              <a:t>little bit </a:t>
            </a:r>
            <a:r>
              <a:rPr lang="en-US" dirty="0"/>
              <a:t>of anything</a:t>
            </a:r>
            <a:endParaRPr lang="pt-PT" dirty="0"/>
          </a:p>
          <a:p>
            <a:pPr lvl="1"/>
            <a:r>
              <a:rPr lang="en-US" dirty="0" smtClean="0"/>
              <a:t>Analyzed </a:t>
            </a:r>
            <a:r>
              <a:rPr lang="en-US" dirty="0"/>
              <a:t>things and </a:t>
            </a:r>
            <a:r>
              <a:rPr lang="en-US" dirty="0" smtClean="0"/>
              <a:t>talked </a:t>
            </a:r>
            <a:r>
              <a:rPr lang="en-US" dirty="0"/>
              <a:t>when </a:t>
            </a:r>
            <a:r>
              <a:rPr lang="en-US" dirty="0" smtClean="0"/>
              <a:t>a </a:t>
            </a:r>
            <a:r>
              <a:rPr lang="en-US" dirty="0"/>
              <a:t>possible </a:t>
            </a:r>
            <a:r>
              <a:rPr lang="en-US" dirty="0" smtClean="0"/>
              <a:t>improvement was found</a:t>
            </a:r>
            <a:endParaRPr lang="pt-PT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Team work on a big team isn’t easy</a:t>
            </a:r>
            <a:endParaRPr lang="pt-PT" dirty="0"/>
          </a:p>
          <a:p>
            <a:pPr lvl="1"/>
            <a:r>
              <a:rPr lang="en-US" dirty="0"/>
              <a:t>There are 11 types of software developers:</a:t>
            </a:r>
            <a:endParaRPr lang="pt-PT" dirty="0"/>
          </a:p>
          <a:p>
            <a:pPr lvl="2"/>
            <a:r>
              <a:rPr lang="en-US" dirty="0"/>
              <a:t>The programmer</a:t>
            </a:r>
            <a:endParaRPr lang="pt-PT" dirty="0"/>
          </a:p>
          <a:p>
            <a:pPr lvl="2"/>
            <a:r>
              <a:rPr lang="en-US" dirty="0"/>
              <a:t>The tester</a:t>
            </a:r>
            <a:endParaRPr lang="pt-PT" dirty="0"/>
          </a:p>
          <a:p>
            <a:pPr lvl="2"/>
            <a:r>
              <a:rPr lang="en-US" dirty="0"/>
              <a:t>The dude how read in binary</a:t>
            </a:r>
            <a:endParaRPr lang="pt-PT" dirty="0"/>
          </a:p>
          <a:p>
            <a:pPr lvl="1"/>
            <a:r>
              <a:rPr lang="en-US" dirty="0"/>
              <a:t>If neither you  nor the testers can detect more bugs, give it to your master and grab a pen and a notepad, </a:t>
            </a:r>
            <a:r>
              <a:rPr lang="en-US" dirty="0" smtClean="0"/>
              <a:t>you’re going to </a:t>
            </a:r>
            <a:r>
              <a:rPr lang="en-US" dirty="0"/>
              <a:t>need it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2600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Previous experience :</a:t>
            </a:r>
          </a:p>
          <a:p>
            <a:pPr lvl="2"/>
            <a:r>
              <a:rPr lang="en-US" dirty="0" smtClean="0"/>
              <a:t>allowed a more direct approach to the problems presented</a:t>
            </a:r>
          </a:p>
          <a:p>
            <a:pPr lvl="2"/>
            <a:r>
              <a:rPr lang="en-US" dirty="0" smtClean="0"/>
              <a:t>allowed me to help other members providing guidance</a:t>
            </a:r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Work Breakdown Chart is a good foundation for the project plan.</a:t>
            </a:r>
          </a:p>
          <a:p>
            <a:r>
              <a:rPr lang="en-US" dirty="0" smtClean="0"/>
              <a:t>Earned Value Graph tasks should be related to one member. If more members are allocated to that task, repeat it.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Project Planning Process seemed OK for this project but should be added hints on how to develop a good WBS.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Regarding tools, SVN is a keeper. Facebook is good for communication but it doesn’t have search functionality.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164393" cy="3318936"/>
          </a:xfrm>
        </p:spPr>
        <p:txBody>
          <a:bodyPr>
            <a:normAutofit/>
          </a:bodyPr>
          <a:lstStyle/>
          <a:p>
            <a:r>
              <a:rPr lang="pt-PT" b="1" dirty="0" err="1" smtClean="0"/>
              <a:t>Main</a:t>
            </a:r>
            <a:r>
              <a:rPr lang="pt-PT" b="1" dirty="0" smtClean="0"/>
              <a:t> </a:t>
            </a:r>
            <a:r>
              <a:rPr lang="pt-PT" b="1" dirty="0" err="1" smtClean="0"/>
              <a:t>Contributions</a:t>
            </a:r>
            <a:r>
              <a:rPr lang="pt-PT" b="1" dirty="0" smtClean="0"/>
              <a:t>:</a:t>
            </a:r>
          </a:p>
          <a:p>
            <a:pPr lvl="1"/>
            <a:r>
              <a:rPr lang="en-US" sz="2100" dirty="0"/>
              <a:t>Writing and discussing some </a:t>
            </a:r>
            <a:r>
              <a:rPr lang="en-US" sz="2100" dirty="0" smtClean="0"/>
              <a:t>processes;</a:t>
            </a:r>
          </a:p>
          <a:p>
            <a:pPr lvl="1"/>
            <a:r>
              <a:rPr lang="en-US" sz="2100" dirty="0" smtClean="0"/>
              <a:t>Vision and Scope;</a:t>
            </a:r>
          </a:p>
          <a:p>
            <a:pPr lvl="1"/>
            <a:r>
              <a:rPr lang="en-US" dirty="0" smtClean="0"/>
              <a:t>SRS </a:t>
            </a:r>
            <a:r>
              <a:rPr lang="en-US" dirty="0"/>
              <a:t>and Requirements </a:t>
            </a:r>
            <a:r>
              <a:rPr lang="en-US" dirty="0" smtClean="0"/>
              <a:t>Definition;</a:t>
            </a:r>
          </a:p>
          <a:p>
            <a:pPr lvl="1"/>
            <a:r>
              <a:rPr lang="en-US" dirty="0"/>
              <a:t>Coding some </a:t>
            </a:r>
            <a:r>
              <a:rPr lang="en-US" dirty="0" smtClean="0"/>
              <a:t>features;</a:t>
            </a:r>
          </a:p>
          <a:p>
            <a:pPr lvl="1"/>
            <a:r>
              <a:rPr lang="en-US" dirty="0" smtClean="0"/>
              <a:t>Testing;</a:t>
            </a:r>
            <a:endParaRPr lang="en-US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  <p:graphicFrame>
        <p:nvGraphicFramePr>
          <p:cNvPr id="12" name="Gráfico 11"/>
          <p:cNvGraphicFramePr/>
          <p:nvPr>
            <p:extLst/>
          </p:nvPr>
        </p:nvGraphicFramePr>
        <p:xfrm>
          <a:off x="5083277" y="2285999"/>
          <a:ext cx="7108723" cy="4129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68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João Girão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4249993" cy="3593145"/>
          </a:xfrm>
        </p:spPr>
        <p:txBody>
          <a:bodyPr>
            <a:normAutofit/>
          </a:bodyPr>
          <a:lstStyle/>
          <a:p>
            <a:r>
              <a:rPr lang="en-US" b="1" dirty="0"/>
              <a:t>Participation </a:t>
            </a:r>
            <a:r>
              <a:rPr lang="en-US" b="1" dirty="0" smtClean="0"/>
              <a:t>analysis:</a:t>
            </a:r>
            <a:r>
              <a:rPr lang="en-US" dirty="0" smtClean="0"/>
              <a:t> </a:t>
            </a:r>
            <a:r>
              <a:rPr lang="en-US" sz="2000" dirty="0" smtClean="0"/>
              <a:t>Positive</a:t>
            </a:r>
          </a:p>
          <a:p>
            <a:pPr lvl="1"/>
            <a:r>
              <a:rPr lang="en-US" dirty="0" smtClean="0"/>
              <a:t>Self-help;</a:t>
            </a:r>
          </a:p>
          <a:p>
            <a:pPr lvl="1"/>
            <a:r>
              <a:rPr lang="en-US" dirty="0" smtClean="0"/>
              <a:t>Interested;</a:t>
            </a:r>
          </a:p>
          <a:p>
            <a:pPr lvl="1"/>
            <a:r>
              <a:rPr lang="en-US" dirty="0" smtClean="0"/>
              <a:t>Organized;</a:t>
            </a:r>
          </a:p>
          <a:p>
            <a:pPr lvl="1"/>
            <a:r>
              <a:rPr lang="en-US" dirty="0" smtClean="0"/>
              <a:t>Critical attitude;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5828072" y="2556932"/>
            <a:ext cx="4938251" cy="3239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Lessons Learned:</a:t>
            </a:r>
          </a:p>
          <a:p>
            <a:pPr lvl="1"/>
            <a:r>
              <a:rPr lang="en-US" dirty="0"/>
              <a:t>For project </a:t>
            </a:r>
            <a:r>
              <a:rPr lang="en-US" dirty="0" smtClean="0"/>
              <a:t>success:</a:t>
            </a:r>
            <a:endParaRPr lang="en-US" dirty="0"/>
          </a:p>
          <a:p>
            <a:pPr lvl="2"/>
            <a:r>
              <a:rPr lang="en-US" dirty="0"/>
              <a:t>Team motivation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Team organization;</a:t>
            </a:r>
          </a:p>
          <a:p>
            <a:pPr lvl="2"/>
            <a:r>
              <a:rPr lang="en-US" dirty="0" smtClean="0"/>
              <a:t>Responsibility </a:t>
            </a:r>
            <a:r>
              <a:rPr lang="en-US" dirty="0"/>
              <a:t>of each </a:t>
            </a:r>
            <a:r>
              <a:rPr lang="en-US" dirty="0" smtClean="0"/>
              <a:t>member;</a:t>
            </a:r>
          </a:p>
          <a:p>
            <a:pPr lvl="1"/>
            <a:r>
              <a:rPr lang="en-US" dirty="0" smtClean="0"/>
              <a:t>Project Plan is very important;</a:t>
            </a:r>
          </a:p>
          <a:p>
            <a:pPr lvl="1"/>
            <a:r>
              <a:rPr lang="en-US" dirty="0" smtClean="0"/>
              <a:t>Regular meetings are very important;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4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pPr lvl="1"/>
            <a:r>
              <a:rPr lang="en-US" smtClean="0"/>
              <a:t>Settings code</a:t>
            </a:r>
            <a:endParaRPr lang="en-US" dirty="0" smtClean="0"/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223386" cy="3318936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contributions</a:t>
            </a:r>
            <a:endParaRPr lang="pt-PT" dirty="0"/>
          </a:p>
          <a:p>
            <a:pPr lvl="1"/>
            <a:r>
              <a:rPr lang="en-US" dirty="0" smtClean="0"/>
              <a:t>Updating the repository</a:t>
            </a:r>
          </a:p>
          <a:p>
            <a:pPr lvl="1"/>
            <a:r>
              <a:rPr lang="en-US" dirty="0" smtClean="0"/>
              <a:t>Writing some processes</a:t>
            </a:r>
          </a:p>
          <a:p>
            <a:pPr lvl="1"/>
            <a:r>
              <a:rPr lang="en-US" dirty="0" smtClean="0"/>
              <a:t>SRS and Requirements Definition</a:t>
            </a:r>
          </a:p>
          <a:p>
            <a:pPr lvl="1"/>
            <a:r>
              <a:rPr lang="en-US" dirty="0" smtClean="0"/>
              <a:t>Review and approval of some documents</a:t>
            </a:r>
          </a:p>
          <a:p>
            <a:pPr lvl="1"/>
            <a:r>
              <a:rPr lang="en-US" dirty="0" smtClean="0"/>
              <a:t>Coding some features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8787" y="2556932"/>
            <a:ext cx="4377811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/>
              <a:t>Participation </a:t>
            </a:r>
            <a:r>
              <a:rPr lang="en-US" sz="2400" dirty="0" smtClean="0"/>
              <a:t>analysis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Helped when required 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Did the assigned tasks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 in the project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Mário Oliveira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  <a:p>
            <a:pPr lvl="1"/>
            <a:r>
              <a:rPr lang="en-US" dirty="0" smtClean="0"/>
              <a:t>Teamwork is the key to success</a:t>
            </a:r>
          </a:p>
          <a:p>
            <a:pPr lvl="1"/>
            <a:r>
              <a:rPr lang="en-US" dirty="0" smtClean="0"/>
              <a:t>The structure of the application should be well planned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/>
              <a:t>Software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Knowledge and Helping the whole team in developing their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Software Base Architecture, </a:t>
            </a:r>
            <a:r>
              <a:rPr lang="en-US" dirty="0" smtClean="0"/>
              <a:t>Functionality </a:t>
            </a:r>
            <a:r>
              <a:rPr lang="en-US" dirty="0"/>
              <a:t>and UI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Help In Requirement definitions when </a:t>
            </a:r>
            <a:r>
              <a:rPr lang="en-US" dirty="0" smtClean="0"/>
              <a:t>prompted</a:t>
            </a:r>
            <a:endParaRPr lang="en-US" dirty="0"/>
          </a:p>
          <a:p>
            <a:pPr lvl="1"/>
            <a:r>
              <a:rPr lang="en-US" dirty="0" smtClean="0"/>
              <a:t>Trying to help the team thinking about the future helping them get focused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Participation in Team Results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/>
              <a:t>Always trying to help my coworkers when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Good commitment and positive </a:t>
            </a:r>
            <a:r>
              <a:rPr lang="en-US" dirty="0" smtClean="0"/>
              <a:t>participation </a:t>
            </a:r>
            <a:r>
              <a:rPr lang="en-US" dirty="0"/>
              <a:t>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While developing, I tried to keep the team focused on the task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/>
              <a:t>It's not easy to keep a big team </a:t>
            </a:r>
            <a:r>
              <a:rPr lang="en-US" dirty="0" smtClean="0"/>
              <a:t>working in synchrony</a:t>
            </a:r>
          </a:p>
          <a:p>
            <a:pPr lvl="1"/>
            <a:r>
              <a:rPr lang="en-US" dirty="0"/>
              <a:t>Rigid documents that </a:t>
            </a:r>
            <a:r>
              <a:rPr lang="en-US" dirty="0" smtClean="0"/>
              <a:t>don't </a:t>
            </a:r>
            <a:r>
              <a:rPr lang="en-US" dirty="0"/>
              <a:t>predict exceptions, sometimes </a:t>
            </a:r>
            <a:r>
              <a:rPr lang="en-US" dirty="0" smtClean="0"/>
              <a:t>will not fit the reality.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259</TotalTime>
  <Words>2026</Words>
  <Application>Microsoft Office PowerPoint</Application>
  <PresentationFormat>Custom</PresentationFormat>
  <Paragraphs>536</Paragraphs>
  <Slides>70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Orgânico</vt:lpstr>
      <vt:lpstr>MIS – PS Keep Your Time</vt:lpstr>
      <vt:lpstr>Content</vt:lpstr>
      <vt:lpstr>Team Members</vt:lpstr>
      <vt:lpstr>Product Overview</vt:lpstr>
      <vt:lpstr>Product Overview</vt:lpstr>
      <vt:lpstr>Project Managment</vt:lpstr>
      <vt:lpstr>Team Members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Requirements</vt:lpstr>
      <vt:lpstr>Requirements</vt:lpstr>
      <vt:lpstr>Requirements conclusion</vt:lpstr>
      <vt:lpstr>Document Managment</vt:lpstr>
      <vt:lpstr>Document repository</vt:lpstr>
      <vt:lpstr>Document Repository</vt:lpstr>
      <vt:lpstr>Document Repository</vt:lpstr>
      <vt:lpstr>Document Repository</vt:lpstr>
      <vt:lpstr>Document Repository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PowerPoint Presentation</vt:lpstr>
      <vt:lpstr>Analysis and Conclusions</vt:lpstr>
      <vt:lpstr>Global</vt:lpstr>
      <vt:lpstr>Carla Machado</vt:lpstr>
      <vt:lpstr>Carla Machado</vt:lpstr>
      <vt:lpstr>David João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Girão</vt:lpstr>
      <vt:lpstr>João Martins</vt:lpstr>
      <vt:lpstr>João Martins</vt:lpstr>
      <vt:lpstr>Mário Oliveira</vt:lpstr>
      <vt:lpstr>Mário Oliveira</vt:lpstr>
      <vt:lpstr>Rui Ganhoto</vt:lpstr>
      <vt:lpstr>Rui Ganhoto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Carla Silva Machado</cp:lastModifiedBy>
  <cp:revision>46</cp:revision>
  <dcterms:created xsi:type="dcterms:W3CDTF">2013-06-29T09:19:55Z</dcterms:created>
  <dcterms:modified xsi:type="dcterms:W3CDTF">2013-07-03T10:46:44Z</dcterms:modified>
</cp:coreProperties>
</file>