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2"/>
  </p:notesMasterIdLst>
  <p:sldIdLst>
    <p:sldId id="256" r:id="rId2"/>
    <p:sldId id="257" r:id="rId3"/>
    <p:sldId id="309" r:id="rId4"/>
    <p:sldId id="268" r:id="rId5"/>
    <p:sldId id="258" r:id="rId6"/>
    <p:sldId id="269" r:id="rId7"/>
    <p:sldId id="310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1" r:id="rId23"/>
    <p:sldId id="303" r:id="rId24"/>
    <p:sldId id="304" r:id="rId25"/>
    <p:sldId id="305" r:id="rId26"/>
    <p:sldId id="273" r:id="rId27"/>
    <p:sldId id="274" r:id="rId28"/>
    <p:sldId id="338" r:id="rId29"/>
    <p:sldId id="339" r:id="rId30"/>
    <p:sldId id="340" r:id="rId31"/>
    <p:sldId id="341" r:id="rId32"/>
    <p:sldId id="276" r:id="rId33"/>
    <p:sldId id="280" r:id="rId34"/>
    <p:sldId id="293" r:id="rId35"/>
    <p:sldId id="294" r:id="rId36"/>
    <p:sldId id="295" r:id="rId37"/>
    <p:sldId id="296" r:id="rId38"/>
    <p:sldId id="297" r:id="rId39"/>
    <p:sldId id="298" r:id="rId40"/>
    <p:sldId id="279" r:id="rId41"/>
    <p:sldId id="330" r:id="rId42"/>
    <p:sldId id="331" r:id="rId43"/>
    <p:sldId id="332" r:id="rId44"/>
    <p:sldId id="333" r:id="rId45"/>
    <p:sldId id="334" r:id="rId46"/>
    <p:sldId id="335" r:id="rId47"/>
    <p:sldId id="301" r:id="rId48"/>
    <p:sldId id="281" r:id="rId49"/>
    <p:sldId id="299" r:id="rId50"/>
    <p:sldId id="300" r:id="rId51"/>
    <p:sldId id="284" r:id="rId52"/>
    <p:sldId id="282" r:id="rId53"/>
    <p:sldId id="285" r:id="rId54"/>
    <p:sldId id="283" r:id="rId55"/>
    <p:sldId id="286" r:id="rId56"/>
    <p:sldId id="336" r:id="rId57"/>
    <p:sldId id="287" r:id="rId58"/>
    <p:sldId id="345" r:id="rId59"/>
    <p:sldId id="288" r:id="rId60"/>
    <p:sldId id="327" r:id="rId61"/>
    <p:sldId id="328" r:id="rId62"/>
    <p:sldId id="329" r:id="rId63"/>
    <p:sldId id="343" r:id="rId64"/>
    <p:sldId id="344" r:id="rId65"/>
    <p:sldId id="290" r:id="rId66"/>
    <p:sldId id="306" r:id="rId67"/>
    <p:sldId id="291" r:id="rId68"/>
    <p:sldId id="342" r:id="rId69"/>
    <p:sldId id="292" r:id="rId70"/>
    <p:sldId id="337" r:id="rId7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a Silva Machado" initials="CSM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8029" autoAdjust="0"/>
  </p:normalViewPr>
  <p:slideViewPr>
    <p:cSldViewPr snapToGrid="0">
      <p:cViewPr varScale="1">
        <p:scale>
          <a:sx n="53" d="100"/>
          <a:sy n="53" d="100"/>
        </p:scale>
        <p:origin x="2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9560544"/>
        <c:axId val="143740416"/>
      </c:barChart>
      <c:catAx>
        <c:axId val="39560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3740416"/>
        <c:crosses val="autoZero"/>
        <c:auto val="1"/>
        <c:lblAlgn val="ctr"/>
        <c:lblOffset val="100"/>
        <c:noMultiLvlLbl val="0"/>
      </c:catAx>
      <c:valAx>
        <c:axId val="1437404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3956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7"/>
          <c:y val="2.44821086228107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3701920"/>
        <c:axId val="143702304"/>
      </c:barChart>
      <c:catAx>
        <c:axId val="143701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3702304"/>
        <c:crosses val="autoZero"/>
        <c:auto val="1"/>
        <c:lblAlgn val="ctr"/>
        <c:lblOffset val="100"/>
        <c:noMultiLvlLbl val="0"/>
      </c:catAx>
      <c:valAx>
        <c:axId val="143702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4370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3798864"/>
        <c:axId val="142903864"/>
      </c:barChart>
      <c:catAx>
        <c:axId val="143798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2903864"/>
        <c:crosses val="autoZero"/>
        <c:auto val="1"/>
        <c:lblAlgn val="ctr"/>
        <c:lblOffset val="100"/>
        <c:noMultiLvlLbl val="0"/>
      </c:catAx>
      <c:valAx>
        <c:axId val="142903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4379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761912"/>
        <c:axId val="143762304"/>
      </c:barChart>
      <c:catAx>
        <c:axId val="143761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3762304"/>
        <c:crosses val="autoZero"/>
        <c:auto val="1"/>
        <c:lblAlgn val="ctr"/>
        <c:lblOffset val="100"/>
        <c:noMultiLvlLbl val="0"/>
      </c:catAx>
      <c:valAx>
        <c:axId val="14376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3761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5.7307692307692344</c:v>
                </c:pt>
                <c:pt idx="4">
                  <c:v>5.8461538461538458</c:v>
                </c:pt>
                <c:pt idx="5">
                  <c:v>6.4038461538461577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143763088"/>
        <c:axId val="143763480"/>
      </c:stockChart>
      <c:catAx>
        <c:axId val="14376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3763480"/>
        <c:crosses val="autoZero"/>
        <c:auto val="1"/>
        <c:lblAlgn val="ctr"/>
        <c:lblOffset val="100"/>
        <c:noMultiLvlLbl val="0"/>
      </c:catAx>
      <c:valAx>
        <c:axId val="14376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3763088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55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3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Effort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Folha1!$A$2:$A$11</c:f>
              <c:strCache>
                <c:ptCount val="10"/>
                <c:pt idx="0">
                  <c:v>Meetings/Discussions</c:v>
                </c:pt>
                <c:pt idx="1">
                  <c:v>Documentation</c:v>
                </c:pt>
                <c:pt idx="2">
                  <c:v>Revision</c:v>
                </c:pt>
                <c:pt idx="3">
                  <c:v>Requirements</c:v>
                </c:pt>
                <c:pt idx="4">
                  <c:v>Coding</c:v>
                </c:pt>
                <c:pt idx="5">
                  <c:v>Testing</c:v>
                </c:pt>
                <c:pt idx="6">
                  <c:v>Bug fixing</c:v>
                </c:pt>
                <c:pt idx="7">
                  <c:v>Repository Management</c:v>
                </c:pt>
                <c:pt idx="8">
                  <c:v>Research/Study</c:v>
                </c:pt>
                <c:pt idx="9">
                  <c:v>Project/Quality/Risk Management</c:v>
                </c:pt>
              </c:strCache>
            </c:strRef>
          </c:cat>
          <c:val>
            <c:numRef>
              <c:f>Folha1!$B$2:$B$11</c:f>
              <c:numCache>
                <c:formatCode>General</c:formatCode>
                <c:ptCount val="10"/>
                <c:pt idx="0">
                  <c:v>10</c:v>
                </c:pt>
                <c:pt idx="1">
                  <c:v>32.75</c:v>
                </c:pt>
                <c:pt idx="2">
                  <c:v>0.25</c:v>
                </c:pt>
                <c:pt idx="3">
                  <c:v>10</c:v>
                </c:pt>
                <c:pt idx="4">
                  <c:v>11</c:v>
                </c:pt>
                <c:pt idx="5">
                  <c:v>1.5</c:v>
                </c:pt>
                <c:pt idx="6">
                  <c:v>0</c:v>
                </c:pt>
                <c:pt idx="7">
                  <c:v>1.5</c:v>
                </c:pt>
                <c:pt idx="8">
                  <c:v>7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03T11:12:47.731" idx="6">
    <p:pos x="1904" y="1637"/>
    <p:text>posição deste tema ou remover, se estiver dentro de uma das secções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03T10:31:30.073" idx="1">
    <p:pos x="6644" y="2071"/>
    <p:text>nao temos conceito de tarefa completa/incompleta. E se for inactiva tambem pode ser vista.</p:text>
  </p:cm>
  <p:cm authorId="0" dt="2013-07-03T10:35:13.283" idx="2">
    <p:pos x="6481" y="2071"/>
    <p:text>visualizing a list of all the existent tasks and selection of a particular task to see the details</p:text>
  </p:cm>
  <p:cm authorId="0" dt="2013-07-03T10:54:15.679" idx="4">
    <p:pos x="6580" y="2543"/>
    <p:text>isto é relativo, se calhar era melhor dizer que pode ser feito de uma maneira facil
"The user can start and stop time tracking anytime easily"</p:text>
  </p:cm>
  <p:cm authorId="0" dt="2013-07-03T10:55:29.176" idx="5">
    <p:pos x="4532" y="2816"/>
    <p:text>It's also possible to export all the data into a CSV file.
acho que fica melhor
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03-07-2013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FF081-3A8B-4019-8856-6C60FECB4303}" type="slidenum">
              <a:rPr lang="pt-PT" smtClean="0"/>
              <a:pPr/>
              <a:t>63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46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Poker was the technique used for effort estimation</a:t>
            </a:r>
          </a:p>
          <a:p>
            <a:pPr lvl="1"/>
            <a:r>
              <a:rPr lang="en-US" dirty="0" smtClean="0"/>
              <a:t>Time during discussions was controlled</a:t>
            </a:r>
          </a:p>
          <a:p>
            <a:r>
              <a:rPr lang="en-US" dirty="0" smtClean="0"/>
              <a:t>Work Breakdown Structure was built and discussed right before the estimation.</a:t>
            </a:r>
          </a:p>
          <a:p>
            <a:r>
              <a:rPr lang="en-US" dirty="0" smtClean="0"/>
              <a:t>Two estimations were performed :</a:t>
            </a:r>
          </a:p>
          <a:p>
            <a:pPr lvl="1"/>
            <a:r>
              <a:rPr lang="en-US" dirty="0" smtClean="0"/>
              <a:t>Before KOM</a:t>
            </a:r>
          </a:p>
          <a:p>
            <a:pPr lvl="1"/>
            <a:r>
              <a:rPr lang="en-US" dirty="0" smtClean="0"/>
              <a:t>After “SRS Review” milestone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according to the individual logs…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559096"/>
              </p:ext>
            </p:extLst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Task Type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230,75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Meetings/Discussions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65,25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12%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Research/Study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58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10%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46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8%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33,5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22,5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Repository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dirty="0" smtClean="0">
                          <a:effectLst/>
                        </a:rPr>
                        <a:t>1%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Software Development Plan</a:t>
            </a:r>
          </a:p>
          <a:p>
            <a:pPr lvl="1"/>
            <a:r>
              <a:rPr lang="en-US" dirty="0" smtClean="0"/>
              <a:t>Centralized information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Microsoft Project for scheduling and allocation</a:t>
            </a:r>
          </a:p>
          <a:p>
            <a:pPr lvl="1"/>
            <a:r>
              <a:rPr lang="en-US" dirty="0" smtClean="0"/>
              <a:t>Easier scheduling</a:t>
            </a:r>
          </a:p>
          <a:p>
            <a:pPr lvl="1"/>
            <a:r>
              <a:rPr lang="en-US" dirty="0" smtClean="0"/>
              <a:t>What’s the next task at any given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Earned Value Graph in Microsoft Excel for project control based on WBS tasks</a:t>
            </a:r>
          </a:p>
          <a:p>
            <a:pPr lvl="1"/>
            <a:r>
              <a:rPr lang="en-US" dirty="0" smtClean="0"/>
              <a:t>Wasn’t used to its full potential.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Team </a:t>
            </a:r>
            <a:r>
              <a:rPr lang="en-US" dirty="0" smtClean="0">
                <a:solidFill>
                  <a:srgbClr val="FF0000"/>
                </a:solidFill>
              </a:rPr>
              <a:t>Members</a:t>
            </a:r>
          </a:p>
          <a:p>
            <a:r>
              <a:rPr lang="en-US" dirty="0"/>
              <a:t>Product </a:t>
            </a:r>
            <a:r>
              <a:rPr lang="en-US" dirty="0" smtClean="0"/>
              <a:t>Overview</a:t>
            </a:r>
          </a:p>
          <a:p>
            <a:r>
              <a:rPr lang="en-US" dirty="0"/>
              <a:t>Project </a:t>
            </a:r>
            <a:r>
              <a:rPr lang="en-US" dirty="0" smtClean="0"/>
              <a:t>Management</a:t>
            </a:r>
          </a:p>
          <a:p>
            <a:r>
              <a:rPr lang="pt-PT" dirty="0" smtClean="0"/>
              <a:t>Product</a:t>
            </a:r>
          </a:p>
          <a:p>
            <a:r>
              <a:rPr lang="en-US" dirty="0"/>
              <a:t>Document 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/>
              <a:t>Risk </a:t>
            </a:r>
            <a:r>
              <a:rPr lang="en-US" dirty="0" smtClean="0"/>
              <a:t>Management</a:t>
            </a:r>
          </a:p>
          <a:p>
            <a:r>
              <a:rPr lang="en-US" dirty="0"/>
              <a:t>Product </a:t>
            </a:r>
            <a:r>
              <a:rPr lang="en-US" dirty="0" smtClean="0"/>
              <a:t>Demonstration</a:t>
            </a:r>
          </a:p>
          <a:p>
            <a:r>
              <a:rPr lang="en-US" dirty="0"/>
              <a:t>Analysis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reports</a:t>
            </a:r>
          </a:p>
          <a:p>
            <a:pPr lvl="1"/>
            <a:r>
              <a:rPr lang="en-US" dirty="0" smtClean="0"/>
              <a:t>Weekly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Individual logs</a:t>
            </a:r>
          </a:p>
          <a:p>
            <a:pPr lvl="1"/>
            <a:r>
              <a:rPr lang="en-US" dirty="0" smtClean="0"/>
              <a:t>What was done, when it was done, how much did it cost.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dirty="0" smtClean="0"/>
              <a:t>Carla </a:t>
            </a:r>
            <a:r>
              <a:rPr lang="pt-PT" b="1" dirty="0"/>
              <a:t>Machado </a:t>
            </a:r>
            <a:r>
              <a:rPr lang="pt-PT" dirty="0"/>
              <a:t>-  Quality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to 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456873"/>
            <a:ext cx="2516242" cy="39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</a:t>
            </a:r>
            <a:r>
              <a:rPr lang="en-US" dirty="0" smtClean="0"/>
              <a:t>member. </a:t>
            </a:r>
            <a:endParaRPr lang="en-US" dirty="0"/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pt-PT" dirty="0" smtClean="0"/>
              <a:t>The Product Keep Your time will </a:t>
            </a:r>
            <a:r>
              <a:rPr lang="pt-PT" dirty="0"/>
              <a:t>a</a:t>
            </a:r>
            <a:r>
              <a:rPr lang="pt-PT" dirty="0" smtClean="0"/>
              <a:t>llow </a:t>
            </a:r>
            <a:r>
              <a:rPr lang="pt-PT" dirty="0"/>
              <a:t>users to </a:t>
            </a:r>
            <a:r>
              <a:rPr lang="en-US" dirty="0"/>
              <a:t>manage their time in an easy and </a:t>
            </a:r>
            <a:r>
              <a:rPr lang="en-US" dirty="0" smtClean="0"/>
              <a:t>instinctive way</a:t>
            </a:r>
            <a:r>
              <a:rPr lang="pt-PT" dirty="0"/>
              <a:t> </a:t>
            </a:r>
            <a:r>
              <a:rPr lang="en-US" dirty="0" smtClean="0"/>
              <a:t>by allowing the user to record the time spent on a task.</a:t>
            </a:r>
          </a:p>
          <a:p>
            <a:pPr marL="285750" lvl="1"/>
            <a:r>
              <a:rPr lang="en-US" dirty="0"/>
              <a:t>In addition, this tool </a:t>
            </a:r>
            <a:r>
              <a:rPr lang="en-US" dirty="0" smtClean="0"/>
              <a:t>permits the addition of new </a:t>
            </a:r>
            <a:r>
              <a:rPr lang="en-US" dirty="0"/>
              <a:t>tasks, selecting and viewing list of all incomplete tasks and their </a:t>
            </a:r>
            <a:r>
              <a:rPr lang="en-US" dirty="0" smtClean="0"/>
              <a:t>description.</a:t>
            </a:r>
          </a:p>
          <a:p>
            <a:pPr marL="285750" lvl="1"/>
            <a:r>
              <a:rPr lang="en-US" dirty="0"/>
              <a:t>The users can start and stop time tracking </a:t>
            </a:r>
            <a:r>
              <a:rPr lang="en-US" dirty="0" smtClean="0"/>
              <a:t>anytime without having to think where to click.</a:t>
            </a:r>
          </a:p>
          <a:p>
            <a:pPr marL="285750" lvl="1"/>
            <a:r>
              <a:rPr lang="en-US" dirty="0" smtClean="0"/>
              <a:t>Later it’s possible to export all the data into a CSV sheet.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955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</a:t>
            </a:r>
            <a:r>
              <a:rPr lang="en-US" dirty="0" smtClean="0"/>
              <a:t>Task redistribution</a:t>
            </a:r>
          </a:p>
          <a:p>
            <a:pPr lvl="2"/>
            <a:r>
              <a:rPr lang="en-US" dirty="0" smtClean="0"/>
              <a:t>Analysis </a:t>
            </a:r>
            <a:r>
              <a:rPr lang="en-US" dirty="0"/>
              <a:t>of incomplete tasks and remaining time for each one.</a:t>
            </a:r>
          </a:p>
          <a:p>
            <a:pPr lvl="2"/>
            <a:endParaRPr lang="pt-PT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Trying to keep the team focused on the project and on time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contributions</a:t>
            </a:r>
          </a:p>
          <a:p>
            <a:pPr lvl="1"/>
            <a:r>
              <a:rPr lang="en-US" dirty="0"/>
              <a:t>Help tweaking and improving software requirements</a:t>
            </a:r>
            <a:endParaRPr lang="pt-PT" dirty="0"/>
          </a:p>
          <a:p>
            <a:pPr lvl="1"/>
            <a:r>
              <a:rPr lang="en-US" dirty="0"/>
              <a:t>Writing of test plan</a:t>
            </a:r>
            <a:endParaRPr lang="pt-PT" dirty="0"/>
          </a:p>
          <a:p>
            <a:pPr lvl="1"/>
            <a:r>
              <a:rPr lang="en-US" dirty="0"/>
              <a:t>Development of some software modules</a:t>
            </a:r>
            <a:endParaRPr lang="pt-PT" dirty="0"/>
          </a:p>
          <a:p>
            <a:pPr lvl="1"/>
            <a:r>
              <a:rPr lang="en-US" dirty="0"/>
              <a:t>Any other help needed</a:t>
            </a:r>
            <a:endParaRPr lang="en-US" dirty="0"/>
          </a:p>
          <a:p>
            <a:r>
              <a:rPr lang="en-US" dirty="0"/>
              <a:t>Participation analysis</a:t>
            </a:r>
          </a:p>
          <a:p>
            <a:pPr lvl="1"/>
            <a:r>
              <a:rPr lang="en-US" dirty="0"/>
              <a:t>Doesn’t have the biggest initiative, but do a little of anything</a:t>
            </a:r>
            <a:endParaRPr lang="pt-PT" dirty="0"/>
          </a:p>
          <a:p>
            <a:pPr lvl="1"/>
            <a:r>
              <a:rPr lang="en-US" dirty="0"/>
              <a:t>Analyze things and talk when find a possible improvement</a:t>
            </a:r>
            <a:endParaRPr lang="pt-PT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Team work on a big team isn’t easy</a:t>
            </a:r>
            <a:endParaRPr lang="pt-PT" dirty="0"/>
          </a:p>
          <a:p>
            <a:pPr lvl="1"/>
            <a:r>
              <a:rPr lang="en-US" dirty="0"/>
              <a:t>There are 11 types of software developers:</a:t>
            </a:r>
            <a:endParaRPr lang="pt-PT" dirty="0"/>
          </a:p>
          <a:p>
            <a:pPr lvl="2"/>
            <a:r>
              <a:rPr lang="en-US" dirty="0"/>
              <a:t>The programmer</a:t>
            </a:r>
            <a:endParaRPr lang="pt-PT" dirty="0"/>
          </a:p>
          <a:p>
            <a:pPr lvl="2"/>
            <a:r>
              <a:rPr lang="en-US" dirty="0"/>
              <a:t>The tester</a:t>
            </a:r>
            <a:endParaRPr lang="pt-PT" dirty="0"/>
          </a:p>
          <a:p>
            <a:pPr lvl="2"/>
            <a:r>
              <a:rPr lang="en-US" dirty="0"/>
              <a:t>The dude how read in binary</a:t>
            </a:r>
            <a:endParaRPr lang="pt-PT" dirty="0"/>
          </a:p>
          <a:p>
            <a:pPr lvl="1"/>
            <a:r>
              <a:rPr lang="en-US" dirty="0"/>
              <a:t>If neither you  nor the testers can detect more bugs, give it to your master and grab a pen and a notepad, you </a:t>
            </a:r>
            <a:r>
              <a:rPr lang="en-US" dirty="0" err="1"/>
              <a:t>gonna</a:t>
            </a:r>
            <a:r>
              <a:rPr lang="en-US" dirty="0"/>
              <a:t> need 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2600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Previous experience :</a:t>
            </a:r>
          </a:p>
          <a:p>
            <a:pPr lvl="2"/>
            <a:r>
              <a:rPr lang="en-US" dirty="0" smtClean="0"/>
              <a:t>allowed a more direct approach to the problems presented</a:t>
            </a:r>
          </a:p>
          <a:p>
            <a:pPr lvl="2"/>
            <a:r>
              <a:rPr lang="en-US" dirty="0" smtClean="0"/>
              <a:t>allowed me to help other members providing guidance</a:t>
            </a:r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Work Breakdown Chart is a good foundation for the project plan.</a:t>
            </a:r>
          </a:p>
          <a:p>
            <a:r>
              <a:rPr lang="en-US" dirty="0" smtClean="0"/>
              <a:t>Earned Value Graph tasks should be related to one member. If more members are allocated to that task, repeat it.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Project Planning Process seemed OK for this project but should be added hints on how to develop a good WBS.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Regarding tools, SVN is a keeper. Facebook is good for communication but it doesn’t have search functionality.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164393" cy="3318936"/>
          </a:xfrm>
        </p:spPr>
        <p:txBody>
          <a:bodyPr>
            <a:normAutofit/>
          </a:bodyPr>
          <a:lstStyle/>
          <a:p>
            <a:r>
              <a:rPr lang="pt-PT" b="1" dirty="0" err="1" smtClean="0"/>
              <a:t>Main</a:t>
            </a:r>
            <a:r>
              <a:rPr lang="pt-PT" b="1" dirty="0" smtClean="0"/>
              <a:t> </a:t>
            </a:r>
            <a:r>
              <a:rPr lang="pt-PT" b="1" dirty="0" err="1" smtClean="0"/>
              <a:t>Contributions</a:t>
            </a:r>
            <a:r>
              <a:rPr lang="pt-PT" b="1" dirty="0" smtClean="0"/>
              <a:t>:</a:t>
            </a:r>
          </a:p>
          <a:p>
            <a:pPr lvl="1"/>
            <a:r>
              <a:rPr lang="en-US" sz="2100" dirty="0"/>
              <a:t>Writing and discussing some </a:t>
            </a:r>
            <a:r>
              <a:rPr lang="en-US" sz="2100" dirty="0" smtClean="0"/>
              <a:t>processes;</a:t>
            </a:r>
          </a:p>
          <a:p>
            <a:pPr lvl="1"/>
            <a:r>
              <a:rPr lang="en-US" sz="2100" dirty="0" smtClean="0"/>
              <a:t>Vision and Scope;</a:t>
            </a:r>
          </a:p>
          <a:p>
            <a:pPr lvl="1"/>
            <a:r>
              <a:rPr lang="en-US" dirty="0" smtClean="0"/>
              <a:t>SRS </a:t>
            </a:r>
            <a:r>
              <a:rPr lang="en-US" dirty="0"/>
              <a:t>and Requirements </a:t>
            </a:r>
            <a:r>
              <a:rPr lang="en-US" dirty="0" smtClean="0"/>
              <a:t>Definition;</a:t>
            </a:r>
          </a:p>
          <a:p>
            <a:pPr lvl="1"/>
            <a:r>
              <a:rPr lang="en-US" dirty="0"/>
              <a:t>Coding some </a:t>
            </a:r>
            <a:r>
              <a:rPr lang="en-US" dirty="0" smtClean="0"/>
              <a:t>features;</a:t>
            </a:r>
          </a:p>
          <a:p>
            <a:pPr lvl="1"/>
            <a:r>
              <a:rPr lang="en-US" dirty="0" smtClean="0"/>
              <a:t>Testing;</a:t>
            </a:r>
            <a:endParaRPr lang="en-US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  <p:graphicFrame>
        <p:nvGraphicFramePr>
          <p:cNvPr id="12" name="Gráfico 11"/>
          <p:cNvGraphicFramePr/>
          <p:nvPr>
            <p:extLst/>
          </p:nvPr>
        </p:nvGraphicFramePr>
        <p:xfrm>
          <a:off x="5083277" y="2285999"/>
          <a:ext cx="7108723" cy="412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68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João Girão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4249993" cy="3593145"/>
          </a:xfrm>
        </p:spPr>
        <p:txBody>
          <a:bodyPr>
            <a:normAutofit/>
          </a:bodyPr>
          <a:lstStyle/>
          <a:p>
            <a:r>
              <a:rPr lang="en-US" b="1" dirty="0"/>
              <a:t>Participation </a:t>
            </a:r>
            <a:r>
              <a:rPr lang="en-US" b="1" dirty="0" smtClean="0"/>
              <a:t>analysis:</a:t>
            </a:r>
            <a:r>
              <a:rPr lang="en-US" dirty="0" smtClean="0"/>
              <a:t> </a:t>
            </a:r>
            <a:r>
              <a:rPr lang="en-US" sz="2000" dirty="0" smtClean="0"/>
              <a:t>Positive</a:t>
            </a:r>
          </a:p>
          <a:p>
            <a:pPr lvl="1"/>
            <a:r>
              <a:rPr lang="en-US" dirty="0" smtClean="0"/>
              <a:t>Self-help;</a:t>
            </a:r>
          </a:p>
          <a:p>
            <a:pPr lvl="1"/>
            <a:r>
              <a:rPr lang="en-US" dirty="0" smtClean="0"/>
              <a:t>Interested;</a:t>
            </a:r>
          </a:p>
          <a:p>
            <a:pPr lvl="1"/>
            <a:r>
              <a:rPr lang="en-US" dirty="0" smtClean="0"/>
              <a:t>Organized;</a:t>
            </a:r>
          </a:p>
          <a:p>
            <a:pPr lvl="1"/>
            <a:r>
              <a:rPr lang="en-US" dirty="0" smtClean="0"/>
              <a:t>Critical attitude;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5828072" y="2556932"/>
            <a:ext cx="4938251" cy="3239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Lessons Learned:</a:t>
            </a:r>
          </a:p>
          <a:p>
            <a:pPr lvl="1"/>
            <a:r>
              <a:rPr lang="en-US" dirty="0"/>
              <a:t>For project </a:t>
            </a:r>
            <a:r>
              <a:rPr lang="en-US" dirty="0" smtClean="0"/>
              <a:t>success:</a:t>
            </a:r>
            <a:endParaRPr lang="en-US" dirty="0"/>
          </a:p>
          <a:p>
            <a:pPr lvl="2"/>
            <a:r>
              <a:rPr lang="en-US" dirty="0"/>
              <a:t>Team motivation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Team organization;</a:t>
            </a:r>
          </a:p>
          <a:p>
            <a:pPr lvl="2"/>
            <a:r>
              <a:rPr lang="en-US" dirty="0" smtClean="0"/>
              <a:t>Responsibility </a:t>
            </a:r>
            <a:r>
              <a:rPr lang="en-US" dirty="0"/>
              <a:t>of each </a:t>
            </a:r>
            <a:r>
              <a:rPr lang="en-US" dirty="0" smtClean="0"/>
              <a:t>member;</a:t>
            </a:r>
          </a:p>
          <a:p>
            <a:pPr lvl="1"/>
            <a:r>
              <a:rPr lang="en-US" dirty="0" smtClean="0"/>
              <a:t>Project Plan is very important;</a:t>
            </a:r>
          </a:p>
          <a:p>
            <a:pPr lvl="1"/>
            <a:r>
              <a:rPr lang="en-US" dirty="0" smtClean="0"/>
              <a:t>Regular meetings are very important;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4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smtClean="0"/>
              <a:t>Settings code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success</a:t>
            </a:r>
          </a:p>
          <a:p>
            <a:pPr lvl="1"/>
            <a:r>
              <a:rPr lang="en-US" dirty="0" smtClean="0"/>
              <a:t>The structure of the application should be well planned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</a:t>
            </a:r>
            <a:r>
              <a:rPr lang="en-US" dirty="0" smtClean="0"/>
              <a:t>working in synchrony</a:t>
            </a:r>
          </a:p>
          <a:p>
            <a:pPr lvl="1"/>
            <a:r>
              <a:rPr lang="en-US" dirty="0"/>
              <a:t>Rigid documents that </a:t>
            </a:r>
            <a:r>
              <a:rPr lang="en-US" dirty="0" smtClean="0"/>
              <a:t>don't </a:t>
            </a:r>
            <a:r>
              <a:rPr lang="en-US" dirty="0"/>
              <a:t>predict exceptions, sometimes </a:t>
            </a:r>
            <a:r>
              <a:rPr lang="en-US" dirty="0" smtClean="0"/>
              <a:t>will not fit the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252</TotalTime>
  <Words>2025</Words>
  <Application>Microsoft Office PowerPoint</Application>
  <PresentationFormat>Widescreen</PresentationFormat>
  <Paragraphs>536</Paragraphs>
  <Slides>70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Project Managment</vt:lpstr>
      <vt:lpstr>Team Members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Carla Machado</vt:lpstr>
      <vt:lpstr>David João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David Silva</cp:lastModifiedBy>
  <cp:revision>45</cp:revision>
  <dcterms:created xsi:type="dcterms:W3CDTF">2013-06-29T09:19:55Z</dcterms:created>
  <dcterms:modified xsi:type="dcterms:W3CDTF">2013-07-03T10:26:06Z</dcterms:modified>
</cp:coreProperties>
</file>