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65" r:id="rId3"/>
    <p:sldId id="310" r:id="rId4"/>
    <p:sldId id="339" r:id="rId5"/>
    <p:sldId id="320" r:id="rId6"/>
    <p:sldId id="335" r:id="rId7"/>
    <p:sldId id="340" r:id="rId8"/>
    <p:sldId id="341" r:id="rId9"/>
    <p:sldId id="342" r:id="rId10"/>
    <p:sldId id="343" r:id="rId11"/>
    <p:sldId id="333" r:id="rId12"/>
    <p:sldId id="336" r:id="rId13"/>
    <p:sldId id="322" r:id="rId14"/>
    <p:sldId id="325" r:id="rId15"/>
    <p:sldId id="311" r:id="rId16"/>
    <p:sldId id="328" r:id="rId17"/>
    <p:sldId id="329" r:id="rId18"/>
    <p:sldId id="338" r:id="rId19"/>
    <p:sldId id="337" r:id="rId20"/>
    <p:sldId id="323" r:id="rId21"/>
    <p:sldId id="324" r:id="rId22"/>
    <p:sldId id="314" r:id="rId23"/>
  </p:sldIdLst>
  <p:sldSz cx="12188825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42" d="100"/>
          <a:sy n="42" d="100"/>
        </p:scale>
        <p:origin x="54" y="756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20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lha_de_C_lculo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lha_de_C_lculo_do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Effort hours (aprox)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115</c:v>
                </c:pt>
                <c:pt idx="1">
                  <c:v>106</c:v>
                </c:pt>
                <c:pt idx="2">
                  <c:v>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5066152"/>
        <c:axId val="294317936"/>
      </c:barChart>
      <c:catAx>
        <c:axId val="295066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94317936"/>
        <c:crosses val="autoZero"/>
        <c:auto val="1"/>
        <c:lblAlgn val="ctr"/>
        <c:lblOffset val="100"/>
        <c:noMultiLvlLbl val="0"/>
      </c:catAx>
      <c:valAx>
        <c:axId val="294317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95066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Effort hours (aprox)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Carla Machado</c:v>
                </c:pt>
                <c:pt idx="1">
                  <c:v>David João</c:v>
                </c:pt>
                <c:pt idx="2">
                  <c:v>Filipe Brandão</c:v>
                </c:pt>
                <c:pt idx="3">
                  <c:v>João Girão</c:v>
                </c:pt>
                <c:pt idx="4">
                  <c:v>João Martins</c:v>
                </c:pt>
                <c:pt idx="5">
                  <c:v>Mário Oliveira</c:v>
                </c:pt>
                <c:pt idx="6">
                  <c:v>Rui Ganhoto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29</c:v>
                </c:pt>
                <c:pt idx="1">
                  <c:v>44</c:v>
                </c:pt>
                <c:pt idx="2">
                  <c:v>29</c:v>
                </c:pt>
                <c:pt idx="3">
                  <c:v>39</c:v>
                </c:pt>
                <c:pt idx="4">
                  <c:v>37</c:v>
                </c:pt>
                <c:pt idx="5">
                  <c:v>39</c:v>
                </c:pt>
                <c:pt idx="6">
                  <c:v>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4317544"/>
        <c:axId val="295065368"/>
      </c:barChart>
      <c:catAx>
        <c:axId val="294317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95065368"/>
        <c:crosses val="autoZero"/>
        <c:auto val="1"/>
        <c:lblAlgn val="ctr"/>
        <c:lblOffset val="100"/>
        <c:noMultiLvlLbl val="0"/>
      </c:catAx>
      <c:valAx>
        <c:axId val="295065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94317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pt-PT" smtClean="0"/>
              <a:t>08/04/2013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pt-PT" smtClean="0"/>
              <a:t>08/04/2013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08/04/2013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08/04/2013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08/04/2013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08/04/2013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08/04/2013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08/04/2013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08/04/2013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08/04/2013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08/04/2013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pPr/>
              <a:t>08/04/2013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pt-PT" smtClean="0"/>
              <a:pPr/>
              <a:t>08/04/2013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Keep</a:t>
            </a:r>
            <a:r>
              <a:rPr lang="pt-PT" dirty="0" smtClean="0"/>
              <a:t> </a:t>
            </a:r>
            <a:r>
              <a:rPr lang="pt-PT" dirty="0" err="1" smtClean="0"/>
              <a:t>Your</a:t>
            </a:r>
            <a:r>
              <a:rPr lang="pt-PT" dirty="0" smtClean="0"/>
              <a:t> Time</a:t>
            </a:r>
            <a:endParaRPr lang="pt-PT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Kickoff</a:t>
            </a:r>
            <a:r>
              <a:rPr lang="pt-PT" dirty="0" smtClean="0"/>
              <a:t> meeting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Software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Assumptions</a:t>
            </a:r>
            <a:r>
              <a:rPr lang="en-GB" b="1" dirty="0"/>
              <a:t>:</a:t>
            </a:r>
          </a:p>
          <a:p>
            <a:pPr lvl="1"/>
            <a:endParaRPr lang="en-GB" b="1" dirty="0"/>
          </a:p>
          <a:p>
            <a:pPr lvl="1"/>
            <a:r>
              <a:rPr lang="en-GB" dirty="0"/>
              <a:t>The computer will have:</a:t>
            </a:r>
          </a:p>
          <a:p>
            <a:pPr lvl="2"/>
            <a:r>
              <a:rPr lang="en-GB" dirty="0"/>
              <a:t>Windows OS (least the Vista version);</a:t>
            </a:r>
          </a:p>
          <a:p>
            <a:pPr lvl="2"/>
            <a:r>
              <a:rPr lang="en-GB" dirty="0"/>
              <a:t>Framework .NET 4.5;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The Smartphone will have:</a:t>
            </a:r>
          </a:p>
          <a:p>
            <a:pPr lvl="2"/>
            <a:r>
              <a:rPr lang="en-GB" dirty="0"/>
              <a:t>An Android platform;</a:t>
            </a:r>
          </a:p>
          <a:p>
            <a:pPr lvl="2"/>
            <a:r>
              <a:rPr lang="en-GB" dirty="0"/>
              <a:t>Wireless technology.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The computer and the smartphone must be connected to the same network</a:t>
            </a:r>
          </a:p>
          <a:p>
            <a:pPr marL="0" indent="0"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5142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101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Life</a:t>
            </a:r>
            <a:r>
              <a:rPr lang="pt-PT" dirty="0"/>
              <a:t> </a:t>
            </a:r>
            <a:r>
              <a:rPr lang="pt-PT" dirty="0" err="1"/>
              <a:t>Cycle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3" name="Retângulo 2"/>
          <p:cNvSpPr/>
          <p:nvPr/>
        </p:nvSpPr>
        <p:spPr>
          <a:xfrm>
            <a:off x="2133972" y="256490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4623052" y="336537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Design &amp; </a:t>
            </a:r>
            <a:r>
              <a:rPr lang="pt-PT" dirty="0" err="1" smtClean="0"/>
              <a:t>Construction</a:t>
            </a:r>
            <a:endParaRPr lang="pt-PT" dirty="0"/>
          </a:p>
        </p:txBody>
      </p:sp>
      <p:sp>
        <p:nvSpPr>
          <p:cNvPr id="7" name="Retângulo 6"/>
          <p:cNvSpPr/>
          <p:nvPr/>
        </p:nvSpPr>
        <p:spPr>
          <a:xfrm>
            <a:off x="8390213" y="414908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Verification</a:t>
            </a:r>
            <a:r>
              <a:rPr lang="pt-PT" dirty="0" smtClean="0"/>
              <a:t> &amp; </a:t>
            </a:r>
            <a:r>
              <a:rPr lang="pt-PT" dirty="0" err="1" smtClean="0"/>
              <a:t>Validation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697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Schedule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620345"/>
          </a:xfrm>
        </p:spPr>
        <p:txBody>
          <a:bodyPr>
            <a:normAutofit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Total </a:t>
            </a:r>
            <a:r>
              <a:rPr lang="pt-PT" dirty="0" err="1" smtClean="0"/>
              <a:t>Effort</a:t>
            </a:r>
            <a:r>
              <a:rPr lang="pt-PT" dirty="0" smtClean="0"/>
              <a:t> : 255,45 </a:t>
            </a:r>
            <a:r>
              <a:rPr lang="pt-PT" dirty="0" err="1" smtClean="0"/>
              <a:t>hours</a:t>
            </a:r>
            <a:endParaRPr lang="pt-PT" dirty="0" smtClean="0"/>
          </a:p>
          <a:p>
            <a:r>
              <a:rPr lang="pt-PT" dirty="0" err="1" smtClean="0"/>
              <a:t>Slack</a:t>
            </a:r>
            <a:r>
              <a:rPr lang="pt-PT" dirty="0" smtClean="0"/>
              <a:t> : 40,55 </a:t>
            </a:r>
            <a:r>
              <a:rPr lang="pt-PT" dirty="0" err="1" smtClean="0"/>
              <a:t>hours</a:t>
            </a:r>
            <a:endParaRPr lang="pt-PT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89" y="1988840"/>
            <a:ext cx="11012437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0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Cycle</a:t>
            </a:r>
            <a:endParaRPr lang="pt-PT" dirty="0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061333"/>
              </p:ext>
            </p:extLst>
          </p:nvPr>
        </p:nvGraphicFramePr>
        <p:xfrm>
          <a:off x="1522329" y="2562943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Marcador de Posição de Conteúdo 13"/>
          <p:cNvSpPr txBox="1">
            <a:spLocks/>
          </p:cNvSpPr>
          <p:nvPr/>
        </p:nvSpPr>
        <p:spPr>
          <a:xfrm>
            <a:off x="1522413" y="1904999"/>
            <a:ext cx="9134391" cy="462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Resources</a:t>
            </a:r>
            <a:endParaRPr lang="pt-PT" dirty="0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532531"/>
              </p:ext>
            </p:extLst>
          </p:nvPr>
        </p:nvGraphicFramePr>
        <p:xfrm>
          <a:off x="1522329" y="2204864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Marcador de Posição de Conteúdo 13"/>
          <p:cNvSpPr txBox="1">
            <a:spLocks/>
          </p:cNvSpPr>
          <p:nvPr/>
        </p:nvSpPr>
        <p:spPr>
          <a:xfrm>
            <a:off x="1522413" y="1904999"/>
            <a:ext cx="9134391" cy="462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02678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Deliverables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endParaRPr lang="pt-PT" dirty="0" smtClean="0"/>
          </a:p>
          <a:p>
            <a:pPr lvl="0"/>
            <a:r>
              <a:rPr lang="pt-PT" dirty="0" err="1"/>
              <a:t>Vision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smtClean="0"/>
              <a:t>Scope</a:t>
            </a:r>
            <a:endParaRPr lang="pt-PT" dirty="0"/>
          </a:p>
          <a:p>
            <a:pPr lvl="0"/>
            <a:r>
              <a:rPr lang="pt-PT" dirty="0"/>
              <a:t>Software </a:t>
            </a:r>
            <a:r>
              <a:rPr lang="pt-PT" dirty="0" err="1"/>
              <a:t>Development</a:t>
            </a:r>
            <a:r>
              <a:rPr lang="pt-PT" dirty="0"/>
              <a:t> </a:t>
            </a:r>
            <a:r>
              <a:rPr lang="pt-PT" dirty="0" err="1" smtClean="0"/>
              <a:t>Plan</a:t>
            </a:r>
            <a:endParaRPr lang="pt-PT" dirty="0"/>
          </a:p>
          <a:p>
            <a:pPr lvl="0"/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 smtClean="0"/>
              <a:t>Plan</a:t>
            </a:r>
            <a:endParaRPr lang="pt-PT" dirty="0"/>
          </a:p>
          <a:p>
            <a:pPr lvl="0"/>
            <a:r>
              <a:rPr lang="pt-PT" dirty="0" err="1"/>
              <a:t>Test</a:t>
            </a:r>
            <a:r>
              <a:rPr lang="pt-PT" dirty="0"/>
              <a:t> </a:t>
            </a:r>
            <a:r>
              <a:rPr lang="pt-PT" dirty="0" err="1" smtClean="0"/>
              <a:t>Plan</a:t>
            </a:r>
            <a:endParaRPr lang="pt-PT" dirty="0"/>
          </a:p>
          <a:p>
            <a:pPr lvl="0"/>
            <a:r>
              <a:rPr lang="pt-PT" dirty="0"/>
              <a:t>Software </a:t>
            </a:r>
            <a:r>
              <a:rPr lang="pt-PT" dirty="0" err="1"/>
              <a:t>Requirements</a:t>
            </a:r>
            <a:r>
              <a:rPr lang="pt-PT" dirty="0"/>
              <a:t> </a:t>
            </a:r>
            <a:r>
              <a:rPr lang="pt-PT" dirty="0" err="1" smtClean="0"/>
              <a:t>Specification</a:t>
            </a:r>
            <a:endParaRPr lang="pt-PT" dirty="0"/>
          </a:p>
          <a:p>
            <a:pPr lvl="0"/>
            <a:r>
              <a:rPr lang="pt-PT" dirty="0" err="1"/>
              <a:t>Risk</a:t>
            </a:r>
            <a:r>
              <a:rPr lang="pt-PT" dirty="0"/>
              <a:t> </a:t>
            </a:r>
            <a:r>
              <a:rPr lang="pt-PT" dirty="0" err="1" smtClean="0"/>
              <a:t>Plan</a:t>
            </a:r>
            <a:endParaRPr lang="pt-PT" dirty="0"/>
          </a:p>
          <a:p>
            <a:pPr lvl="0"/>
            <a:r>
              <a:rPr lang="en-US" dirty="0"/>
              <a:t>Software source code and </a:t>
            </a:r>
            <a:r>
              <a:rPr lang="en-US" dirty="0" smtClean="0"/>
              <a:t>binaries</a:t>
            </a:r>
            <a:endParaRPr lang="pt-PT" dirty="0"/>
          </a:p>
          <a:p>
            <a:pPr lvl="0"/>
            <a:r>
              <a:rPr lang="pt-PT" dirty="0" err="1"/>
              <a:t>Review</a:t>
            </a:r>
            <a:r>
              <a:rPr lang="pt-PT" dirty="0"/>
              <a:t> </a:t>
            </a:r>
            <a:r>
              <a:rPr lang="pt-PT" dirty="0" err="1" smtClean="0"/>
              <a:t>Reports</a:t>
            </a:r>
            <a:endParaRPr lang="pt-PT" dirty="0"/>
          </a:p>
          <a:p>
            <a:pPr lvl="0"/>
            <a:r>
              <a:rPr lang="pt-PT" dirty="0" err="1"/>
              <a:t>Post-Mortem</a:t>
            </a:r>
            <a:r>
              <a:rPr lang="pt-PT" dirty="0"/>
              <a:t> </a:t>
            </a:r>
            <a:r>
              <a:rPr lang="pt-PT" dirty="0" err="1" smtClean="0"/>
              <a:t>Report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3023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Tracking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PT" dirty="0" smtClean="0"/>
          </a:p>
          <a:p>
            <a:pPr lvl="1"/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endParaRPr lang="pt-PT" dirty="0" smtClean="0"/>
          </a:p>
          <a:p>
            <a:pPr marL="231775" lvl="1" indent="0">
              <a:buNone/>
            </a:pPr>
            <a:endParaRPr lang="pt-PT" dirty="0" smtClean="0"/>
          </a:p>
          <a:p>
            <a:pPr lvl="1"/>
            <a:r>
              <a:rPr lang="pt-PT" dirty="0" err="1" smtClean="0"/>
              <a:t>Risk</a:t>
            </a:r>
            <a:r>
              <a:rPr lang="pt-PT" dirty="0" smtClean="0"/>
              <a:t> </a:t>
            </a:r>
            <a:r>
              <a:rPr lang="pt-PT" dirty="0" err="1" smtClean="0"/>
              <a:t>Planning</a:t>
            </a:r>
            <a:r>
              <a:rPr lang="pt-PT" dirty="0" smtClean="0"/>
              <a:t> as </a:t>
            </a:r>
            <a:r>
              <a:rPr lang="pt-PT" dirty="0" err="1" smtClean="0"/>
              <a:t>part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a </a:t>
            </a:r>
            <a:r>
              <a:rPr lang="pt-PT" dirty="0" err="1" smtClean="0"/>
              <a:t>well</a:t>
            </a:r>
            <a:r>
              <a:rPr lang="pt-PT" dirty="0" smtClean="0"/>
              <a:t> </a:t>
            </a:r>
            <a:r>
              <a:rPr lang="pt-PT" dirty="0" err="1" smtClean="0"/>
              <a:t>tailored</a:t>
            </a:r>
            <a:r>
              <a:rPr lang="pt-PT" dirty="0" smtClean="0"/>
              <a:t> </a:t>
            </a:r>
            <a:r>
              <a:rPr lang="pt-PT" dirty="0" err="1" smtClean="0"/>
              <a:t>Assessment</a:t>
            </a:r>
            <a:r>
              <a:rPr lang="pt-PT" dirty="0" smtClean="0"/>
              <a:t> &amp; </a:t>
            </a:r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Process</a:t>
            </a:r>
            <a:endParaRPr lang="pt-PT" dirty="0" smtClean="0"/>
          </a:p>
          <a:p>
            <a:pPr marL="231775" lvl="1" indent="0">
              <a:buNone/>
            </a:pPr>
            <a:endParaRPr lang="pt-PT" dirty="0" smtClean="0"/>
          </a:p>
          <a:p>
            <a:pPr lvl="1"/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work</a:t>
            </a:r>
            <a:r>
              <a:rPr lang="pt-PT" dirty="0" smtClean="0"/>
              <a:t> </a:t>
            </a:r>
            <a:r>
              <a:rPr lang="pt-PT" dirty="0" err="1" smtClean="0"/>
              <a:t>logs</a:t>
            </a:r>
            <a:endParaRPr lang="pt-PT" dirty="0"/>
          </a:p>
          <a:p>
            <a:pPr lvl="1"/>
            <a:endParaRPr lang="pt-PT" dirty="0" smtClean="0"/>
          </a:p>
          <a:p>
            <a:pPr lvl="1"/>
            <a:r>
              <a:rPr lang="pt-PT" dirty="0" err="1"/>
              <a:t>Weekly</a:t>
            </a:r>
            <a:r>
              <a:rPr lang="pt-PT" dirty="0"/>
              <a:t> </a:t>
            </a:r>
            <a:r>
              <a:rPr lang="pt-PT" dirty="0" err="1"/>
              <a:t>Reports</a:t>
            </a:r>
            <a:endParaRPr lang="pt-PT" dirty="0"/>
          </a:p>
          <a:p>
            <a:pPr lvl="1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04284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Quality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076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Quality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</a:t>
            </a:r>
            <a:r>
              <a:rPr lang="en-US" dirty="0"/>
              <a:t>goals</a:t>
            </a:r>
          </a:p>
          <a:p>
            <a:pPr lvl="1"/>
            <a:r>
              <a:rPr lang="en-US" dirty="0"/>
              <a:t>Assure all processes are followed</a:t>
            </a:r>
          </a:p>
          <a:p>
            <a:pPr lvl="1"/>
            <a:r>
              <a:rPr lang="en-US" dirty="0"/>
              <a:t>Assure the realization of reviews both to documents and code</a:t>
            </a:r>
          </a:p>
          <a:p>
            <a:pPr lvl="2"/>
            <a:r>
              <a:rPr lang="en-US" dirty="0"/>
              <a:t>Inspections</a:t>
            </a:r>
          </a:p>
          <a:p>
            <a:pPr lvl="2"/>
            <a:r>
              <a:rPr lang="en-US" dirty="0"/>
              <a:t>Walkthrough</a:t>
            </a:r>
          </a:p>
          <a:p>
            <a:pPr lvl="2"/>
            <a:r>
              <a:rPr lang="en-US" dirty="0" err="1"/>
              <a:t>Deskcheck</a:t>
            </a:r>
            <a:endParaRPr lang="en-US" dirty="0"/>
          </a:p>
          <a:p>
            <a:pPr lvl="1"/>
            <a:r>
              <a:rPr lang="en-US" dirty="0"/>
              <a:t>Coding Standards are defined and followed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72343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Index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Team </a:t>
            </a:r>
            <a:r>
              <a:rPr lang="pt-PT" dirty="0" err="1" smtClean="0"/>
              <a:t>Introduction</a:t>
            </a:r>
            <a:endParaRPr lang="pt-PT" dirty="0" smtClean="0"/>
          </a:p>
          <a:p>
            <a:r>
              <a:rPr lang="pt-PT" dirty="0" err="1" smtClean="0"/>
              <a:t>Vision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Scope</a:t>
            </a:r>
          </a:p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 smtClean="0"/>
          </a:p>
          <a:p>
            <a:r>
              <a:rPr lang="pt-PT" dirty="0" err="1" smtClean="0"/>
              <a:t>Quality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Quality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</a:t>
            </a:r>
            <a:r>
              <a:rPr lang="en-US" dirty="0"/>
              <a:t>goals</a:t>
            </a:r>
          </a:p>
          <a:p>
            <a:pPr lvl="1"/>
            <a:r>
              <a:rPr lang="en-US" dirty="0"/>
              <a:t>Assure the testability of the application</a:t>
            </a:r>
          </a:p>
          <a:p>
            <a:pPr lvl="2"/>
            <a:r>
              <a:rPr lang="en-US" dirty="0"/>
              <a:t>Unit testing</a:t>
            </a:r>
          </a:p>
          <a:p>
            <a:pPr lvl="2"/>
            <a:r>
              <a:rPr lang="en-US" dirty="0"/>
              <a:t>Acceptance testing</a:t>
            </a:r>
          </a:p>
          <a:p>
            <a:pPr lvl="1"/>
            <a:r>
              <a:rPr lang="en-US" dirty="0"/>
              <a:t>Assure the usability of the application</a:t>
            </a:r>
          </a:p>
          <a:p>
            <a:endParaRPr lang="en-US" dirty="0"/>
          </a:p>
          <a:p>
            <a:r>
              <a:rPr lang="en-US" dirty="0"/>
              <a:t>Quality Records</a:t>
            </a:r>
          </a:p>
          <a:p>
            <a:pPr lvl="1"/>
            <a:r>
              <a:rPr lang="en-US" dirty="0"/>
              <a:t>A record of the unconformities found will be kept</a:t>
            </a:r>
          </a:p>
          <a:p>
            <a:pPr lvl="1"/>
            <a:r>
              <a:rPr lang="en-US" dirty="0"/>
              <a:t>Corrective actions will be decided and performed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94533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Questions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Team </a:t>
            </a:r>
            <a:r>
              <a:rPr lang="pt-PT" dirty="0" err="1" smtClean="0"/>
              <a:t>Introduction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461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</a:t>
            </a:r>
            <a:r>
              <a:rPr lang="pt-PT" b="1" dirty="0" smtClean="0"/>
              <a:t>Machado </a:t>
            </a:r>
            <a:r>
              <a:rPr lang="pt-PT" dirty="0" smtClean="0"/>
              <a:t>- </a:t>
            </a:r>
            <a:r>
              <a:rPr lang="pt-PT" dirty="0"/>
              <a:t>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smtClean="0"/>
              <a:t>Manager</a:t>
            </a:r>
            <a:endParaRPr lang="pt-PT" dirty="0"/>
          </a:p>
          <a:p>
            <a:r>
              <a:rPr lang="pt-PT" dirty="0"/>
              <a:t> </a:t>
            </a:r>
            <a:r>
              <a:rPr lang="pt-PT" b="1" dirty="0"/>
              <a:t>David 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 smtClean="0"/>
              <a:t>Engineer</a:t>
            </a:r>
            <a:endParaRPr lang="pt-PT" dirty="0"/>
          </a:p>
          <a:p>
            <a:r>
              <a:rPr lang="pt-PT" dirty="0"/>
              <a:t> </a:t>
            </a:r>
            <a:r>
              <a:rPr lang="pt-PT" b="1" dirty="0"/>
              <a:t>Filipe </a:t>
            </a:r>
            <a:r>
              <a:rPr lang="pt-PT" b="1" dirty="0" smtClean="0"/>
              <a:t>Brandão </a:t>
            </a:r>
            <a:r>
              <a:rPr lang="pt-PT" dirty="0"/>
              <a:t>- Project </a:t>
            </a:r>
            <a:r>
              <a:rPr lang="pt-PT" dirty="0" smtClean="0"/>
              <a:t>Manager</a:t>
            </a:r>
            <a:endParaRPr lang="pt-PT" dirty="0"/>
          </a:p>
          <a:p>
            <a:r>
              <a:rPr lang="pt-PT" dirty="0"/>
              <a:t> </a:t>
            </a:r>
            <a:r>
              <a:rPr lang="pt-PT" b="1" dirty="0"/>
              <a:t>Rui Ganhoto</a:t>
            </a:r>
            <a:r>
              <a:rPr lang="pt-PT" dirty="0"/>
              <a:t> </a:t>
            </a:r>
            <a:r>
              <a:rPr lang="pt-PT" dirty="0" smtClean="0"/>
              <a:t>-</a:t>
            </a:r>
            <a:r>
              <a:rPr lang="pt-PT" dirty="0"/>
              <a:t> </a:t>
            </a:r>
            <a:r>
              <a:rPr lang="pt-PT" dirty="0" err="1"/>
              <a:t>Technical</a:t>
            </a:r>
            <a:r>
              <a:rPr lang="pt-PT" dirty="0"/>
              <a:t> </a:t>
            </a:r>
            <a:r>
              <a:rPr lang="pt-PT" dirty="0" smtClean="0"/>
              <a:t>Manager &amp; </a:t>
            </a:r>
            <a:r>
              <a:rPr lang="pt-PT" dirty="0" err="1" smtClean="0"/>
              <a:t>Risk</a:t>
            </a:r>
            <a:r>
              <a:rPr lang="pt-PT" dirty="0" smtClean="0"/>
              <a:t> Manager</a:t>
            </a:r>
            <a:endParaRPr lang="pt-PT" dirty="0"/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</a:t>
            </a:r>
            <a:r>
              <a:rPr lang="pt-PT" dirty="0" smtClean="0"/>
              <a:t>- </a:t>
            </a:r>
            <a:r>
              <a:rPr lang="pt-PT" dirty="0" err="1"/>
              <a:t>Test</a:t>
            </a:r>
            <a:r>
              <a:rPr lang="pt-PT" dirty="0"/>
              <a:t> Manager:</a:t>
            </a:r>
          </a:p>
          <a:p>
            <a:r>
              <a:rPr lang="pt-PT" b="1" dirty="0"/>
              <a:t>João Guilherme Martins </a:t>
            </a:r>
            <a:r>
              <a:rPr lang="pt-PT" dirty="0" smtClean="0"/>
              <a:t>- </a:t>
            </a:r>
            <a:r>
              <a:rPr lang="pt-PT" dirty="0" err="1"/>
              <a:t>Client</a:t>
            </a:r>
            <a:r>
              <a:rPr lang="pt-PT" dirty="0"/>
              <a:t> </a:t>
            </a:r>
            <a:r>
              <a:rPr lang="pt-PT" dirty="0" smtClean="0"/>
              <a:t>Manager</a:t>
            </a:r>
            <a:endParaRPr lang="pt-PT" dirty="0"/>
          </a:p>
          <a:p>
            <a:r>
              <a:rPr lang="pt-PT" b="1" dirty="0"/>
              <a:t>Mário Oliveira</a:t>
            </a:r>
            <a:r>
              <a:rPr lang="pt-PT" dirty="0"/>
              <a:t> </a:t>
            </a:r>
            <a:r>
              <a:rPr lang="pt-PT" dirty="0" smtClean="0"/>
              <a:t>- </a:t>
            </a:r>
            <a:r>
              <a:rPr lang="pt-PT" dirty="0" err="1"/>
              <a:t>Librarian</a:t>
            </a:r>
            <a:r>
              <a:rPr lang="pt-PT" dirty="0"/>
              <a:t> Manager</a:t>
            </a:r>
          </a:p>
          <a:p>
            <a:pPr marL="0" indent="0">
              <a:buNone/>
            </a:pPr>
            <a:r>
              <a:rPr lang="pt-PT" dirty="0"/>
              <a:t/>
            </a:r>
            <a:br>
              <a:rPr lang="pt-PT" dirty="0"/>
            </a:b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67364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Vision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Scope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847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Keep</a:t>
            </a:r>
            <a:r>
              <a:rPr lang="pt-PT" dirty="0" smtClean="0"/>
              <a:t> </a:t>
            </a:r>
            <a:r>
              <a:rPr lang="pt-PT" dirty="0" err="1" smtClean="0"/>
              <a:t>Your</a:t>
            </a:r>
            <a:r>
              <a:rPr lang="pt-PT" dirty="0" smtClean="0"/>
              <a:t> Time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time spent in individual tasks is an increasing concern for everyone;</a:t>
            </a:r>
          </a:p>
          <a:p>
            <a:r>
              <a:rPr lang="en-US" b="1" dirty="0"/>
              <a:t>Business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Costs and deadlines are a major concern;</a:t>
            </a:r>
          </a:p>
          <a:p>
            <a:pPr lvl="1"/>
            <a:r>
              <a:rPr lang="en-US" dirty="0"/>
              <a:t>The time management doesn’t always receive the required attention or isn’t controlled in an appropriate manner.</a:t>
            </a:r>
            <a:endParaRPr lang="en-GB" dirty="0"/>
          </a:p>
          <a:p>
            <a:pPr marL="0" indent="0" algn="ctr">
              <a:buNone/>
            </a:pPr>
            <a:endParaRPr lang="en-GB" sz="3600" dirty="0"/>
          </a:p>
          <a:p>
            <a:pPr marL="0" indent="0" algn="ctr">
              <a:buNone/>
            </a:pPr>
            <a:r>
              <a:rPr lang="en-GB" sz="3600" dirty="0"/>
              <a:t>Time Tracking and Task Management System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32130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Objectives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Increase </a:t>
            </a:r>
            <a:r>
              <a:rPr lang="en-US" sz="2800" dirty="0"/>
              <a:t>people’s efficiency and performance;</a:t>
            </a:r>
          </a:p>
          <a:p>
            <a:pPr algn="ctr"/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Assist a person to focus on a certain task;</a:t>
            </a:r>
            <a:endParaRPr lang="pt-PT" sz="2800" dirty="0"/>
          </a:p>
          <a:p>
            <a:pPr marL="0" indent="0">
              <a:buNone/>
            </a:pPr>
            <a:endParaRPr lang="pt-PT" sz="2800" dirty="0" smtClean="0"/>
          </a:p>
        </p:txBody>
      </p:sp>
    </p:spTree>
    <p:extLst>
      <p:ext uri="{BB962C8B-B14F-4D97-AF65-F5344CB8AC3E}">
        <p14:creationId xmlns:p14="http://schemas.microsoft.com/office/powerpoint/2010/main" val="10517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Business </a:t>
            </a:r>
            <a:r>
              <a:rPr lang="pt-PT" dirty="0" err="1" smtClean="0"/>
              <a:t>Risk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Poor </a:t>
            </a:r>
            <a:r>
              <a:rPr lang="en-US" sz="2800" dirty="0"/>
              <a:t>adherence by people</a:t>
            </a:r>
            <a:endParaRPr lang="pt-PT" sz="2800" dirty="0"/>
          </a:p>
          <a:p>
            <a:pPr marL="0" indent="0">
              <a:buNone/>
            </a:pPr>
            <a:endParaRPr lang="pt-PT" sz="2800" dirty="0" smtClean="0"/>
          </a:p>
        </p:txBody>
      </p:sp>
    </p:spTree>
    <p:extLst>
      <p:ext uri="{BB962C8B-B14F-4D97-AF65-F5344CB8AC3E}">
        <p14:creationId xmlns:p14="http://schemas.microsoft.com/office/powerpoint/2010/main" val="280777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Software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4" name="Oval 3"/>
          <p:cNvSpPr/>
          <p:nvPr/>
        </p:nvSpPr>
        <p:spPr>
          <a:xfrm rot="1082693">
            <a:off x="9550424" y="329561"/>
            <a:ext cx="2548322" cy="100673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Functional</a:t>
            </a:r>
            <a:endParaRPr lang="en-GB" sz="2400" b="1" dirty="0"/>
          </a:p>
        </p:txBody>
      </p:sp>
      <p:sp>
        <p:nvSpPr>
          <p:cNvPr id="5" name="Oval 4"/>
          <p:cNvSpPr/>
          <p:nvPr/>
        </p:nvSpPr>
        <p:spPr>
          <a:xfrm rot="1082693">
            <a:off x="7046450" y="329562"/>
            <a:ext cx="2548322" cy="100673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Portability</a:t>
            </a:r>
            <a:endParaRPr lang="en-GB" sz="2400" b="1" dirty="0"/>
          </a:p>
        </p:txBody>
      </p:sp>
      <p:sp>
        <p:nvSpPr>
          <p:cNvPr id="6" name="Oval 5"/>
          <p:cNvSpPr/>
          <p:nvPr/>
        </p:nvSpPr>
        <p:spPr>
          <a:xfrm rot="1082693">
            <a:off x="4541480" y="389104"/>
            <a:ext cx="2549342" cy="100673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Interactivity</a:t>
            </a:r>
            <a:endParaRPr lang="en-GB" sz="24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408" y="2336248"/>
            <a:ext cx="1986792" cy="2175767"/>
          </a:xfrm>
          <a:prstGeom prst="rect">
            <a:avLst/>
          </a:prstGeom>
        </p:spPr>
      </p:pic>
      <p:sp>
        <p:nvSpPr>
          <p:cNvPr id="8" name="Seta para a esquerda e para a direita 7"/>
          <p:cNvSpPr/>
          <p:nvPr/>
        </p:nvSpPr>
        <p:spPr>
          <a:xfrm>
            <a:off x="4746337" y="3064168"/>
            <a:ext cx="2437714" cy="7199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838200" y="4694270"/>
            <a:ext cx="4908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Task Time Management: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Adding, editing and deleting tasks;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Group tasks; </a:t>
            </a:r>
            <a:r>
              <a:rPr lang="en-GB" sz="1600" dirty="0" smtClean="0"/>
              <a:t>(Release 2)</a:t>
            </a:r>
            <a:endParaRPr lang="en-GB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Inactivity alerts;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Registering and timing individual tasks;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Exporting data; </a:t>
            </a:r>
            <a:r>
              <a:rPr lang="en-GB" sz="1600" dirty="0" smtClean="0"/>
              <a:t>(Release 2)</a:t>
            </a:r>
            <a:endParaRPr lang="en-GB" sz="2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128683" y="2700498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Communication</a:t>
            </a:r>
            <a:endParaRPr lang="en-GB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408082" y="4977581"/>
            <a:ext cx="4138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Start/Stop time tracking; </a:t>
            </a:r>
            <a:r>
              <a:rPr lang="en-GB" sz="1600" dirty="0" smtClean="0"/>
              <a:t>(Release 2)</a:t>
            </a:r>
            <a:endParaRPr lang="en-GB" sz="2000" dirty="0" smtClean="0"/>
          </a:p>
          <a:p>
            <a:r>
              <a:rPr lang="en-GB" sz="2000" dirty="0" smtClean="0"/>
              <a:t>Adding new tasks; </a:t>
            </a:r>
            <a:r>
              <a:rPr lang="en-GB" sz="1600" dirty="0" smtClean="0"/>
              <a:t>(Release 2)</a:t>
            </a:r>
            <a:endParaRPr lang="en-GB" sz="2000" dirty="0" smtClean="0"/>
          </a:p>
          <a:p>
            <a:r>
              <a:rPr lang="en-GB" sz="2000" dirty="0" smtClean="0"/>
              <a:t>Selecting and viewing tasks; </a:t>
            </a:r>
            <a:r>
              <a:rPr lang="en-GB" sz="1600" dirty="0" smtClean="0"/>
              <a:t>(Release 2)</a:t>
            </a:r>
            <a:endParaRPr lang="en-GB" sz="2000" dirty="0"/>
          </a:p>
        </p:txBody>
      </p:sp>
      <p:grpSp>
        <p:nvGrpSpPr>
          <p:cNvPr id="12" name="Grupo 11"/>
          <p:cNvGrpSpPr/>
          <p:nvPr/>
        </p:nvGrpSpPr>
        <p:grpSpPr>
          <a:xfrm>
            <a:off x="1787857" y="2224585"/>
            <a:ext cx="2009164" cy="2113155"/>
            <a:chOff x="1518860" y="2036797"/>
            <a:chExt cx="2278161" cy="2300943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860" y="2036797"/>
              <a:ext cx="2278161" cy="2300943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>
            <a:xfrm>
              <a:off x="2021983" y="2356834"/>
              <a:ext cx="1146219" cy="798490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0376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túnel digital azul (ecrã panorâmico)</Template>
  <TotalTime>0</TotalTime>
  <Words>345</Words>
  <Application>Microsoft Office PowerPoint</Application>
  <PresentationFormat>Personalizados</PresentationFormat>
  <Paragraphs>130</Paragraphs>
  <Slides>21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4" baseType="lpstr">
      <vt:lpstr>Arial</vt:lpstr>
      <vt:lpstr>Corbel</vt:lpstr>
      <vt:lpstr>Digital Blue Tunnel 16x9</vt:lpstr>
      <vt:lpstr>Keep Your Time</vt:lpstr>
      <vt:lpstr>Index</vt:lpstr>
      <vt:lpstr>Team Introduction</vt:lpstr>
      <vt:lpstr>Team</vt:lpstr>
      <vt:lpstr>Vision And Scope</vt:lpstr>
      <vt:lpstr>Keep Your Time</vt:lpstr>
      <vt:lpstr>Objectives</vt:lpstr>
      <vt:lpstr>Business Risk</vt:lpstr>
      <vt:lpstr>Software</vt:lpstr>
      <vt:lpstr>Software</vt:lpstr>
      <vt:lpstr>Development Plan</vt:lpstr>
      <vt:lpstr>Life Cycle</vt:lpstr>
      <vt:lpstr>Schedule</vt:lpstr>
      <vt:lpstr>Life Cycle</vt:lpstr>
      <vt:lpstr>Resources</vt:lpstr>
      <vt:lpstr>Deliverables</vt:lpstr>
      <vt:lpstr>Tracking and Control</vt:lpstr>
      <vt:lpstr>Quality Plan</vt:lpstr>
      <vt:lpstr>Quality Plan</vt:lpstr>
      <vt:lpstr>Quality Plan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2013-04-07T22:35:48Z</dcterms:created>
  <dcterms:modified xsi:type="dcterms:W3CDTF">2013-04-08T00:30:27Z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