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4"/>
  </p:notesMasterIdLst>
  <p:handoutMasterIdLst>
    <p:handoutMasterId r:id="rId25"/>
  </p:handoutMasterIdLst>
  <p:sldIdLst>
    <p:sldId id="265" r:id="rId3"/>
    <p:sldId id="310" r:id="rId4"/>
    <p:sldId id="339" r:id="rId5"/>
    <p:sldId id="320" r:id="rId6"/>
    <p:sldId id="335" r:id="rId7"/>
    <p:sldId id="340" r:id="rId8"/>
    <p:sldId id="341" r:id="rId9"/>
    <p:sldId id="342" r:id="rId10"/>
    <p:sldId id="343" r:id="rId11"/>
    <p:sldId id="333" r:id="rId12"/>
    <p:sldId id="336" r:id="rId13"/>
    <p:sldId id="322" r:id="rId14"/>
    <p:sldId id="325" r:id="rId15"/>
    <p:sldId id="311" r:id="rId16"/>
    <p:sldId id="328" r:id="rId17"/>
    <p:sldId id="329" r:id="rId18"/>
    <p:sldId id="338" r:id="rId19"/>
    <p:sldId id="337" r:id="rId20"/>
    <p:sldId id="323" r:id="rId21"/>
    <p:sldId id="324" r:id="rId22"/>
    <p:sldId id="314" r:id="rId23"/>
  </p:sldIdLst>
  <p:sldSz cx="12188825" cy="6858000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100" d="100"/>
          <a:sy n="100" d="100"/>
        </p:scale>
        <p:origin x="78" y="450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200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lha_de_C_lculo_do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lha_de_C_lculo_do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Effort hours (aprox)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115</c:v>
                </c:pt>
                <c:pt idx="1">
                  <c:v>106</c:v>
                </c:pt>
                <c:pt idx="2">
                  <c:v>34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256662144"/>
        <c:axId val="256662704"/>
      </c:barChart>
      <c:catAx>
        <c:axId val="256662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256662704"/>
        <c:crosses val="autoZero"/>
        <c:auto val="1"/>
        <c:lblAlgn val="ctr"/>
        <c:lblOffset val="100"/>
        <c:noMultiLvlLbl val="0"/>
      </c:catAx>
      <c:valAx>
        <c:axId val="2566627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256662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Effort hours (aprox)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18000"/>
                  </a:schemeClr>
                </a:gs>
                <a:gs pos="50000">
                  <a:schemeClr val="accent1">
                    <a:satMod val="89000"/>
                    <a:lumMod val="91000"/>
                  </a:schemeClr>
                </a:gs>
                <a:gs pos="100000">
                  <a:schemeClr val="accent1">
                    <a:lumMod val="69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Carla Machado</c:v>
                </c:pt>
                <c:pt idx="1">
                  <c:v>David João</c:v>
                </c:pt>
                <c:pt idx="2">
                  <c:v>Filipe Brandão</c:v>
                </c:pt>
                <c:pt idx="3">
                  <c:v>João Girão</c:v>
                </c:pt>
                <c:pt idx="4">
                  <c:v>João Martins</c:v>
                </c:pt>
                <c:pt idx="5">
                  <c:v>Mário Oliveira</c:v>
                </c:pt>
                <c:pt idx="6">
                  <c:v>Rui Ganhoto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29</c:v>
                </c:pt>
                <c:pt idx="1">
                  <c:v>44</c:v>
                </c:pt>
                <c:pt idx="2">
                  <c:v>29</c:v>
                </c:pt>
                <c:pt idx="3">
                  <c:v>39</c:v>
                </c:pt>
                <c:pt idx="4">
                  <c:v>37</c:v>
                </c:pt>
                <c:pt idx="5">
                  <c:v>39</c:v>
                </c:pt>
                <c:pt idx="6">
                  <c:v>36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56664944"/>
        <c:axId val="254843312"/>
      </c:barChart>
      <c:catAx>
        <c:axId val="256664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254843312"/>
        <c:crosses val="autoZero"/>
        <c:auto val="1"/>
        <c:lblAlgn val="ctr"/>
        <c:lblOffset val="100"/>
        <c:noMultiLvlLbl val="0"/>
      </c:catAx>
      <c:valAx>
        <c:axId val="254843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256664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pt-PT" smtClean="0"/>
              <a:t>08-04-2013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pt-PT" smtClean="0"/>
              <a:t>08-04-2013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 smtClean="0"/>
              <a:t>Clique para editar os estilos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PT" smtClean="0"/>
              <a:t>08-04-2013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PT" smtClean="0"/>
              <a:t>08-04-2013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PT" smtClean="0"/>
              <a:t>08-04-2013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PT" smtClean="0"/>
              <a:t>08-04-2013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PT" smtClean="0"/>
              <a:t>08-04-2013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PT" smtClean="0"/>
              <a:t>08-04-2013</a:t>
            </a:fld>
            <a:endParaRPr lang="pt-PT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PT" smtClean="0"/>
              <a:t>08-04-2013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PT" smtClean="0"/>
              <a:t>08-04-2013</a:t>
            </a:fld>
            <a:endParaRPr lang="pt-PT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PT" smtClean="0"/>
              <a:t>08-04-2013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PT" smtClean="0"/>
              <a:pPr/>
              <a:t>08-04-2013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dirty="0" smtClean="0"/>
              <a:t>Clique para editar os estilos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pt-PT" smtClean="0"/>
              <a:pPr/>
              <a:t>08-04-2013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 smtClean="0"/>
              <a:t>Keep</a:t>
            </a:r>
            <a:r>
              <a:rPr lang="pt-PT" dirty="0" smtClean="0"/>
              <a:t> </a:t>
            </a:r>
            <a:r>
              <a:rPr lang="pt-PT" dirty="0" err="1" smtClean="0"/>
              <a:t>Your</a:t>
            </a:r>
            <a:r>
              <a:rPr lang="pt-PT" dirty="0" smtClean="0"/>
              <a:t> Time</a:t>
            </a:r>
            <a:endParaRPr lang="pt-PT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err="1" smtClean="0"/>
              <a:t>Kickoff</a:t>
            </a:r>
            <a:r>
              <a:rPr lang="pt-PT" dirty="0" smtClean="0"/>
              <a:t> meeting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Software</a:t>
            </a:r>
            <a:endParaRPr lang="pt-PT" dirty="0"/>
          </a:p>
        </p:txBody>
      </p:sp>
      <p:sp>
        <p:nvSpPr>
          <p:cNvPr id="14" name="Marcador de Posição de Conteúdo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Assumptions</a:t>
            </a:r>
            <a:r>
              <a:rPr lang="en-GB" b="1" dirty="0"/>
              <a:t>:</a:t>
            </a:r>
          </a:p>
          <a:p>
            <a:pPr lvl="1"/>
            <a:endParaRPr lang="en-GB" b="1" dirty="0"/>
          </a:p>
          <a:p>
            <a:pPr lvl="1"/>
            <a:r>
              <a:rPr lang="en-GB" dirty="0"/>
              <a:t>The computer will have:</a:t>
            </a:r>
          </a:p>
          <a:p>
            <a:pPr lvl="2"/>
            <a:r>
              <a:rPr lang="en-GB" dirty="0"/>
              <a:t>Windows OS </a:t>
            </a:r>
            <a:r>
              <a:rPr lang="en-GB" dirty="0" smtClean="0"/>
              <a:t>(at least </a:t>
            </a:r>
            <a:r>
              <a:rPr lang="en-GB" dirty="0"/>
              <a:t>the Vista version);</a:t>
            </a:r>
          </a:p>
          <a:p>
            <a:pPr lvl="2"/>
            <a:r>
              <a:rPr lang="en-GB" dirty="0"/>
              <a:t>Framework .NET 4.5;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The Smartphone will have:</a:t>
            </a:r>
          </a:p>
          <a:p>
            <a:pPr lvl="2"/>
            <a:r>
              <a:rPr lang="en-GB" dirty="0"/>
              <a:t>An Android platform;</a:t>
            </a:r>
          </a:p>
          <a:p>
            <a:pPr lvl="2"/>
            <a:r>
              <a:rPr lang="en-GB" dirty="0"/>
              <a:t>Wireless technology.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The computer and the smartphone must be connected to the same network</a:t>
            </a:r>
          </a:p>
          <a:p>
            <a:pPr marL="0" indent="0">
              <a:buNone/>
            </a:pP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405142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Development</a:t>
            </a:r>
            <a:r>
              <a:rPr lang="pt-PT" dirty="0" smtClean="0"/>
              <a:t> </a:t>
            </a:r>
            <a:r>
              <a:rPr lang="pt-PT" dirty="0" err="1" smtClean="0"/>
              <a:t>Plan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1012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Life</a:t>
            </a:r>
            <a:r>
              <a:rPr lang="pt-PT" dirty="0"/>
              <a:t> </a:t>
            </a:r>
            <a:r>
              <a:rPr lang="pt-PT" dirty="0" err="1"/>
              <a:t>Cycle</a:t>
            </a:r>
            <a:endParaRPr lang="pt-PT" dirty="0"/>
          </a:p>
        </p:txBody>
      </p:sp>
      <p:sp>
        <p:nvSpPr>
          <p:cNvPr id="14" name="Marcador de Posição de Conteúdo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 smtClean="0"/>
          </a:p>
        </p:txBody>
      </p:sp>
      <p:sp>
        <p:nvSpPr>
          <p:cNvPr id="3" name="Retângulo 2"/>
          <p:cNvSpPr/>
          <p:nvPr/>
        </p:nvSpPr>
        <p:spPr>
          <a:xfrm>
            <a:off x="2133972" y="2564904"/>
            <a:ext cx="29523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>
                <a:solidFill>
                  <a:schemeClr val="bg1"/>
                </a:solidFill>
              </a:rPr>
              <a:t>Requirements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r>
              <a:rPr lang="pt-PT" dirty="0" err="1" smtClean="0">
                <a:solidFill>
                  <a:schemeClr val="bg1"/>
                </a:solidFill>
              </a:rPr>
              <a:t>Analysis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623052" y="3365375"/>
            <a:ext cx="374441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bg1"/>
                </a:solidFill>
              </a:rPr>
              <a:t>Design &amp; </a:t>
            </a:r>
            <a:r>
              <a:rPr lang="pt-PT" dirty="0" err="1" smtClean="0">
                <a:solidFill>
                  <a:schemeClr val="bg1"/>
                </a:solidFill>
              </a:rPr>
              <a:t>Construction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390213" y="4149080"/>
            <a:ext cx="1822033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>
                <a:solidFill>
                  <a:schemeClr val="bg1"/>
                </a:solidFill>
              </a:rPr>
              <a:t>Verification</a:t>
            </a:r>
            <a:r>
              <a:rPr lang="pt-PT" dirty="0" smtClean="0">
                <a:solidFill>
                  <a:schemeClr val="bg1"/>
                </a:solidFill>
              </a:rPr>
              <a:t> &amp; </a:t>
            </a:r>
            <a:r>
              <a:rPr lang="pt-PT" dirty="0" err="1" smtClean="0">
                <a:solidFill>
                  <a:schemeClr val="bg1"/>
                </a:solidFill>
              </a:rPr>
              <a:t>Validation</a:t>
            </a:r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97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Schedule</a:t>
            </a:r>
            <a:endParaRPr lang="pt-PT" dirty="0"/>
          </a:p>
        </p:txBody>
      </p:sp>
      <p:sp>
        <p:nvSpPr>
          <p:cNvPr id="14" name="Marcador de Posição de Conteúdo 13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620345"/>
          </a:xfrm>
        </p:spPr>
        <p:txBody>
          <a:bodyPr>
            <a:normAutofit/>
          </a:bodyPr>
          <a:lstStyle/>
          <a:p>
            <a:endParaRPr lang="pt-PT" dirty="0" smtClean="0"/>
          </a:p>
          <a:p>
            <a:endParaRPr lang="pt-PT" dirty="0"/>
          </a:p>
          <a:p>
            <a:endParaRPr lang="pt-PT" dirty="0" smtClean="0"/>
          </a:p>
          <a:p>
            <a:endParaRPr lang="pt-PT" dirty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Total </a:t>
            </a:r>
            <a:r>
              <a:rPr lang="pt-PT" dirty="0" err="1" smtClean="0"/>
              <a:t>Effort</a:t>
            </a:r>
            <a:r>
              <a:rPr lang="pt-PT" dirty="0" smtClean="0"/>
              <a:t> : 255,45 </a:t>
            </a:r>
            <a:r>
              <a:rPr lang="pt-PT" dirty="0" err="1" smtClean="0"/>
              <a:t>hours</a:t>
            </a:r>
            <a:endParaRPr lang="pt-PT" dirty="0" smtClean="0"/>
          </a:p>
          <a:p>
            <a:r>
              <a:rPr lang="pt-PT" dirty="0" err="1" smtClean="0"/>
              <a:t>Slack</a:t>
            </a:r>
            <a:r>
              <a:rPr lang="pt-PT" dirty="0" smtClean="0"/>
              <a:t> : 40,55 </a:t>
            </a:r>
            <a:r>
              <a:rPr lang="pt-PT" dirty="0" err="1" smtClean="0"/>
              <a:t>hours</a:t>
            </a:r>
            <a:endParaRPr lang="pt-PT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89" y="1988840"/>
            <a:ext cx="11012437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10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Life</a:t>
            </a:r>
            <a:r>
              <a:rPr lang="pt-PT" dirty="0" smtClean="0"/>
              <a:t> </a:t>
            </a:r>
            <a:r>
              <a:rPr lang="pt-PT" dirty="0" err="1" smtClean="0"/>
              <a:t>Cycle</a:t>
            </a:r>
            <a:endParaRPr lang="pt-PT" dirty="0"/>
          </a:p>
        </p:txBody>
      </p:sp>
      <p:graphicFrame>
        <p:nvGraphicFramePr>
          <p:cNvPr id="6" name="Marcador de Posição de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5681912"/>
              </p:ext>
            </p:extLst>
          </p:nvPr>
        </p:nvGraphicFramePr>
        <p:xfrm>
          <a:off x="1522329" y="2562943"/>
          <a:ext cx="9134475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Marcador de Posição de Conteúdo 13"/>
          <p:cNvSpPr txBox="1">
            <a:spLocks/>
          </p:cNvSpPr>
          <p:nvPr/>
        </p:nvSpPr>
        <p:spPr>
          <a:xfrm>
            <a:off x="1522413" y="1904999"/>
            <a:ext cx="9134391" cy="4620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Resources</a:t>
            </a:r>
            <a:endParaRPr lang="pt-PT" dirty="0"/>
          </a:p>
        </p:txBody>
      </p:sp>
      <p:graphicFrame>
        <p:nvGraphicFramePr>
          <p:cNvPr id="6" name="Marcador de Posição de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8833694"/>
              </p:ext>
            </p:extLst>
          </p:nvPr>
        </p:nvGraphicFramePr>
        <p:xfrm>
          <a:off x="1522329" y="2204864"/>
          <a:ext cx="9134475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Marcador de Posição de Conteúdo 13"/>
          <p:cNvSpPr txBox="1">
            <a:spLocks/>
          </p:cNvSpPr>
          <p:nvPr/>
        </p:nvSpPr>
        <p:spPr>
          <a:xfrm>
            <a:off x="1522413" y="1904999"/>
            <a:ext cx="9134391" cy="4620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302678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Deliverables</a:t>
            </a:r>
            <a:endParaRPr lang="pt-PT" dirty="0"/>
          </a:p>
        </p:txBody>
      </p:sp>
      <p:sp>
        <p:nvSpPr>
          <p:cNvPr id="14" name="Marcador de Posição de Conteúdo 1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/>
            <a:endParaRPr lang="pt-PT" dirty="0" smtClean="0"/>
          </a:p>
          <a:p>
            <a:pPr lvl="0"/>
            <a:r>
              <a:rPr lang="pt-PT" dirty="0" err="1"/>
              <a:t>Vision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smtClean="0"/>
              <a:t>Scope</a:t>
            </a:r>
            <a:endParaRPr lang="pt-PT" dirty="0"/>
          </a:p>
          <a:p>
            <a:pPr lvl="0"/>
            <a:r>
              <a:rPr lang="pt-PT" dirty="0"/>
              <a:t>Software </a:t>
            </a:r>
            <a:r>
              <a:rPr lang="pt-PT" dirty="0" err="1"/>
              <a:t>Development</a:t>
            </a:r>
            <a:r>
              <a:rPr lang="pt-PT" dirty="0"/>
              <a:t> </a:t>
            </a:r>
            <a:r>
              <a:rPr lang="pt-PT" dirty="0" err="1" smtClean="0"/>
              <a:t>Plan</a:t>
            </a:r>
            <a:endParaRPr lang="pt-PT" dirty="0"/>
          </a:p>
          <a:p>
            <a:pPr lvl="0"/>
            <a:r>
              <a:rPr lang="pt-PT" dirty="0" err="1"/>
              <a:t>Quality</a:t>
            </a:r>
            <a:r>
              <a:rPr lang="pt-PT" dirty="0"/>
              <a:t> </a:t>
            </a:r>
            <a:r>
              <a:rPr lang="pt-PT" dirty="0" err="1" smtClean="0"/>
              <a:t>Plan</a:t>
            </a:r>
            <a:endParaRPr lang="pt-PT" dirty="0"/>
          </a:p>
          <a:p>
            <a:pPr lvl="0"/>
            <a:r>
              <a:rPr lang="pt-PT" dirty="0" err="1"/>
              <a:t>Test</a:t>
            </a:r>
            <a:r>
              <a:rPr lang="pt-PT" dirty="0"/>
              <a:t> </a:t>
            </a:r>
            <a:r>
              <a:rPr lang="pt-PT" dirty="0" err="1" smtClean="0"/>
              <a:t>Plan</a:t>
            </a:r>
            <a:endParaRPr lang="pt-PT" dirty="0"/>
          </a:p>
          <a:p>
            <a:pPr lvl="0"/>
            <a:r>
              <a:rPr lang="pt-PT" dirty="0"/>
              <a:t>Software </a:t>
            </a:r>
            <a:r>
              <a:rPr lang="pt-PT" dirty="0" err="1"/>
              <a:t>Requirements</a:t>
            </a:r>
            <a:r>
              <a:rPr lang="pt-PT" dirty="0"/>
              <a:t> </a:t>
            </a:r>
            <a:r>
              <a:rPr lang="pt-PT" dirty="0" err="1" smtClean="0"/>
              <a:t>Specification</a:t>
            </a:r>
            <a:endParaRPr lang="pt-PT" dirty="0"/>
          </a:p>
          <a:p>
            <a:pPr lvl="0"/>
            <a:r>
              <a:rPr lang="pt-PT" dirty="0" err="1"/>
              <a:t>Risk</a:t>
            </a:r>
            <a:r>
              <a:rPr lang="pt-PT" dirty="0"/>
              <a:t> </a:t>
            </a:r>
            <a:r>
              <a:rPr lang="pt-PT" dirty="0" err="1" smtClean="0"/>
              <a:t>Plan</a:t>
            </a:r>
            <a:endParaRPr lang="pt-PT" dirty="0"/>
          </a:p>
          <a:p>
            <a:pPr lvl="0"/>
            <a:r>
              <a:rPr lang="en-US" dirty="0"/>
              <a:t>Software source code and </a:t>
            </a:r>
            <a:r>
              <a:rPr lang="en-US" dirty="0" smtClean="0"/>
              <a:t>binaries</a:t>
            </a:r>
            <a:endParaRPr lang="pt-PT" dirty="0"/>
          </a:p>
          <a:p>
            <a:pPr lvl="0"/>
            <a:r>
              <a:rPr lang="pt-PT" dirty="0" err="1"/>
              <a:t>Review</a:t>
            </a:r>
            <a:r>
              <a:rPr lang="pt-PT" dirty="0"/>
              <a:t> </a:t>
            </a:r>
            <a:r>
              <a:rPr lang="pt-PT" dirty="0" err="1" smtClean="0"/>
              <a:t>Reports</a:t>
            </a:r>
            <a:endParaRPr lang="pt-PT" dirty="0"/>
          </a:p>
          <a:p>
            <a:pPr lvl="0"/>
            <a:r>
              <a:rPr lang="pt-PT" dirty="0" err="1"/>
              <a:t>Post-Mortem</a:t>
            </a:r>
            <a:r>
              <a:rPr lang="pt-PT" dirty="0"/>
              <a:t> </a:t>
            </a:r>
            <a:r>
              <a:rPr lang="pt-PT" dirty="0" err="1" smtClean="0"/>
              <a:t>Report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3023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Tracking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Control</a:t>
            </a:r>
            <a:endParaRPr lang="pt-PT" dirty="0"/>
          </a:p>
        </p:txBody>
      </p:sp>
      <p:sp>
        <p:nvSpPr>
          <p:cNvPr id="14" name="Marcador de Posição de Conteúdo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pt-PT" dirty="0" smtClean="0"/>
          </a:p>
          <a:p>
            <a:pPr lvl="1"/>
            <a:r>
              <a:rPr lang="pt-PT" dirty="0" err="1" smtClean="0"/>
              <a:t>Earned</a:t>
            </a:r>
            <a:r>
              <a:rPr lang="pt-PT" dirty="0" smtClean="0"/>
              <a:t> </a:t>
            </a:r>
            <a:r>
              <a:rPr lang="pt-PT" dirty="0" err="1" smtClean="0"/>
              <a:t>Value</a:t>
            </a:r>
            <a:r>
              <a:rPr lang="pt-PT" dirty="0" smtClean="0"/>
              <a:t> </a:t>
            </a:r>
            <a:r>
              <a:rPr lang="pt-PT" dirty="0" err="1" smtClean="0"/>
              <a:t>Graph</a:t>
            </a:r>
            <a:endParaRPr lang="pt-PT" dirty="0" smtClean="0"/>
          </a:p>
          <a:p>
            <a:pPr marL="231775" lvl="1" indent="0">
              <a:buNone/>
            </a:pPr>
            <a:endParaRPr lang="pt-PT" dirty="0" smtClean="0"/>
          </a:p>
          <a:p>
            <a:pPr lvl="1"/>
            <a:r>
              <a:rPr lang="pt-PT" dirty="0" err="1" smtClean="0"/>
              <a:t>Risk</a:t>
            </a:r>
            <a:r>
              <a:rPr lang="pt-PT" dirty="0" smtClean="0"/>
              <a:t> </a:t>
            </a:r>
            <a:r>
              <a:rPr lang="pt-PT" dirty="0" err="1" smtClean="0"/>
              <a:t>Planning</a:t>
            </a:r>
            <a:r>
              <a:rPr lang="pt-PT" dirty="0" smtClean="0"/>
              <a:t> as </a:t>
            </a:r>
            <a:r>
              <a:rPr lang="pt-PT" dirty="0" err="1" smtClean="0"/>
              <a:t>part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a </a:t>
            </a:r>
            <a:r>
              <a:rPr lang="pt-PT" dirty="0" err="1" smtClean="0"/>
              <a:t>well</a:t>
            </a:r>
            <a:r>
              <a:rPr lang="pt-PT" dirty="0" smtClean="0"/>
              <a:t> </a:t>
            </a:r>
            <a:r>
              <a:rPr lang="pt-PT" dirty="0" err="1" smtClean="0"/>
              <a:t>tailored</a:t>
            </a:r>
            <a:r>
              <a:rPr lang="pt-PT" dirty="0" smtClean="0"/>
              <a:t> </a:t>
            </a:r>
            <a:r>
              <a:rPr lang="pt-PT" dirty="0" err="1" smtClean="0"/>
              <a:t>Assessment</a:t>
            </a:r>
            <a:r>
              <a:rPr lang="pt-PT" dirty="0" smtClean="0"/>
              <a:t> &amp; </a:t>
            </a:r>
            <a:r>
              <a:rPr lang="pt-PT" dirty="0" err="1" smtClean="0"/>
              <a:t>Control</a:t>
            </a:r>
            <a:r>
              <a:rPr lang="pt-PT" dirty="0" smtClean="0"/>
              <a:t> </a:t>
            </a:r>
            <a:r>
              <a:rPr lang="pt-PT" dirty="0" err="1" smtClean="0"/>
              <a:t>Process</a:t>
            </a:r>
            <a:endParaRPr lang="pt-PT" dirty="0" smtClean="0"/>
          </a:p>
          <a:p>
            <a:pPr marL="231775" lvl="1" indent="0">
              <a:buNone/>
            </a:pPr>
            <a:endParaRPr lang="pt-PT" dirty="0" smtClean="0"/>
          </a:p>
          <a:p>
            <a:pPr lvl="1"/>
            <a:r>
              <a:rPr lang="pt-PT" dirty="0" err="1" smtClean="0"/>
              <a:t>Weekly</a:t>
            </a:r>
            <a:r>
              <a:rPr lang="pt-PT" dirty="0" smtClean="0"/>
              <a:t> </a:t>
            </a:r>
            <a:r>
              <a:rPr lang="pt-PT" dirty="0" err="1" smtClean="0"/>
              <a:t>work</a:t>
            </a:r>
            <a:r>
              <a:rPr lang="pt-PT" dirty="0" smtClean="0"/>
              <a:t> </a:t>
            </a:r>
            <a:r>
              <a:rPr lang="pt-PT" dirty="0" err="1" smtClean="0"/>
              <a:t>logs</a:t>
            </a:r>
            <a:endParaRPr lang="pt-PT" dirty="0"/>
          </a:p>
          <a:p>
            <a:pPr lvl="1"/>
            <a:endParaRPr lang="pt-PT" dirty="0" smtClean="0"/>
          </a:p>
          <a:p>
            <a:pPr lvl="1"/>
            <a:r>
              <a:rPr lang="pt-PT" dirty="0" err="1"/>
              <a:t>Weekly</a:t>
            </a:r>
            <a:r>
              <a:rPr lang="pt-PT" dirty="0"/>
              <a:t> </a:t>
            </a:r>
            <a:r>
              <a:rPr lang="pt-PT" dirty="0" err="1"/>
              <a:t>Reports</a:t>
            </a:r>
            <a:endParaRPr lang="pt-PT" dirty="0"/>
          </a:p>
          <a:p>
            <a:pPr lvl="1"/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104284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Quality</a:t>
            </a:r>
            <a:r>
              <a:rPr lang="pt-PT" dirty="0" smtClean="0"/>
              <a:t> </a:t>
            </a:r>
            <a:r>
              <a:rPr lang="pt-PT" dirty="0" err="1" smtClean="0"/>
              <a:t>Plan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0761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Quality</a:t>
            </a:r>
            <a:r>
              <a:rPr lang="pt-PT" dirty="0" smtClean="0"/>
              <a:t> </a:t>
            </a:r>
            <a:r>
              <a:rPr lang="pt-PT" dirty="0" err="1" smtClean="0"/>
              <a:t>Plan</a:t>
            </a:r>
            <a:endParaRPr lang="pt-PT" dirty="0"/>
          </a:p>
        </p:txBody>
      </p:sp>
      <p:sp>
        <p:nvSpPr>
          <p:cNvPr id="14" name="Marcador de Posição de Conteúdo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Quality </a:t>
            </a:r>
            <a:r>
              <a:rPr lang="en-US" dirty="0"/>
              <a:t>goals</a:t>
            </a:r>
          </a:p>
          <a:p>
            <a:pPr lvl="1"/>
            <a:r>
              <a:rPr lang="en-US" dirty="0"/>
              <a:t>Assure all processes are followed</a:t>
            </a:r>
          </a:p>
          <a:p>
            <a:pPr lvl="1"/>
            <a:r>
              <a:rPr lang="en-US" dirty="0"/>
              <a:t>Assure the realization of reviews both to documents and code</a:t>
            </a:r>
          </a:p>
          <a:p>
            <a:pPr lvl="2"/>
            <a:r>
              <a:rPr lang="en-US" dirty="0"/>
              <a:t>Inspections</a:t>
            </a:r>
          </a:p>
          <a:p>
            <a:pPr lvl="2"/>
            <a:r>
              <a:rPr lang="en-US" dirty="0"/>
              <a:t>Walkthrough</a:t>
            </a:r>
          </a:p>
          <a:p>
            <a:pPr lvl="2"/>
            <a:r>
              <a:rPr lang="en-US" dirty="0" err="1"/>
              <a:t>Deskcheck</a:t>
            </a:r>
            <a:endParaRPr lang="en-US" dirty="0"/>
          </a:p>
          <a:p>
            <a:pPr lvl="1"/>
            <a:r>
              <a:rPr lang="en-US" dirty="0"/>
              <a:t>Coding Standards are defined and followed</a:t>
            </a:r>
          </a:p>
          <a:p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72343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Index</a:t>
            </a:r>
            <a:endParaRPr lang="pt-PT" dirty="0"/>
          </a:p>
        </p:txBody>
      </p:sp>
      <p:sp>
        <p:nvSpPr>
          <p:cNvPr id="14" name="Marcador de Posição de Conteúdo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Team </a:t>
            </a:r>
            <a:r>
              <a:rPr lang="pt-PT" dirty="0" err="1" smtClean="0"/>
              <a:t>Introduction</a:t>
            </a:r>
            <a:endParaRPr lang="pt-PT" dirty="0" smtClean="0"/>
          </a:p>
          <a:p>
            <a:r>
              <a:rPr lang="pt-PT" dirty="0" err="1" smtClean="0"/>
              <a:t>Vision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Scope</a:t>
            </a:r>
          </a:p>
          <a:p>
            <a:r>
              <a:rPr lang="pt-PT" dirty="0" err="1" smtClean="0"/>
              <a:t>Development</a:t>
            </a:r>
            <a:r>
              <a:rPr lang="pt-PT" dirty="0" smtClean="0"/>
              <a:t> </a:t>
            </a:r>
            <a:r>
              <a:rPr lang="pt-PT" dirty="0" err="1" smtClean="0"/>
              <a:t>Plan</a:t>
            </a:r>
            <a:endParaRPr lang="pt-PT" dirty="0" smtClean="0"/>
          </a:p>
          <a:p>
            <a:r>
              <a:rPr lang="pt-PT" dirty="0" err="1" smtClean="0"/>
              <a:t>Quality</a:t>
            </a:r>
            <a:r>
              <a:rPr lang="pt-PT" dirty="0" smtClean="0"/>
              <a:t> </a:t>
            </a:r>
            <a:r>
              <a:rPr lang="pt-PT" dirty="0" err="1" smtClean="0"/>
              <a:t>Plan</a:t>
            </a: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Quality</a:t>
            </a:r>
            <a:r>
              <a:rPr lang="pt-PT" dirty="0" smtClean="0"/>
              <a:t> </a:t>
            </a:r>
            <a:r>
              <a:rPr lang="pt-PT" dirty="0" err="1" smtClean="0"/>
              <a:t>Plan</a:t>
            </a:r>
            <a:endParaRPr lang="pt-PT" dirty="0"/>
          </a:p>
        </p:txBody>
      </p:sp>
      <p:sp>
        <p:nvSpPr>
          <p:cNvPr id="14" name="Marcador de Posição de Conteúdo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Quality </a:t>
            </a:r>
            <a:r>
              <a:rPr lang="en-US" dirty="0"/>
              <a:t>goals</a:t>
            </a:r>
          </a:p>
          <a:p>
            <a:pPr lvl="1"/>
            <a:r>
              <a:rPr lang="en-US" dirty="0"/>
              <a:t>Assure the testability of the application</a:t>
            </a:r>
          </a:p>
          <a:p>
            <a:pPr lvl="2"/>
            <a:r>
              <a:rPr lang="en-US" dirty="0"/>
              <a:t>Unit testing</a:t>
            </a:r>
          </a:p>
          <a:p>
            <a:pPr lvl="2"/>
            <a:r>
              <a:rPr lang="en-US" dirty="0"/>
              <a:t>Acceptance testing</a:t>
            </a:r>
          </a:p>
          <a:p>
            <a:pPr lvl="1"/>
            <a:r>
              <a:rPr lang="en-US" dirty="0"/>
              <a:t>Assure the usability of the application</a:t>
            </a:r>
          </a:p>
          <a:p>
            <a:endParaRPr lang="en-US" dirty="0"/>
          </a:p>
          <a:p>
            <a:r>
              <a:rPr lang="en-US" dirty="0"/>
              <a:t>Quality Records</a:t>
            </a:r>
          </a:p>
          <a:p>
            <a:pPr lvl="1"/>
            <a:r>
              <a:rPr lang="en-US" dirty="0"/>
              <a:t>A record of the unconformities found will be kept</a:t>
            </a:r>
          </a:p>
          <a:p>
            <a:pPr lvl="1"/>
            <a:r>
              <a:rPr lang="en-US" dirty="0"/>
              <a:t>Corrective actions will be decided and performed</a:t>
            </a:r>
          </a:p>
          <a:p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294533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Questions</a:t>
            </a:r>
            <a:r>
              <a:rPr lang="pt-PT" dirty="0" smtClean="0"/>
              <a:t>?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Team </a:t>
            </a:r>
            <a:r>
              <a:rPr lang="pt-PT" dirty="0" err="1" smtClean="0"/>
              <a:t>Introduction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Team </a:t>
            </a:r>
            <a:r>
              <a:rPr lang="pt-PT" dirty="0" err="1" smtClean="0"/>
              <a:t>name</a:t>
            </a:r>
            <a:r>
              <a:rPr lang="pt-PT" dirty="0" smtClean="0"/>
              <a:t> : Ps2win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6461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Team </a:t>
            </a:r>
            <a:r>
              <a:rPr lang="pt-PT" dirty="0" err="1" smtClean="0"/>
              <a:t>Members</a:t>
            </a:r>
            <a:endParaRPr lang="pt-PT" dirty="0"/>
          </a:p>
        </p:txBody>
      </p:sp>
      <p:sp>
        <p:nvSpPr>
          <p:cNvPr id="14" name="Marcador de Posição de Conteúdo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/>
              <a:t> </a:t>
            </a:r>
            <a:r>
              <a:rPr lang="pt-PT" b="1" dirty="0"/>
              <a:t>Carla </a:t>
            </a:r>
            <a:r>
              <a:rPr lang="pt-PT" b="1" dirty="0" smtClean="0"/>
              <a:t>Machado </a:t>
            </a:r>
            <a:r>
              <a:rPr lang="pt-PT" dirty="0" smtClean="0"/>
              <a:t>- </a:t>
            </a:r>
            <a:r>
              <a:rPr lang="pt-PT" dirty="0"/>
              <a:t> </a:t>
            </a:r>
            <a:r>
              <a:rPr lang="pt-PT" dirty="0" err="1"/>
              <a:t>Quality</a:t>
            </a:r>
            <a:r>
              <a:rPr lang="pt-PT" dirty="0"/>
              <a:t> </a:t>
            </a:r>
            <a:r>
              <a:rPr lang="pt-PT" dirty="0" smtClean="0"/>
              <a:t>Manager</a:t>
            </a:r>
            <a:endParaRPr lang="pt-PT" dirty="0"/>
          </a:p>
          <a:p>
            <a:r>
              <a:rPr lang="pt-PT" dirty="0"/>
              <a:t> </a:t>
            </a:r>
            <a:r>
              <a:rPr lang="pt-PT" b="1" dirty="0"/>
              <a:t>David João</a:t>
            </a:r>
            <a:r>
              <a:rPr lang="pt-PT" dirty="0"/>
              <a:t>  - </a:t>
            </a:r>
            <a:r>
              <a:rPr lang="pt-PT" dirty="0" err="1"/>
              <a:t>Quality</a:t>
            </a:r>
            <a:r>
              <a:rPr lang="pt-PT" dirty="0"/>
              <a:t> </a:t>
            </a:r>
            <a:r>
              <a:rPr lang="pt-PT" dirty="0" err="1" smtClean="0"/>
              <a:t>Engineer</a:t>
            </a:r>
            <a:endParaRPr lang="pt-PT" dirty="0"/>
          </a:p>
          <a:p>
            <a:r>
              <a:rPr lang="pt-PT" dirty="0"/>
              <a:t> </a:t>
            </a:r>
            <a:r>
              <a:rPr lang="pt-PT" b="1" dirty="0"/>
              <a:t>Filipe </a:t>
            </a:r>
            <a:r>
              <a:rPr lang="pt-PT" b="1" dirty="0" smtClean="0"/>
              <a:t>Brandão </a:t>
            </a:r>
            <a:r>
              <a:rPr lang="pt-PT" dirty="0"/>
              <a:t>- Project </a:t>
            </a:r>
            <a:r>
              <a:rPr lang="pt-PT" dirty="0" smtClean="0"/>
              <a:t>Manager</a:t>
            </a:r>
            <a:endParaRPr lang="pt-PT" dirty="0"/>
          </a:p>
          <a:p>
            <a:r>
              <a:rPr lang="pt-PT" dirty="0"/>
              <a:t> </a:t>
            </a:r>
            <a:r>
              <a:rPr lang="pt-PT" b="1" dirty="0"/>
              <a:t>Rui Ganhoto</a:t>
            </a:r>
            <a:r>
              <a:rPr lang="pt-PT" dirty="0"/>
              <a:t> </a:t>
            </a:r>
            <a:r>
              <a:rPr lang="pt-PT" dirty="0" smtClean="0"/>
              <a:t>-</a:t>
            </a:r>
            <a:r>
              <a:rPr lang="pt-PT" dirty="0"/>
              <a:t> </a:t>
            </a:r>
            <a:r>
              <a:rPr lang="pt-PT" dirty="0" err="1"/>
              <a:t>Technical</a:t>
            </a:r>
            <a:r>
              <a:rPr lang="pt-PT" dirty="0"/>
              <a:t> </a:t>
            </a:r>
            <a:r>
              <a:rPr lang="pt-PT" dirty="0" smtClean="0"/>
              <a:t>Manager &amp; </a:t>
            </a:r>
            <a:r>
              <a:rPr lang="pt-PT" dirty="0" err="1" smtClean="0"/>
              <a:t>Risk</a:t>
            </a:r>
            <a:r>
              <a:rPr lang="pt-PT" dirty="0" smtClean="0"/>
              <a:t> Manager</a:t>
            </a:r>
            <a:endParaRPr lang="pt-PT" dirty="0"/>
          </a:p>
          <a:p>
            <a:r>
              <a:rPr lang="pt-PT" b="1" dirty="0" smtClean="0"/>
              <a:t>João </a:t>
            </a:r>
            <a:r>
              <a:rPr lang="pt-PT" b="1" dirty="0"/>
              <a:t>Girão</a:t>
            </a:r>
            <a:r>
              <a:rPr lang="pt-PT" dirty="0"/>
              <a:t> </a:t>
            </a:r>
            <a:r>
              <a:rPr lang="pt-PT" dirty="0" smtClean="0"/>
              <a:t>- </a:t>
            </a:r>
            <a:r>
              <a:rPr lang="pt-PT" dirty="0" err="1"/>
              <a:t>Test</a:t>
            </a:r>
            <a:r>
              <a:rPr lang="pt-PT" dirty="0"/>
              <a:t> </a:t>
            </a:r>
            <a:r>
              <a:rPr lang="pt-PT" dirty="0" smtClean="0"/>
              <a:t>Manager</a:t>
            </a:r>
            <a:endParaRPr lang="pt-PT" dirty="0"/>
          </a:p>
          <a:p>
            <a:r>
              <a:rPr lang="pt-PT" b="1" dirty="0"/>
              <a:t>João Guilherme Martins </a:t>
            </a:r>
            <a:r>
              <a:rPr lang="pt-PT" dirty="0" smtClean="0"/>
              <a:t>- </a:t>
            </a:r>
            <a:r>
              <a:rPr lang="pt-PT" dirty="0" err="1"/>
              <a:t>Client</a:t>
            </a:r>
            <a:r>
              <a:rPr lang="pt-PT" dirty="0"/>
              <a:t> </a:t>
            </a:r>
            <a:r>
              <a:rPr lang="pt-PT" dirty="0" smtClean="0"/>
              <a:t>Manager</a:t>
            </a:r>
            <a:endParaRPr lang="pt-PT" dirty="0"/>
          </a:p>
          <a:p>
            <a:r>
              <a:rPr lang="pt-PT" b="1" dirty="0"/>
              <a:t>Mário Oliveira</a:t>
            </a:r>
            <a:r>
              <a:rPr lang="pt-PT" dirty="0"/>
              <a:t> </a:t>
            </a:r>
            <a:r>
              <a:rPr lang="pt-PT" dirty="0" smtClean="0"/>
              <a:t>- </a:t>
            </a:r>
            <a:r>
              <a:rPr lang="pt-PT" dirty="0" err="1"/>
              <a:t>Librarian</a:t>
            </a:r>
            <a:r>
              <a:rPr lang="pt-PT" dirty="0"/>
              <a:t> Manager</a:t>
            </a:r>
          </a:p>
          <a:p>
            <a:pPr marL="0" indent="0">
              <a:buNone/>
            </a:pPr>
            <a:r>
              <a:rPr lang="pt-PT" dirty="0"/>
              <a:t/>
            </a:r>
            <a:br>
              <a:rPr lang="pt-PT" dirty="0"/>
            </a:b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267364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Vision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Scope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9847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Keep</a:t>
            </a:r>
            <a:r>
              <a:rPr lang="pt-PT" dirty="0" smtClean="0"/>
              <a:t> </a:t>
            </a:r>
            <a:r>
              <a:rPr lang="pt-PT" dirty="0" err="1" smtClean="0"/>
              <a:t>Your</a:t>
            </a:r>
            <a:r>
              <a:rPr lang="pt-PT" dirty="0" smtClean="0"/>
              <a:t> Time</a:t>
            </a:r>
            <a:endParaRPr lang="pt-PT" dirty="0"/>
          </a:p>
        </p:txBody>
      </p:sp>
      <p:sp>
        <p:nvSpPr>
          <p:cNvPr id="14" name="Marcador de Posição de Conteúdo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time spent in individual tasks is an increasing concern for everyone;</a:t>
            </a:r>
          </a:p>
          <a:p>
            <a:r>
              <a:rPr lang="en-US" b="1" dirty="0"/>
              <a:t>Business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Costs and deadlines are a major concern;</a:t>
            </a:r>
          </a:p>
          <a:p>
            <a:pPr lvl="1"/>
            <a:r>
              <a:rPr lang="en-US" dirty="0"/>
              <a:t>The time management doesn’t always receive the required attention or isn’t controlled in an appropriate manner.</a:t>
            </a:r>
            <a:endParaRPr lang="en-GB" dirty="0"/>
          </a:p>
          <a:p>
            <a:pPr marL="0" indent="0" algn="ctr">
              <a:buNone/>
            </a:pPr>
            <a:endParaRPr lang="en-GB" sz="3600" dirty="0"/>
          </a:p>
          <a:p>
            <a:pPr marL="0" indent="0" algn="ctr">
              <a:buNone/>
            </a:pPr>
            <a:r>
              <a:rPr lang="en-GB" sz="3600" dirty="0"/>
              <a:t>Time Tracking and Task Management System</a:t>
            </a:r>
          </a:p>
          <a:p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3321306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Objectives</a:t>
            </a:r>
            <a:endParaRPr lang="pt-PT" dirty="0"/>
          </a:p>
        </p:txBody>
      </p:sp>
      <p:sp>
        <p:nvSpPr>
          <p:cNvPr id="14" name="Marcador de Posição de Conteúdo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 smtClean="0"/>
              <a:t>Increase </a:t>
            </a:r>
            <a:r>
              <a:rPr lang="en-US" sz="2800" dirty="0"/>
              <a:t>people’s efficiency and performance;</a:t>
            </a:r>
          </a:p>
          <a:p>
            <a:pPr algn="ctr"/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Assist a person to focus on a certain task;</a:t>
            </a:r>
            <a:endParaRPr lang="pt-PT" sz="2800" dirty="0"/>
          </a:p>
          <a:p>
            <a:pPr marL="0" indent="0">
              <a:buNone/>
            </a:pPr>
            <a:endParaRPr lang="pt-PT" sz="2800" dirty="0" smtClean="0"/>
          </a:p>
        </p:txBody>
      </p:sp>
    </p:spTree>
    <p:extLst>
      <p:ext uri="{BB962C8B-B14F-4D97-AF65-F5344CB8AC3E}">
        <p14:creationId xmlns:p14="http://schemas.microsoft.com/office/powerpoint/2010/main" val="10517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Business </a:t>
            </a:r>
            <a:r>
              <a:rPr lang="pt-PT" dirty="0" err="1" smtClean="0"/>
              <a:t>Risk</a:t>
            </a:r>
            <a:endParaRPr lang="pt-PT" dirty="0"/>
          </a:p>
        </p:txBody>
      </p:sp>
      <p:sp>
        <p:nvSpPr>
          <p:cNvPr id="14" name="Marcador de Posição de Conteúdo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r>
              <a:rPr lang="en-US" sz="2800" dirty="0" smtClean="0"/>
              <a:t>Poor </a:t>
            </a:r>
            <a:r>
              <a:rPr lang="en-US" sz="2800" dirty="0"/>
              <a:t>adherence by people</a:t>
            </a:r>
            <a:endParaRPr lang="pt-PT" sz="2800" dirty="0"/>
          </a:p>
          <a:p>
            <a:pPr marL="0" indent="0">
              <a:buNone/>
            </a:pPr>
            <a:endParaRPr lang="pt-PT" sz="2800" dirty="0" smtClean="0"/>
          </a:p>
        </p:txBody>
      </p:sp>
    </p:spTree>
    <p:extLst>
      <p:ext uri="{BB962C8B-B14F-4D97-AF65-F5344CB8AC3E}">
        <p14:creationId xmlns:p14="http://schemas.microsoft.com/office/powerpoint/2010/main" val="280777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Software</a:t>
            </a:r>
            <a:endParaRPr lang="pt-PT" dirty="0"/>
          </a:p>
        </p:txBody>
      </p:sp>
      <p:sp>
        <p:nvSpPr>
          <p:cNvPr id="14" name="Marcador de Posição de Conteúdo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>
              <a:buNone/>
            </a:pPr>
            <a:endParaRPr lang="pt-PT" dirty="0" smtClean="0"/>
          </a:p>
        </p:txBody>
      </p:sp>
      <p:sp>
        <p:nvSpPr>
          <p:cNvPr id="4" name="Oval 3"/>
          <p:cNvSpPr/>
          <p:nvPr/>
        </p:nvSpPr>
        <p:spPr>
          <a:xfrm rot="1082693">
            <a:off x="9550424" y="329561"/>
            <a:ext cx="2548322" cy="1006736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Functional</a:t>
            </a:r>
            <a:endParaRPr lang="en-GB" sz="2400" b="1" dirty="0"/>
          </a:p>
        </p:txBody>
      </p:sp>
      <p:sp>
        <p:nvSpPr>
          <p:cNvPr id="5" name="Oval 4"/>
          <p:cNvSpPr/>
          <p:nvPr/>
        </p:nvSpPr>
        <p:spPr>
          <a:xfrm rot="1082693">
            <a:off x="7046450" y="329562"/>
            <a:ext cx="2548322" cy="1006736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Portability</a:t>
            </a:r>
            <a:endParaRPr lang="en-GB" sz="2400" b="1" dirty="0"/>
          </a:p>
        </p:txBody>
      </p:sp>
      <p:sp>
        <p:nvSpPr>
          <p:cNvPr id="6" name="Oval 5"/>
          <p:cNvSpPr/>
          <p:nvPr/>
        </p:nvSpPr>
        <p:spPr>
          <a:xfrm rot="1082693">
            <a:off x="4541480" y="389104"/>
            <a:ext cx="2549342" cy="1006736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Interactivity</a:t>
            </a:r>
            <a:endParaRPr lang="en-GB" sz="2400" b="1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408" y="2336248"/>
            <a:ext cx="1986792" cy="2175767"/>
          </a:xfrm>
          <a:prstGeom prst="rect">
            <a:avLst/>
          </a:prstGeom>
        </p:spPr>
      </p:pic>
      <p:sp>
        <p:nvSpPr>
          <p:cNvPr id="8" name="Seta para a esquerda e para a direita 7"/>
          <p:cNvSpPr/>
          <p:nvPr/>
        </p:nvSpPr>
        <p:spPr>
          <a:xfrm>
            <a:off x="4746337" y="3064168"/>
            <a:ext cx="2437714" cy="71992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CaixaDeTexto 8"/>
          <p:cNvSpPr txBox="1"/>
          <p:nvPr/>
        </p:nvSpPr>
        <p:spPr>
          <a:xfrm>
            <a:off x="838200" y="4694270"/>
            <a:ext cx="49084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Task Time Management: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Adding, editing and deleting tasks;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Group tasks; </a:t>
            </a:r>
            <a:r>
              <a:rPr lang="en-GB" sz="1600" dirty="0" smtClean="0"/>
              <a:t>(Release 2)</a:t>
            </a:r>
            <a:endParaRPr lang="en-GB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Inactivity alerts;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Registering and timing individual tasks;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Exporting data; </a:t>
            </a:r>
            <a:r>
              <a:rPr lang="en-GB" sz="1600" dirty="0" smtClean="0"/>
              <a:t>(Release 2)</a:t>
            </a:r>
            <a:endParaRPr lang="en-GB" sz="20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128683" y="2700498"/>
            <a:ext cx="167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Communication</a:t>
            </a:r>
            <a:endParaRPr lang="en-GB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408082" y="4977581"/>
            <a:ext cx="41384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Start/Stop time tracking; </a:t>
            </a:r>
            <a:r>
              <a:rPr lang="en-GB" sz="1600" dirty="0" smtClean="0"/>
              <a:t>(Release 2)</a:t>
            </a:r>
            <a:endParaRPr lang="en-GB" sz="2000" dirty="0" smtClean="0"/>
          </a:p>
          <a:p>
            <a:r>
              <a:rPr lang="en-GB" sz="2000" dirty="0" smtClean="0"/>
              <a:t>Adding new tasks; </a:t>
            </a:r>
            <a:r>
              <a:rPr lang="en-GB" sz="1600" dirty="0" smtClean="0"/>
              <a:t>(Release 2)</a:t>
            </a:r>
            <a:endParaRPr lang="en-GB" sz="2000" dirty="0" smtClean="0"/>
          </a:p>
          <a:p>
            <a:r>
              <a:rPr lang="en-GB" sz="2000" dirty="0" smtClean="0"/>
              <a:t>Selecting and viewing tasks; </a:t>
            </a:r>
            <a:r>
              <a:rPr lang="en-GB" sz="1600" dirty="0" smtClean="0"/>
              <a:t>(Release 2)</a:t>
            </a:r>
            <a:endParaRPr lang="en-GB" sz="2000" dirty="0"/>
          </a:p>
        </p:txBody>
      </p:sp>
      <p:grpSp>
        <p:nvGrpSpPr>
          <p:cNvPr id="12" name="Grupo 11"/>
          <p:cNvGrpSpPr/>
          <p:nvPr/>
        </p:nvGrpSpPr>
        <p:grpSpPr>
          <a:xfrm>
            <a:off x="1787857" y="2224585"/>
            <a:ext cx="2009164" cy="2113155"/>
            <a:chOff x="1518860" y="2036797"/>
            <a:chExt cx="2278161" cy="2300943"/>
          </a:xfrm>
        </p:grpSpPr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8860" y="2036797"/>
              <a:ext cx="2278161" cy="2300943"/>
            </a:xfrm>
            <a:prstGeom prst="rect">
              <a:avLst/>
            </a:prstGeom>
          </p:spPr>
        </p:pic>
        <p:sp>
          <p:nvSpPr>
            <p:cNvPr id="16" name="Oval 15"/>
            <p:cNvSpPr/>
            <p:nvPr/>
          </p:nvSpPr>
          <p:spPr>
            <a:xfrm>
              <a:off x="2021983" y="2356834"/>
              <a:ext cx="1146219" cy="798490"/>
            </a:xfrm>
            <a:prstGeom prst="ellipse">
              <a:avLst/>
            </a:prstGeom>
            <a:solidFill>
              <a:srgbClr val="DFDF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20376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/>
      <p:bldP spid="10" grpId="0"/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</a:theme>
</file>

<file path=ppt/theme/theme2.xml><?xml version="1.0" encoding="utf-8"?>
<a:theme xmlns:a="http://schemas.openxmlformats.org/drawingml/2006/main" name="Escritório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scritório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E257D54-B65D-4775-8A47-BF76CA13EE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túnel digital azul (ecrã panorâmico)</Template>
  <TotalTime>0</TotalTime>
  <Words>351</Words>
  <Application>Microsoft Office PowerPoint</Application>
  <PresentationFormat>Personalizados</PresentationFormat>
  <Paragraphs>131</Paragraphs>
  <Slides>21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21</vt:i4>
      </vt:variant>
    </vt:vector>
  </HeadingPairs>
  <TitlesOfParts>
    <vt:vector size="24" baseType="lpstr">
      <vt:lpstr>Arial</vt:lpstr>
      <vt:lpstr>Corbel</vt:lpstr>
      <vt:lpstr>Digital Blue Tunnel 16x9</vt:lpstr>
      <vt:lpstr>Keep Your Time</vt:lpstr>
      <vt:lpstr>Index</vt:lpstr>
      <vt:lpstr>Team Introduction</vt:lpstr>
      <vt:lpstr>Team Members</vt:lpstr>
      <vt:lpstr>Vision And Scope</vt:lpstr>
      <vt:lpstr>Keep Your Time</vt:lpstr>
      <vt:lpstr>Objectives</vt:lpstr>
      <vt:lpstr>Business Risk</vt:lpstr>
      <vt:lpstr>Software</vt:lpstr>
      <vt:lpstr>Software</vt:lpstr>
      <vt:lpstr>Development Plan</vt:lpstr>
      <vt:lpstr>Life Cycle</vt:lpstr>
      <vt:lpstr>Schedule</vt:lpstr>
      <vt:lpstr>Life Cycle</vt:lpstr>
      <vt:lpstr>Resources</vt:lpstr>
      <vt:lpstr>Deliverables</vt:lpstr>
      <vt:lpstr>Tracking and Control</vt:lpstr>
      <vt:lpstr>Quality Plan</vt:lpstr>
      <vt:lpstr>Quality Plan</vt:lpstr>
      <vt:lpstr>Quality Plan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2013-04-07T22:35:48Z</dcterms:created>
  <dcterms:modified xsi:type="dcterms:W3CDTF">2013-04-08T18:29:59Z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