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60" r:id="rId4"/>
    <p:sldId id="273" r:id="rId5"/>
    <p:sldId id="270" r:id="rId6"/>
    <p:sldId id="265" r:id="rId7"/>
    <p:sldId id="259" r:id="rId8"/>
    <p:sldId id="264" r:id="rId9"/>
    <p:sldId id="267" r:id="rId10"/>
    <p:sldId id="268" r:id="rId11"/>
    <p:sldId id="271" r:id="rId12"/>
    <p:sldId id="266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A829A-2644-4160-8756-FA47F9B997EA}" v="288" dt="2022-05-24T12:34:02.433"/>
    <p1510:client id="{25D5EDC7-C19D-4689-B546-334338ACD732}" v="17" dt="2022-05-24T10:47:15.736"/>
    <p1510:client id="{3F21A724-F5B8-4F8A-8816-3196A164D765}" v="190" dt="2022-05-24T06:43:23.758"/>
  </p1510:revLst>
</p1510:revInfo>
</file>

<file path=ppt/tableStyles.xml><?xml version="1.0" encoding="utf-8"?>
<a:tblStyleLst xmlns:a="http://schemas.openxmlformats.org/drawingml/2006/main" def="{B9AF8202-E79C-4036-93DC-C8742379D06A}">
  <a:tblStyle styleId="{B9AF8202-E79C-4036-93DC-C8742379D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4559CFA-F3A6-A136-067B-475E2A63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F58025-0FE3-3647-6366-CA25C0EAF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C989-07F1-4E45-963A-149BEE66F277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308F29-A3F4-7190-1D5D-E8764F49E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D5C480-1F8F-4681-A41C-2E686ADB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70AB-180A-40FA-9842-A38780DCA97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5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072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a793ab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a793ab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89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00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6a793ab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16a793ab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transformação digital do projeto?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6a793ab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6a793ab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o ambiente que se utilizará?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6a793ab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6a793ab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o ambiente que se utilizará?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6a793ab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6a793ab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o ambiente que se utilizará?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49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protopie.io/p/d63856e30e?touchHint=true&amp;ui=true&amp;scaleToFit=true&amp;cursorType=touch&amp;mockup=true&amp;bgColor=%23F5F5F5&amp;playSpeed=1&amp;playerAppPopup=tru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ofmart.com/product/security-sign-shield-with-padlock-free-vector-ic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CampingSpot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343511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Jodionísio Muachifi «97147»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Mourão «102578»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Rodrigues «102487»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Professor: Ilídio C Oliveira</a:t>
            </a:r>
            <a:endParaRPr dirty="0"/>
          </a:p>
        </p:txBody>
      </p:sp>
      <p:sp>
        <p:nvSpPr>
          <p:cNvPr id="132" name="Google Shape;132;p18"/>
          <p:cNvSpPr txBox="1"/>
          <p:nvPr/>
        </p:nvSpPr>
        <p:spPr>
          <a:xfrm>
            <a:off x="6848208" y="4647371"/>
            <a:ext cx="17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24-05-2022</a:t>
            </a:r>
            <a:endParaRPr b="1"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5724425" y="2899275"/>
            <a:ext cx="2939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Análise de Sistemas | Projeto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Classe :P1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Iteração: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Grupo: 106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E6D7EC4-5ADB-74E8-89AF-561FE4E49B39}"/>
              </a:ext>
            </a:extLst>
          </p:cNvPr>
          <p:cNvSpPr/>
          <p:nvPr/>
        </p:nvSpPr>
        <p:spPr>
          <a:xfrm>
            <a:off x="7218556" y="4647371"/>
            <a:ext cx="1011044" cy="3409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99BA07-1A9E-8B10-3532-12572F8C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25" y="527799"/>
            <a:ext cx="2378023" cy="23780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9450" y="1229440"/>
            <a:ext cx="4481887" cy="92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2400" dirty="0"/>
              <a:t>Requisitos de interface com </a:t>
            </a:r>
            <a:br>
              <a:rPr lang="pt-PT" sz="2400" dirty="0"/>
            </a:br>
            <a:r>
              <a:rPr lang="pt-PT" sz="2400" dirty="0"/>
              <a:t>sistemas externos </a:t>
            </a:r>
            <a:endParaRPr sz="2400"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729450" y="2159726"/>
            <a:ext cx="5448326" cy="1818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Possibilidade de utilização JQuery API.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Possibilidade de utilização da plataforma </a:t>
            </a:r>
            <a:r>
              <a:rPr lang="pt-PT" sz="1500" dirty="0" err="1">
                <a:solidFill>
                  <a:srgbClr val="666666"/>
                </a:solidFill>
              </a:rPr>
              <a:t>Heroku</a:t>
            </a:r>
            <a:r>
              <a:rPr lang="pt-PT" sz="1500" dirty="0">
                <a:solidFill>
                  <a:srgbClr val="666666"/>
                </a:solidFill>
              </a:rPr>
              <a:t>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Possibilidade de utilização de CDN da plataforma </a:t>
            </a:r>
            <a:r>
              <a:rPr lang="pt-PT" sz="1500" dirty="0" err="1">
                <a:solidFill>
                  <a:srgbClr val="666666"/>
                </a:solidFill>
              </a:rPr>
              <a:t>cloudflare</a:t>
            </a:r>
            <a:r>
              <a:rPr lang="pt-PT" sz="1500" dirty="0">
                <a:solidFill>
                  <a:srgbClr val="666666"/>
                </a:solidFill>
              </a:rPr>
              <a:t>.</a:t>
            </a:r>
            <a:endParaRPr lang="pt-BR" sz="1500" dirty="0">
              <a:solidFill>
                <a:srgbClr val="666666"/>
              </a:solidFill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E08BD9F-4016-2C9F-89C4-56E08EFC9FFB}"/>
              </a:ext>
            </a:extLst>
          </p:cNvPr>
          <p:cNvGrpSpPr/>
          <p:nvPr/>
        </p:nvGrpSpPr>
        <p:grpSpPr>
          <a:xfrm>
            <a:off x="6045863" y="1486829"/>
            <a:ext cx="2854712" cy="2490963"/>
            <a:chOff x="5681590" y="1442224"/>
            <a:chExt cx="2854712" cy="2490963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DC2C014-B19B-6C73-46CA-D7D02ADBB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681590" y="1442224"/>
              <a:ext cx="2854712" cy="249096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0D69228-8023-2C2A-EEAE-C3F48601860D}"/>
                </a:ext>
              </a:extLst>
            </p:cNvPr>
            <p:cNvSpPr txBox="1"/>
            <p:nvPr/>
          </p:nvSpPr>
          <p:spPr>
            <a:xfrm>
              <a:off x="6616390" y="2275106"/>
              <a:ext cx="550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</a:rPr>
                <a:t>API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E83B40-C8B8-3C40-5C32-10A08A47208C}"/>
              </a:ext>
            </a:extLst>
          </p:cNvPr>
          <p:cNvSpPr txBox="1"/>
          <p:nvPr/>
        </p:nvSpPr>
        <p:spPr>
          <a:xfrm>
            <a:off x="7737130" y="2002013"/>
            <a:ext cx="62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239636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49"/>
            <a:ext cx="5574707" cy="874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faltou incluir no protótipo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2CAEF74-4C20-611B-719A-3E6338E6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602" y="2492348"/>
            <a:ext cx="7688700" cy="1065769"/>
          </a:xfrm>
        </p:spPr>
        <p:txBody>
          <a:bodyPr/>
          <a:lstStyle/>
          <a:p>
            <a:r>
              <a:rPr lang="en-GB" dirty="0" err="1"/>
              <a:t>Reserva</a:t>
            </a:r>
            <a:r>
              <a:rPr lang="en-GB" dirty="0"/>
              <a:t> de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integradas</a:t>
            </a:r>
            <a:r>
              <a:rPr lang="en-GB" dirty="0"/>
              <a:t> no </a:t>
            </a:r>
            <a:r>
              <a:rPr lang="en-GB" dirty="0" err="1"/>
              <a:t>parque</a:t>
            </a:r>
            <a:r>
              <a:rPr lang="en-GB" dirty="0"/>
              <a:t> de </a:t>
            </a:r>
            <a:r>
              <a:rPr lang="en-GB" dirty="0" err="1"/>
              <a:t>campismo</a:t>
            </a:r>
            <a:r>
              <a:rPr lang="en-GB" dirty="0"/>
              <a:t>.</a:t>
            </a:r>
          </a:p>
          <a:p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reserva</a:t>
            </a:r>
            <a:r>
              <a:rPr lang="en-GB" dirty="0"/>
              <a:t> de packs de </a:t>
            </a:r>
            <a:r>
              <a:rPr lang="en-GB" dirty="0" err="1"/>
              <a:t>alimentação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9AF276-4C25-F2F2-96BE-80AD7C336DAB}"/>
              </a:ext>
            </a:extLst>
          </p:cNvPr>
          <p:cNvSpPr txBox="1"/>
          <p:nvPr/>
        </p:nvSpPr>
        <p:spPr>
          <a:xfrm>
            <a:off x="847602" y="2113526"/>
            <a:ext cx="1665139" cy="30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pt-BR" sz="13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Serviços adicionais </a:t>
            </a:r>
          </a:p>
        </p:txBody>
      </p:sp>
    </p:spTree>
    <p:extLst>
      <p:ext uri="{BB962C8B-B14F-4D97-AF65-F5344CB8AC3E}">
        <p14:creationId xmlns:p14="http://schemas.microsoft.com/office/powerpoint/2010/main" val="17987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4132170" y="851425"/>
            <a:ext cx="2276065" cy="57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CampingSpot Prototype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20682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47675" y="2049139"/>
            <a:ext cx="5760559" cy="198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Empresa de gestão de parques de campismo e venda de material de campismo.</a:t>
            </a:r>
          </a:p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Permite alugar espaços para acampar, caravanas ou residências do parque.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44BEB-8F6D-864F-16CB-F4B8644F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35" y="1412488"/>
            <a:ext cx="2368372" cy="2364058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58AD59E-FCED-9EE5-3EBD-7571B41D499A}"/>
              </a:ext>
            </a:extLst>
          </p:cNvPr>
          <p:cNvGrpSpPr/>
          <p:nvPr/>
        </p:nvGrpSpPr>
        <p:grpSpPr>
          <a:xfrm>
            <a:off x="6875439" y="1248967"/>
            <a:ext cx="1100253" cy="468352"/>
            <a:chOff x="2274849" y="3672468"/>
            <a:chExt cx="1100253" cy="46835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5A5F794-EB26-D071-AFE2-853FEBC1D95D}"/>
                </a:ext>
              </a:extLst>
            </p:cNvPr>
            <p:cNvSpPr txBox="1"/>
            <p:nvPr/>
          </p:nvSpPr>
          <p:spPr>
            <a:xfrm>
              <a:off x="2478287" y="3738565"/>
              <a:ext cx="656205" cy="275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Recap</a:t>
              </a:r>
            </a:p>
          </p:txBody>
        </p:sp>
        <p:sp>
          <p:nvSpPr>
            <p:cNvPr id="7" name="Pergaminho: Horizontal 6">
              <a:extLst>
                <a:ext uri="{FF2B5EF4-FFF2-40B4-BE49-F238E27FC236}">
                  <a16:creationId xmlns:a16="http://schemas.microsoft.com/office/drawing/2014/main" id="{AF708D65-55F6-D738-08C3-9CED52501FA5}"/>
                </a:ext>
              </a:extLst>
            </p:cNvPr>
            <p:cNvSpPr/>
            <p:nvPr/>
          </p:nvSpPr>
          <p:spPr>
            <a:xfrm>
              <a:off x="2274849" y="3672468"/>
              <a:ext cx="1100253" cy="468352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506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Tecnologias potenciadoras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47675" y="2049139"/>
            <a:ext cx="5760559" cy="1376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PT" dirty="0">
                <a:solidFill>
                  <a:srgbClr val="595959"/>
                </a:solidFill>
              </a:rPr>
              <a:t>Introdução de uma aplicação web e de uma aplicação móvel.</a:t>
            </a:r>
            <a:endParaRPr lang="pt-PT" dirty="0"/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r>
              <a:rPr lang="pt-PT" dirty="0">
                <a:solidFill>
                  <a:srgbClr val="595959"/>
                </a:solidFill>
              </a:rPr>
              <a:t>Possibilidade de fazer pagamentos através de outros métodos (</a:t>
            </a:r>
            <a:r>
              <a:rPr lang="pt-PT" dirty="0" err="1">
                <a:solidFill>
                  <a:srgbClr val="595959"/>
                </a:solidFill>
              </a:rPr>
              <a:t>ex:Paypal</a:t>
            </a:r>
            <a:r>
              <a:rPr lang="pt-PT" dirty="0">
                <a:solidFill>
                  <a:srgbClr val="595959"/>
                </a:solidFill>
              </a:rPr>
              <a:t>).</a:t>
            </a:r>
          </a:p>
          <a:p>
            <a:pPr>
              <a:lnSpc>
                <a:spcPct val="114999"/>
              </a:lnSpc>
            </a:pPr>
            <a:endParaRPr lang="pt-PT" dirty="0"/>
          </a:p>
          <a:p>
            <a:pPr>
              <a:lnSpc>
                <a:spcPct val="114999"/>
              </a:lnSpc>
            </a:pPr>
            <a:r>
              <a:rPr lang="pt-PT" dirty="0"/>
              <a:t>Com a introdução de mudanças os processos de trabalho também mudam.</a:t>
            </a:r>
            <a:endParaRPr lang="en-US" dirty="0"/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pt-PT"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44BEB-8F6D-864F-16CB-F4B8644F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35" y="1412488"/>
            <a:ext cx="2368372" cy="2364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2D6E20-DD2C-283A-A5E8-268E98248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38A05CA3-3925-3BC4-6F7A-A95E8992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-631"/>
            <a:ext cx="6865620" cy="51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514985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Casos de utilização - Atores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5</a:t>
            </a:fld>
            <a:endParaRPr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E471F86-56F9-D92E-5A6F-329463246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139835"/>
            <a:ext cx="7688700" cy="2261100"/>
          </a:xfrm>
        </p:spPr>
        <p:txBody>
          <a:bodyPr/>
          <a:lstStyle/>
          <a:p>
            <a:r>
              <a:rPr lang="pt-PT" dirty="0"/>
              <a:t>Cliente - Utilizador do sistema e potencial comprador dos seus serviços</a:t>
            </a:r>
          </a:p>
          <a:p>
            <a:pPr>
              <a:lnSpc>
                <a:spcPct val="114999"/>
              </a:lnSpc>
            </a:pPr>
            <a:endParaRPr lang="pt-PT" dirty="0"/>
          </a:p>
          <a:p>
            <a:pPr>
              <a:lnSpc>
                <a:spcPct val="114999"/>
              </a:lnSpc>
            </a:pPr>
            <a:r>
              <a:rPr lang="pt-PT" dirty="0"/>
              <a:t>Organizador de atividades -Empresa parceira responsável por organizar atividades</a:t>
            </a:r>
          </a:p>
          <a:p>
            <a:pPr>
              <a:lnSpc>
                <a:spcPct val="114999"/>
              </a:lnSpc>
            </a:pPr>
            <a:endParaRPr lang="pt-PT" dirty="0"/>
          </a:p>
          <a:p>
            <a:pPr>
              <a:lnSpc>
                <a:spcPct val="114999"/>
              </a:lnSpc>
            </a:pPr>
            <a:r>
              <a:rPr lang="pt-PT" dirty="0"/>
              <a:t>Sistema de reserva - Responsável por gerir as reservas no parque de campismo</a:t>
            </a:r>
          </a:p>
          <a:p>
            <a:pPr>
              <a:lnSpc>
                <a:spcPct val="114999"/>
              </a:lnSpc>
            </a:pPr>
            <a:endParaRPr lang="pt-PT" dirty="0"/>
          </a:p>
          <a:p>
            <a:pPr>
              <a:lnSpc>
                <a:spcPct val="114999"/>
              </a:lnSpc>
            </a:pPr>
            <a:r>
              <a:rPr lang="pt-PT" dirty="0"/>
              <a:t>Sistema de pagamento - sistema externo que suporta a transferência de dinheiro entre contas bancárias através de Paypal</a:t>
            </a:r>
          </a:p>
          <a:p>
            <a:pPr>
              <a:lnSpc>
                <a:spcPct val="114999"/>
              </a:lnSpc>
            </a:pPr>
            <a:endParaRPr lang="pt-PT" dirty="0"/>
          </a:p>
          <a:p>
            <a:pPr>
              <a:lnSpc>
                <a:spcPct val="114999"/>
              </a:lnSpc>
            </a:pPr>
            <a:r>
              <a:rPr lang="pt-PT" dirty="0"/>
              <a:t>Rececionista - Responsável por atender clientes presencialmente o que inclui fazer check-ins, check-outs e reservas ao balcão.</a:t>
            </a:r>
          </a:p>
        </p:txBody>
      </p:sp>
    </p:spTree>
    <p:extLst>
      <p:ext uri="{BB962C8B-B14F-4D97-AF65-F5344CB8AC3E}">
        <p14:creationId xmlns:p14="http://schemas.microsoft.com/office/powerpoint/2010/main" val="151078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669526" y="1184835"/>
            <a:ext cx="32403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Casos de utilização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1E7203F9-983D-5C7B-638D-182E7B69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718731"/>
            <a:ext cx="5753100" cy="3428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7649" y="1194600"/>
            <a:ext cx="450598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de Usabilidade</a:t>
            </a: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650206" y="1729800"/>
            <a:ext cx="5274161" cy="2767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Usar fontes, cores, ícones, imagens que facilitem a legibilidade da informação e dos textos.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Usar fontes, cores, ícones, imagens que facilitem a legibilidade da informação e dos textos.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Pesquisar disponibilidade de tendas de forma simples</a:t>
            </a:r>
            <a:r>
              <a:rPr lang="pt-PT" sz="1600" dirty="0">
                <a:solidFill>
                  <a:srgbClr val="666666"/>
                </a:solidFill>
              </a:rPr>
              <a:t>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Reserva de tendas de forma rápida sem login.</a:t>
            </a:r>
          </a:p>
          <a:p>
            <a:pPr marL="285750" indent="-285750">
              <a:spcBef>
                <a:spcPts val="1600"/>
              </a:spcBef>
            </a:pPr>
            <a:endParaRPr lang="pt-PT" sz="1600" dirty="0">
              <a:solidFill>
                <a:srgbClr val="666666"/>
              </a:solidFill>
            </a:endParaRPr>
          </a:p>
          <a:p>
            <a:pPr marL="285750" indent="-285750">
              <a:spcBef>
                <a:spcPts val="1600"/>
              </a:spcBef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CA2FF2-8A99-28B6-CBDC-466033FE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714" y="1368115"/>
            <a:ext cx="28575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9450" y="1261678"/>
            <a:ext cx="469747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de desempenho</a:t>
            </a:r>
            <a:endParaRPr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729450" y="1639692"/>
            <a:ext cx="5351682" cy="3110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Garantir que o tempo pesquisa de disponibilidade demoram menos de 45 segundos.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Garantir que o pagamento da reserva de demora menos de 60 segundos.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Em geral garantir que todas as transações MB caso existam demoram menos de 60 segundos.</a:t>
            </a:r>
            <a:endParaRPr lang="pt-BR" sz="1500" dirty="0">
              <a:solidFill>
                <a:srgbClr val="666666"/>
              </a:solidFill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1AFDDE-931D-6740-30B2-90E1484C5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1132" y="1491643"/>
            <a:ext cx="2857899" cy="2857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69747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de segurança</a:t>
            </a:r>
            <a:endParaRPr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811226" y="1742338"/>
            <a:ext cx="5522667" cy="281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Garantir segurança/privacidade dos dados pessoais do utilizador pondo LGPD em ação.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Garantir as transações bancárias seguras.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Garantir o cumprimento de regras de segurança no parque de campismo.</a:t>
            </a:r>
          </a:p>
          <a:p>
            <a:pPr marL="285750" indent="-285750">
              <a:spcBef>
                <a:spcPts val="1600"/>
              </a:spcBef>
            </a:pPr>
            <a:r>
              <a:rPr lang="pt-PT" sz="1500" dirty="0">
                <a:solidFill>
                  <a:srgbClr val="666666"/>
                </a:solidFill>
              </a:rPr>
              <a:t>Cumprir com a devolução dos valores à utilizadores após cancelamento da reserva de </a:t>
            </a:r>
            <a:r>
              <a:rPr lang="pt-PT" sz="1500">
                <a:solidFill>
                  <a:srgbClr val="666666"/>
                </a:solidFill>
              </a:rPr>
              <a:t>forma segura.</a:t>
            </a:r>
            <a:endParaRPr lang="pt-PT" sz="1500" dirty="0">
              <a:solidFill>
                <a:srgbClr val="666666"/>
              </a:solidFill>
            </a:endParaRPr>
          </a:p>
          <a:p>
            <a:pPr marL="285750" indent="-285750"/>
            <a:endParaRPr lang="pt-BR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843785-BCA7-11A4-EEAA-EAFE873A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67461" y="1400426"/>
            <a:ext cx="2817541" cy="28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9192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470</Words>
  <Application>Microsoft Office PowerPoint</Application>
  <PresentationFormat>Apresentação no Ecrã (16:9)</PresentationFormat>
  <Paragraphs>79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CampingSpot</vt:lpstr>
      <vt:lpstr>O que é?</vt:lpstr>
      <vt:lpstr>Tecnologias potenciadoras</vt:lpstr>
      <vt:lpstr>Apresentação do PowerPoint</vt:lpstr>
      <vt:lpstr>Casos de utilização - Atores</vt:lpstr>
      <vt:lpstr>Casos de utilização</vt:lpstr>
      <vt:lpstr>Requisitos de Usabilidade</vt:lpstr>
      <vt:lpstr>Requisitos de desempenho</vt:lpstr>
      <vt:lpstr>Requisitos de segurança</vt:lpstr>
      <vt:lpstr>Requisitos de interface com  sistemas externos </vt:lpstr>
      <vt:lpstr>O que faltou incluir no protótipo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CampingSpot</dc:title>
  <cp:lastModifiedBy>Jodionisio</cp:lastModifiedBy>
  <cp:revision>106</cp:revision>
  <dcterms:modified xsi:type="dcterms:W3CDTF">2022-05-24T14:40:54Z</dcterms:modified>
</cp:coreProperties>
</file>