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APRQCQ+Calibri" panose="020B0604020202020204" charset="0"/>
      <p:regular r:id="rId16"/>
    </p:embeddedFont>
    <p:embeddedFont>
      <p:font typeface="Caladea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RLCVK+Arial" panose="020B0604020202020204" charset="0"/>
      <p:regular r:id="rId22"/>
    </p:embeddedFont>
    <p:embeddedFont>
      <p:font typeface="IUUFIQ+Calibri Bold" panose="020B0604020202020204" charset="0"/>
      <p:regular r:id="rId23"/>
    </p:embeddedFont>
    <p:embeddedFont>
      <p:font typeface="MJWVKP+Calibri Light" panose="020B0604020202020204" charset="0"/>
      <p:regular r:id="rId24"/>
    </p:embeddedFont>
    <p:embeddedFont>
      <p:font typeface="QFJRCI+Calibri Light" panose="020B0604020202020204" charset="0"/>
      <p:regular r:id="rId25"/>
    </p:embeddedFont>
    <p:embeddedFont>
      <p:font typeface="QRWFDH+Wingdings" panose="020B0604020202020204" charset="2"/>
      <p:regular r:id="rId26"/>
    </p:embeddedFont>
    <p:embeddedFont>
      <p:font typeface="VQQFBW+Calibri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 Muachifi" userId="ebfed2f7-5f17-4dd9-8ede-6cea30dd6be5" providerId="ADAL" clId="{46966479-2A02-4810-AC35-4671915C5692}"/>
    <pc:docChg chg="modSld">
      <pc:chgData name="Jodionisio Muachifi" userId="ebfed2f7-5f17-4dd9-8ede-6cea30dd6be5" providerId="ADAL" clId="{46966479-2A02-4810-AC35-4671915C5692}" dt="2023-10-28T11:27:42.634" v="0" actId="1076"/>
      <pc:docMkLst>
        <pc:docMk/>
      </pc:docMkLst>
      <pc:sldChg chg="modSp mod">
        <pc:chgData name="Jodionisio Muachifi" userId="ebfed2f7-5f17-4dd9-8ede-6cea30dd6be5" providerId="ADAL" clId="{46966479-2A02-4810-AC35-4671915C5692}" dt="2023-10-28T11:27:42.634" v="0" actId="1076"/>
        <pc:sldMkLst>
          <pc:docMk/>
          <pc:sldMk cId="0" sldId="265"/>
        </pc:sldMkLst>
        <pc:spChg chg="mod">
          <ac:chgData name="Jodionisio Muachifi" userId="ebfed2f7-5f17-4dd9-8ede-6cea30dd6be5" providerId="ADAL" clId="{46966479-2A02-4810-AC35-4671915C5692}" dt="2023-10-28T11:27:42.634" v="0" actId="1076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09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5846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85824" y="1173476"/>
            <a:ext cx="7951624" cy="96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33"/>
              </a:lnSpc>
              <a:spcBef>
                <a:spcPts val="0"/>
              </a:spcBef>
              <a:spcAft>
                <a:spcPts val="0"/>
              </a:spcAft>
            </a:pPr>
            <a:r>
              <a:rPr sz="6000" spc="10" dirty="0">
                <a:solidFill>
                  <a:srgbClr val="102A59"/>
                </a:solidFill>
                <a:latin typeface="MJWVKP+Calibri Light"/>
                <a:cs typeface="MJWVKP+Calibri Light"/>
              </a:rPr>
              <a:t>QUIC</a:t>
            </a:r>
            <a:r>
              <a:rPr sz="6000" spc="-297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6000" spc="-57" dirty="0">
                <a:solidFill>
                  <a:srgbClr val="102A59"/>
                </a:solidFill>
                <a:latin typeface="MJWVKP+Calibri Light"/>
                <a:cs typeface="MJWVKP+Calibri Light"/>
              </a:rPr>
              <a:t>Protocol:</a:t>
            </a:r>
            <a:r>
              <a:rPr sz="6000" spc="-172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6000" spc="24" dirty="0">
                <a:solidFill>
                  <a:srgbClr val="102A59"/>
                </a:solidFill>
                <a:latin typeface="MJWVKP+Calibri Light"/>
                <a:cs typeface="MJWVKP+Calibri Light"/>
              </a:rPr>
              <a:t>DoS</a:t>
            </a:r>
            <a:r>
              <a:rPr sz="6000" spc="-263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6000" spc="-43" dirty="0">
                <a:solidFill>
                  <a:srgbClr val="102A59"/>
                </a:solidFill>
                <a:latin typeface="MJWVKP+Calibri Light"/>
                <a:cs typeface="MJWVKP+Calibri Light"/>
              </a:rPr>
              <a:t>attack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3200" y="2367331"/>
            <a:ext cx="2899790" cy="46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6" dirty="0">
                <a:solidFill>
                  <a:srgbClr val="000000"/>
                </a:solidFill>
                <a:latin typeface="APRQCQ+Calibri"/>
                <a:cs typeface="APRQCQ+Calibri"/>
              </a:rPr>
              <a:t>Anomaly</a:t>
            </a:r>
            <a:r>
              <a:rPr sz="2800" spc="8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22" dirty="0">
                <a:solidFill>
                  <a:srgbClr val="000000"/>
                </a:solidFill>
                <a:latin typeface="APRQCQ+Calibri"/>
                <a:cs typeface="APRQCQ+Calibri"/>
              </a:rPr>
              <a:t>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5105" y="3883973"/>
            <a:ext cx="2282731" cy="86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0" dirty="0">
                <a:solidFill>
                  <a:srgbClr val="000000"/>
                </a:solidFill>
                <a:latin typeface="APRQCQ+Calibri"/>
                <a:cs typeface="APRQCQ+Calibri"/>
              </a:rPr>
              <a:t>Maria</a:t>
            </a:r>
            <a:r>
              <a:rPr sz="2400" spc="13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Inês</a:t>
            </a:r>
            <a:r>
              <a:rPr sz="2400" spc="-5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Rocha</a:t>
            </a:r>
          </a:p>
          <a:p>
            <a:pPr marL="0" marR="0">
              <a:lnSpc>
                <a:spcPts val="2932"/>
              </a:lnSpc>
              <a:spcBef>
                <a:spcPts val="672"/>
              </a:spcBef>
              <a:spcAft>
                <a:spcPts val="0"/>
              </a:spcAft>
            </a:pPr>
            <a:r>
              <a:rPr sz="2400" spc="-25" dirty="0">
                <a:solidFill>
                  <a:srgbClr val="000000"/>
                </a:solidFill>
                <a:latin typeface="APRQCQ+Calibri"/>
                <a:cs typeface="APRQCQ+Calibri"/>
              </a:rPr>
              <a:t>Pedro</a:t>
            </a:r>
            <a:r>
              <a:rPr sz="2400" spc="2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APRQCQ+Calibri"/>
                <a:cs typeface="APRQCQ+Calibri"/>
              </a:rPr>
              <a:t>Abreu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7266" y="3883973"/>
            <a:ext cx="946472" cy="86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4" dirty="0">
                <a:solidFill>
                  <a:srgbClr val="000000"/>
                </a:solidFill>
                <a:latin typeface="APRQCQ+Calibri"/>
                <a:cs typeface="APRQCQ+Calibri"/>
              </a:rPr>
              <a:t>93320</a:t>
            </a:r>
          </a:p>
          <a:p>
            <a:pPr marL="28575" marR="0">
              <a:lnSpc>
                <a:spcPts val="2932"/>
              </a:lnSpc>
              <a:spcBef>
                <a:spcPts val="672"/>
              </a:spcBef>
              <a:spcAft>
                <a:spcPts val="0"/>
              </a:spcAft>
            </a:pPr>
            <a:r>
              <a:rPr sz="2400" spc="-14" dirty="0">
                <a:solidFill>
                  <a:srgbClr val="000000"/>
                </a:solidFill>
                <a:latin typeface="APRQCQ+Calibri"/>
                <a:cs typeface="APRQCQ+Calibri"/>
              </a:rPr>
              <a:t>93240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6734" y="6475571"/>
            <a:ext cx="2248907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14" dirty="0">
                <a:solidFill>
                  <a:srgbClr val="000000"/>
                </a:solidFill>
                <a:latin typeface="IUUFIQ+Calibri Bold"/>
                <a:cs typeface="IUUFIQ+Calibri Bold"/>
              </a:rPr>
              <a:t>TPR</a:t>
            </a:r>
            <a:r>
              <a:rPr sz="1800" b="1" spc="368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-</a:t>
            </a:r>
            <a:r>
              <a:rPr sz="1800" b="1" spc="19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November</a:t>
            </a:r>
            <a:r>
              <a:rPr sz="1800" b="1" spc="-78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spc="-13" dirty="0">
                <a:solidFill>
                  <a:srgbClr val="000000"/>
                </a:solidFill>
                <a:latin typeface="IUUFIQ+Calibri Bold"/>
                <a:cs typeface="IUUFIQ+Calibri Bold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3363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2552061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57" dirty="0">
                <a:solidFill>
                  <a:srgbClr val="102A59"/>
                </a:solidFill>
                <a:latin typeface="MJWVKP+Calibri Light"/>
                <a:cs typeface="MJWVKP+Calibri Light"/>
              </a:rPr>
              <a:t>Test</a:t>
            </a:r>
            <a:r>
              <a:rPr sz="3250" spc="-30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Scenario</a:t>
            </a:r>
            <a:r>
              <a:rPr sz="3250" spc="-327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1401457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14" dirty="0">
                <a:solidFill>
                  <a:srgbClr val="102A59"/>
                </a:solidFill>
                <a:latin typeface="MJWVKP+Calibri Light"/>
                <a:cs typeface="MJWVKP+Calibri Light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9496" y="1706909"/>
            <a:ext cx="1401945" cy="44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7"/>
              </a:lnSpc>
              <a:spcBef>
                <a:spcPts val="0"/>
              </a:spcBef>
              <a:spcAft>
                <a:spcPts val="0"/>
              </a:spcAft>
            </a:pPr>
            <a:r>
              <a:rPr sz="2650" spc="-38" dirty="0">
                <a:solidFill>
                  <a:srgbClr val="000000"/>
                </a:solidFill>
                <a:latin typeface="APRQCQ+Calibri"/>
                <a:cs typeface="APRQCQ+Calibri"/>
              </a:rPr>
              <a:t>Source</a:t>
            </a:r>
            <a:r>
              <a:rPr sz="2650" spc="7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9496" y="2310159"/>
            <a:ext cx="2030288" cy="44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7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Destination</a:t>
            </a:r>
            <a:r>
              <a:rPr sz="2650" spc="-18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9496" y="2913409"/>
            <a:ext cx="1624504" cy="44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7"/>
              </a:lnSpc>
              <a:spcBef>
                <a:spcPts val="0"/>
              </a:spcBef>
              <a:spcAft>
                <a:spcPts val="0"/>
              </a:spcAft>
            </a:pPr>
            <a:r>
              <a:rPr sz="2650" spc="-40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2650" spc="-2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1" dirty="0">
                <a:solidFill>
                  <a:srgbClr val="000000"/>
                </a:solidFill>
                <a:latin typeface="APRQCQ+Calibri"/>
                <a:cs typeface="APRQCQ+Calibri"/>
              </a:rPr>
              <a:t>Size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9496" y="3516356"/>
            <a:ext cx="7614775" cy="2255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10"/>
              </a:lnSpc>
              <a:spcBef>
                <a:spcPts val="0"/>
              </a:spcBef>
              <a:spcAft>
                <a:spcPts val="0"/>
              </a:spcAft>
            </a:pPr>
            <a:r>
              <a:rPr sz="2650" spc="-24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40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2650" spc="-1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QUIC</a:t>
            </a:r>
            <a:r>
              <a:rPr sz="2650" spc="-5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Initial</a:t>
            </a:r>
            <a:r>
              <a:rPr sz="2650" spc="-7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1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2650" spc="-10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(TLSv1.3</a:t>
            </a:r>
            <a:r>
              <a:rPr sz="2650" spc="-22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19" dirty="0">
                <a:solidFill>
                  <a:srgbClr val="000000"/>
                </a:solidFill>
                <a:latin typeface="APRQCQ+Calibri"/>
                <a:cs typeface="APRQCQ+Calibri"/>
              </a:rPr>
              <a:t>Client</a:t>
            </a:r>
            <a:r>
              <a:rPr sz="2650" spc="-4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16" dirty="0">
                <a:solidFill>
                  <a:srgbClr val="000000"/>
                </a:solidFill>
                <a:latin typeface="APRQCQ+Calibri"/>
                <a:cs typeface="APRQCQ+Calibri"/>
              </a:rPr>
              <a:t>Hello)</a:t>
            </a:r>
          </a:p>
          <a:p>
            <a:pPr marL="0" marR="0">
              <a:lnSpc>
                <a:spcPts val="3210"/>
              </a:lnSpc>
              <a:spcBef>
                <a:spcPts val="1590"/>
              </a:spcBef>
              <a:spcAft>
                <a:spcPts val="0"/>
              </a:spcAft>
            </a:pPr>
            <a:r>
              <a:rPr sz="2650" spc="-24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40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2650" spc="-1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QUIC</a:t>
            </a:r>
            <a:r>
              <a:rPr sz="2650" spc="-5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Initial</a:t>
            </a:r>
            <a:r>
              <a:rPr sz="2650" spc="-7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1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2650" spc="-10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(TLSv1.3</a:t>
            </a:r>
            <a:r>
              <a:rPr sz="2650" spc="-21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23" dirty="0">
                <a:solidFill>
                  <a:srgbClr val="000000"/>
                </a:solidFill>
                <a:latin typeface="APRQCQ+Calibri"/>
                <a:cs typeface="APRQCQ+Calibri"/>
              </a:rPr>
              <a:t>Server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20" dirty="0">
                <a:solidFill>
                  <a:srgbClr val="000000"/>
                </a:solidFill>
                <a:latin typeface="APRQCQ+Calibri"/>
                <a:cs typeface="APRQCQ+Calibri"/>
              </a:rPr>
              <a:t>Hello)</a:t>
            </a:r>
          </a:p>
          <a:p>
            <a:pPr marL="0" marR="0">
              <a:lnSpc>
                <a:spcPts val="3210"/>
              </a:lnSpc>
              <a:spcBef>
                <a:spcPts val="1539"/>
              </a:spcBef>
              <a:spcAft>
                <a:spcPts val="0"/>
              </a:spcAft>
            </a:pPr>
            <a:r>
              <a:rPr sz="2650" spc="-24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40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2650" spc="-1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QUIC</a:t>
            </a:r>
            <a:r>
              <a:rPr sz="2650" spc="-5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Initial</a:t>
            </a:r>
            <a:r>
              <a:rPr sz="2650" spc="-7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3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2650" spc="-9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(TLSv1.3</a:t>
            </a:r>
            <a:r>
              <a:rPr sz="2650" spc="-21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16" dirty="0">
                <a:solidFill>
                  <a:srgbClr val="000000"/>
                </a:solidFill>
                <a:latin typeface="APRQCQ+Calibri"/>
                <a:cs typeface="APRQCQ+Calibri"/>
              </a:rPr>
              <a:t>Client</a:t>
            </a:r>
            <a:r>
              <a:rPr sz="2650" spc="-4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22" dirty="0">
                <a:solidFill>
                  <a:srgbClr val="000000"/>
                </a:solidFill>
                <a:latin typeface="APRQCQ+Calibri"/>
                <a:cs typeface="APRQCQ+Calibri"/>
              </a:rPr>
              <a:t>Finished)</a:t>
            </a:r>
          </a:p>
          <a:p>
            <a:pPr marL="0" marR="0">
              <a:lnSpc>
                <a:spcPts val="3207"/>
              </a:lnSpc>
              <a:spcBef>
                <a:spcPts val="1593"/>
              </a:spcBef>
              <a:spcAft>
                <a:spcPts val="0"/>
              </a:spcAft>
            </a:pPr>
            <a:r>
              <a:rPr sz="2650" spc="-24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9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2650" spc="-1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dirty="0">
                <a:solidFill>
                  <a:srgbClr val="000000"/>
                </a:solidFill>
                <a:latin typeface="APRQCQ+Calibri"/>
                <a:cs typeface="APRQCQ+Calibri"/>
              </a:rPr>
              <a:t>QUIC</a:t>
            </a:r>
            <a:r>
              <a:rPr sz="2650" spc="-5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2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2650" spc="-10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21" dirty="0">
                <a:solidFill>
                  <a:srgbClr val="000000"/>
                </a:solidFill>
                <a:latin typeface="APRQCQ+Calibri"/>
                <a:cs typeface="APRQCQ+Calibri"/>
              </a:rPr>
              <a:t>(Protected</a:t>
            </a:r>
            <a:r>
              <a:rPr sz="2650" spc="-9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650" spc="-35" dirty="0">
                <a:solidFill>
                  <a:srgbClr val="000000"/>
                </a:solidFill>
                <a:latin typeface="APRQCQ+Calibri"/>
                <a:cs typeface="APRQCQ+Calibri"/>
              </a:rPr>
              <a:t>Payload)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1587534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30" dirty="0">
                <a:solidFill>
                  <a:srgbClr val="102A59"/>
                </a:solidFill>
                <a:latin typeface="MJWVKP+Calibri Light"/>
                <a:cs typeface="MJWVKP+Calibri Light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436" y="2923371"/>
            <a:ext cx="4359171" cy="422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102A59"/>
                </a:solidFill>
                <a:latin typeface="IUUFIQ+Calibri Bold"/>
                <a:cs typeface="IUUFIQ+Calibri Bold"/>
              </a:rPr>
              <a:t>QUIC</a:t>
            </a:r>
            <a:r>
              <a:rPr sz="2500" b="1" spc="-26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500" b="1" spc="-15" dirty="0">
                <a:solidFill>
                  <a:srgbClr val="102A59"/>
                </a:solidFill>
                <a:latin typeface="IUUFIQ+Calibri Bold"/>
                <a:cs typeface="IUUFIQ+Calibri Bold"/>
              </a:rPr>
              <a:t>Initial</a:t>
            </a:r>
            <a:r>
              <a:rPr sz="2500" b="1" spc="108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5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(TLS1.3</a:t>
            </a:r>
            <a:r>
              <a:rPr sz="2500" b="1" spc="46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500" b="1" spc="-11" dirty="0">
                <a:solidFill>
                  <a:srgbClr val="102A59"/>
                </a:solidFill>
                <a:latin typeface="IUUFIQ+Calibri Bold"/>
                <a:cs typeface="IUUFIQ+Calibri Bold"/>
              </a:rPr>
              <a:t>Client</a:t>
            </a:r>
            <a:r>
              <a:rPr sz="25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 Hello)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8690" y="2923371"/>
            <a:ext cx="2829126" cy="422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>
                <a:solidFill>
                  <a:srgbClr val="102A59"/>
                </a:solidFill>
                <a:latin typeface="IUUFIQ+Calibri Bold"/>
                <a:cs typeface="IUUFIQ+Calibri Bold"/>
              </a:rPr>
              <a:t>QUIC</a:t>
            </a:r>
            <a:r>
              <a:rPr sz="2500" b="1" spc="-23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5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Client Finished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9286" y="3648096"/>
            <a:ext cx="1572997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Activity</a:t>
            </a:r>
            <a:r>
              <a:rPr sz="1750" spc="-4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8905" y="3648096"/>
            <a:ext cx="1573378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Activity</a:t>
            </a:r>
            <a:r>
              <a:rPr sz="1750" spc="-4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99286" y="3972326"/>
            <a:ext cx="3991440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1750" spc="9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750" spc="-17" dirty="0">
                <a:solidFill>
                  <a:srgbClr val="000000"/>
                </a:solidFill>
                <a:latin typeface="MJWVKP+Calibri Light"/>
                <a:cs typeface="MJWVKP+Calibri Light"/>
              </a:rPr>
              <a:t>number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,</a:t>
            </a:r>
            <a:r>
              <a:rPr sz="1750" spc="-8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50" spc="1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9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8905" y="3972326"/>
            <a:ext cx="3998807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1750" spc="9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750" spc="-17" dirty="0">
                <a:solidFill>
                  <a:srgbClr val="000000"/>
                </a:solidFill>
                <a:latin typeface="MJWVKP+Calibri Light"/>
                <a:cs typeface="MJWVKP+Calibri Light"/>
              </a:rPr>
              <a:t>number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,</a:t>
            </a:r>
            <a:r>
              <a:rPr sz="1750" spc="-8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8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5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50" spc="1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8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9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99286" y="4554240"/>
            <a:ext cx="1410818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Silent</a:t>
            </a:r>
            <a:r>
              <a:rPr sz="1750" spc="1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1" dirty="0">
                <a:solidFill>
                  <a:srgbClr val="000000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8905" y="4630440"/>
            <a:ext cx="1411072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Silent</a:t>
            </a:r>
            <a:r>
              <a:rPr sz="1750" spc="1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1" dirty="0">
                <a:solidFill>
                  <a:srgbClr val="000000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99286" y="4887997"/>
            <a:ext cx="3981208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VQQFBW+Calibri"/>
                <a:cs typeface="VQQFBW+Calibri"/>
              </a:rPr>
              <a:t>•</a:t>
            </a:r>
            <a:r>
              <a:rPr sz="1750" spc="83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1750" spc="-45" dirty="0">
                <a:solidFill>
                  <a:srgbClr val="000000"/>
                </a:solidFill>
                <a:latin typeface="APRQCQ+Calibri"/>
                <a:cs typeface="APRQCQ+Calibri"/>
              </a:rPr>
              <a:t>number,</a:t>
            </a:r>
            <a:r>
              <a:rPr sz="1750" spc="3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50" spc="1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9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78905" y="4964753"/>
            <a:ext cx="3980989" cy="30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VQQFBW+Calibri"/>
                <a:cs typeface="VQQFBW+Calibri"/>
              </a:rPr>
              <a:t>•</a:t>
            </a:r>
            <a:r>
              <a:rPr sz="1700" spc="121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1700" spc="-21" dirty="0">
                <a:solidFill>
                  <a:srgbClr val="000000"/>
                </a:solidFill>
                <a:latin typeface="APRQCQ+Calibri"/>
                <a:cs typeface="APRQCQ+Calibri"/>
              </a:rPr>
              <a:t>number,</a:t>
            </a:r>
            <a:r>
              <a:rPr sz="1700" spc="3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00" spc="-10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00" spc="1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spc="11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00" spc="-15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1587534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30" dirty="0">
                <a:solidFill>
                  <a:srgbClr val="102A59"/>
                </a:solidFill>
                <a:latin typeface="MJWVKP+Calibri Light"/>
                <a:cs typeface="MJWVKP+Calibri Light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0644" y="1302388"/>
            <a:ext cx="4342492" cy="187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281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27" dirty="0">
                <a:solidFill>
                  <a:srgbClr val="102A59"/>
                </a:solidFill>
                <a:latin typeface="IUUFIQ+Calibri Bold"/>
                <a:cs typeface="IUUFIQ+Calibri Bold"/>
              </a:rPr>
              <a:t>QUIC</a:t>
            </a:r>
            <a:r>
              <a:rPr sz="2800" b="1" spc="89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8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Protected</a:t>
            </a:r>
            <a:r>
              <a:rPr sz="2800" b="1" spc="-33" dirty="0">
                <a:solidFill>
                  <a:srgbClr val="102A59"/>
                </a:solidFill>
                <a:latin typeface="IUUFIQ+Calibri Bold"/>
                <a:cs typeface="IUUFIQ+Calibri Bold"/>
              </a:rPr>
              <a:t> Payload</a:t>
            </a:r>
          </a:p>
          <a:p>
            <a:pPr marL="0" marR="0">
              <a:lnSpc>
                <a:spcPts val="2108"/>
              </a:lnSpc>
              <a:spcBef>
                <a:spcPts val="536"/>
              </a:spcBef>
              <a:spcAft>
                <a:spcPts val="0"/>
              </a:spcAft>
            </a:pPr>
            <a:r>
              <a:rPr sz="1750" spc="-28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3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2" dirty="0">
                <a:solidFill>
                  <a:srgbClr val="000000"/>
                </a:solidFill>
                <a:latin typeface="APRQCQ+Calibri"/>
                <a:cs typeface="APRQCQ+Calibri"/>
              </a:rPr>
              <a:t>pushed</a:t>
            </a:r>
            <a:r>
              <a:rPr sz="1750" spc="-9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from</a:t>
            </a:r>
            <a:r>
              <a:rPr sz="1750" spc="-5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server</a:t>
            </a:r>
            <a:r>
              <a:rPr sz="1750" spc="7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12" dirty="0">
                <a:solidFill>
                  <a:srgbClr val="000000"/>
                </a:solidFill>
                <a:latin typeface="APRQCQ+Calibri"/>
                <a:cs typeface="APRQCQ+Calibri"/>
              </a:rPr>
              <a:t>to</a:t>
            </a:r>
            <a:r>
              <a:rPr sz="1750" spc="-1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2" dirty="0">
                <a:solidFill>
                  <a:srgbClr val="000000"/>
                </a:solidFill>
                <a:latin typeface="APRQCQ+Calibri"/>
                <a:cs typeface="APRQCQ+Calibri"/>
              </a:rPr>
              <a:t>client</a:t>
            </a:r>
          </a:p>
          <a:p>
            <a:pPr marL="9652" marR="0">
              <a:lnSpc>
                <a:spcPts val="2108"/>
              </a:lnSpc>
              <a:spcBef>
                <a:spcPts val="669"/>
              </a:spcBef>
              <a:spcAft>
                <a:spcPts val="0"/>
              </a:spcAft>
            </a:pPr>
            <a:r>
              <a:rPr sz="1750" spc="-28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3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2" dirty="0">
                <a:solidFill>
                  <a:srgbClr val="000000"/>
                </a:solidFill>
                <a:latin typeface="APRQCQ+Calibri"/>
                <a:cs typeface="APRQCQ+Calibri"/>
              </a:rPr>
              <a:t>pushed</a:t>
            </a:r>
            <a:r>
              <a:rPr sz="1750" spc="-9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from</a:t>
            </a:r>
            <a:r>
              <a:rPr sz="1750" spc="-5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2" dirty="0">
                <a:solidFill>
                  <a:srgbClr val="000000"/>
                </a:solidFill>
                <a:latin typeface="APRQCQ+Calibri"/>
                <a:cs typeface="APRQCQ+Calibri"/>
              </a:rPr>
              <a:t>client</a:t>
            </a:r>
            <a:r>
              <a:rPr sz="1750" spc="1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12" dirty="0">
                <a:solidFill>
                  <a:srgbClr val="000000"/>
                </a:solidFill>
                <a:latin typeface="APRQCQ+Calibri"/>
                <a:cs typeface="APRQCQ+Calibri"/>
              </a:rPr>
              <a:t>to</a:t>
            </a:r>
            <a:r>
              <a:rPr sz="1750" spc="-1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server</a:t>
            </a:r>
          </a:p>
          <a:p>
            <a:pPr marL="648462" marR="0">
              <a:lnSpc>
                <a:spcPts val="2108"/>
              </a:lnSpc>
              <a:spcBef>
                <a:spcPts val="670"/>
              </a:spcBef>
              <a:spcAft>
                <a:spcPts val="0"/>
              </a:spcAft>
            </a:pPr>
            <a:r>
              <a:rPr sz="1750" spc="-40" dirty="0">
                <a:solidFill>
                  <a:srgbClr val="000000"/>
                </a:solidFill>
                <a:latin typeface="APRQCQ+Calibri"/>
                <a:cs typeface="APRQCQ+Calibri"/>
              </a:rPr>
              <a:t>Total</a:t>
            </a:r>
            <a:r>
              <a:rPr sz="1750" spc="-8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number</a:t>
            </a:r>
            <a:r>
              <a:rPr sz="1750" spc="7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3" dirty="0">
                <a:solidFill>
                  <a:srgbClr val="000000"/>
                </a:solidFill>
                <a:latin typeface="APRQCQ+Calibri"/>
                <a:cs typeface="APRQCQ+Calibri"/>
              </a:rPr>
              <a:t>of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1750" spc="-7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PRQCQ+Calibri"/>
                <a:cs typeface="APRQCQ+Calibri"/>
              </a:rPr>
              <a:t>in</a:t>
            </a:r>
            <a:r>
              <a:rPr sz="1750" spc="5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a</a:t>
            </a:r>
            <a:r>
              <a:rPr sz="1750" spc="-3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9" dirty="0">
                <a:solidFill>
                  <a:srgbClr val="000000"/>
                </a:solidFill>
                <a:latin typeface="APRQCQ+Calibri"/>
                <a:cs typeface="APRQCQ+Calibri"/>
              </a:rPr>
              <a:t>flow</a:t>
            </a:r>
          </a:p>
          <a:p>
            <a:pPr marL="1048765" marR="0">
              <a:lnSpc>
                <a:spcPts val="2105"/>
              </a:lnSpc>
              <a:spcBef>
                <a:spcPts val="79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APRQCQ+Calibri"/>
                <a:cs typeface="APRQCQ+Calibri"/>
              </a:rPr>
              <a:t>Minimum</a:t>
            </a:r>
            <a:r>
              <a:rPr sz="1700" spc="-2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spc="-14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00" spc="3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885" y="3222646"/>
            <a:ext cx="2276424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9" dirty="0">
                <a:solidFill>
                  <a:srgbClr val="000000"/>
                </a:solidFill>
                <a:latin typeface="APRQCQ+Calibri"/>
                <a:cs typeface="APRQCQ+Calibri"/>
              </a:rPr>
              <a:t>Maximum</a:t>
            </a:r>
            <a:r>
              <a:rPr sz="1750" spc="-12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8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5610" y="3575705"/>
            <a:ext cx="2095863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4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1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8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7035" y="3937910"/>
            <a:ext cx="2059048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Median</a:t>
            </a:r>
            <a:r>
              <a:rPr sz="1750" spc="-2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8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-3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91810" y="4291097"/>
            <a:ext cx="1907423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Mode</a:t>
            </a:r>
            <a:r>
              <a:rPr sz="1750" spc="-4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6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-4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5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8504" y="4643776"/>
            <a:ext cx="3049719" cy="102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8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  <a:r>
              <a:rPr sz="1750" spc="-1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8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  <a:p>
            <a:pPr marL="133477" marR="0">
              <a:lnSpc>
                <a:spcPts val="2108"/>
              </a:lnSpc>
              <a:spcBef>
                <a:spcPts val="796"/>
              </a:spcBef>
              <a:spcAft>
                <a:spcPts val="0"/>
              </a:spcAft>
            </a:pPr>
            <a:r>
              <a:rPr sz="1750" spc="11" dirty="0">
                <a:solidFill>
                  <a:srgbClr val="000000"/>
                </a:solidFill>
                <a:latin typeface="APRQCQ+Calibri"/>
                <a:cs typeface="APRQCQ+Calibri"/>
              </a:rPr>
              <a:t>95th</a:t>
            </a:r>
            <a:r>
              <a:rPr sz="1750" spc="-12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9" dirty="0">
                <a:solidFill>
                  <a:srgbClr val="000000"/>
                </a:solidFill>
                <a:latin typeface="APRQCQ+Calibri"/>
                <a:cs typeface="APRQCQ+Calibri"/>
              </a:rPr>
              <a:t>percentile</a:t>
            </a:r>
            <a:r>
              <a:rPr sz="1750" spc="-10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36" dirty="0">
                <a:solidFill>
                  <a:srgbClr val="000000"/>
                </a:solidFill>
                <a:latin typeface="APRQCQ+Calibri"/>
                <a:cs typeface="APRQCQ+Calibri"/>
              </a:rPr>
              <a:t>packet</a:t>
            </a:r>
            <a:r>
              <a:rPr sz="1750" spc="2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15" dirty="0">
                <a:solidFill>
                  <a:srgbClr val="000000"/>
                </a:solidFill>
                <a:latin typeface="APRQCQ+Calibri"/>
                <a:cs typeface="APRQCQ+Calibri"/>
              </a:rPr>
              <a:t>length</a:t>
            </a:r>
          </a:p>
          <a:p>
            <a:pPr marL="705231" marR="0">
              <a:lnSpc>
                <a:spcPts val="2108"/>
              </a:lnSpc>
              <a:spcBef>
                <a:spcPts val="619"/>
              </a:spcBef>
              <a:spcAft>
                <a:spcPts val="0"/>
              </a:spcAft>
            </a:pPr>
            <a:r>
              <a:rPr sz="1750" spc="-12" dirty="0">
                <a:solidFill>
                  <a:srgbClr val="102A59"/>
                </a:solidFill>
                <a:latin typeface="APRQCQ+Calibri"/>
                <a:cs typeface="APRQCQ+Calibri"/>
              </a:rPr>
              <a:t>Activity</a:t>
            </a:r>
            <a:r>
              <a:rPr sz="1750" spc="-55" dirty="0">
                <a:solidFill>
                  <a:srgbClr val="102A59"/>
                </a:solidFill>
                <a:latin typeface="APRQCQ+Calibri"/>
                <a:cs typeface="APRQCQ+Calibri"/>
              </a:rPr>
              <a:t> </a:t>
            </a:r>
            <a:r>
              <a:rPr sz="1750" spc="-21" dirty="0">
                <a:solidFill>
                  <a:srgbClr val="102A59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10100" y="5712163"/>
            <a:ext cx="4070140" cy="66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47" dirty="0">
                <a:solidFill>
                  <a:srgbClr val="000000"/>
                </a:solidFill>
                <a:latin typeface="MJWVKP+Calibri Light"/>
                <a:cs typeface="MJWVKP+Calibri Light"/>
              </a:rPr>
              <a:t>&gt;&gt;</a:t>
            </a:r>
            <a:r>
              <a:rPr sz="1750" spc="-21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-44" dirty="0">
                <a:solidFill>
                  <a:srgbClr val="000000"/>
                </a:solidFill>
                <a:latin typeface="APRQCQ+Calibri"/>
                <a:cs typeface="APRQCQ+Calibri"/>
              </a:rPr>
              <a:t>number,</a:t>
            </a:r>
            <a:r>
              <a:rPr sz="1750" spc="3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6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50" spc="2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8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  <a:p>
            <a:pPr marL="1229740" marR="0">
              <a:lnSpc>
                <a:spcPts val="2108"/>
              </a:lnSpc>
              <a:spcBef>
                <a:spcPts val="793"/>
              </a:spcBef>
              <a:spcAft>
                <a:spcPts val="0"/>
              </a:spcAft>
            </a:pPr>
            <a:r>
              <a:rPr sz="1750" spc="-20" dirty="0">
                <a:solidFill>
                  <a:srgbClr val="102A59"/>
                </a:solidFill>
                <a:latin typeface="APRQCQ+Calibri"/>
                <a:cs typeface="APRQCQ+Calibri"/>
              </a:rPr>
              <a:t>Silent</a:t>
            </a:r>
            <a:r>
              <a:rPr sz="1750" spc="10" dirty="0">
                <a:solidFill>
                  <a:srgbClr val="102A59"/>
                </a:solidFill>
                <a:latin typeface="APRQCQ+Calibri"/>
                <a:cs typeface="APRQCQ+Calibri"/>
              </a:rPr>
              <a:t> </a:t>
            </a:r>
            <a:r>
              <a:rPr sz="1750" spc="-21" dirty="0">
                <a:solidFill>
                  <a:srgbClr val="102A59"/>
                </a:solidFill>
                <a:latin typeface="APRQCQ+Calibri"/>
                <a:cs typeface="APRQCQ+Calibri"/>
              </a:rPr>
              <a:t>periods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57725" y="6427490"/>
            <a:ext cx="4070140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47" dirty="0">
                <a:solidFill>
                  <a:srgbClr val="000000"/>
                </a:solidFill>
                <a:latin typeface="APRQCQ+Calibri"/>
                <a:cs typeface="APRQCQ+Calibri"/>
              </a:rPr>
              <a:t>&gt;&gt;</a:t>
            </a:r>
            <a:r>
              <a:rPr sz="1750" spc="-2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43" dirty="0">
                <a:solidFill>
                  <a:srgbClr val="000000"/>
                </a:solidFill>
                <a:latin typeface="APRQCQ+Calibri"/>
                <a:cs typeface="APRQCQ+Calibri"/>
              </a:rPr>
              <a:t>number,</a:t>
            </a:r>
            <a:r>
              <a:rPr sz="1750" spc="2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average</a:t>
            </a:r>
            <a:r>
              <a:rPr sz="1750" spc="-1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6" dirty="0">
                <a:solidFill>
                  <a:srgbClr val="000000"/>
                </a:solidFill>
                <a:latin typeface="APRQCQ+Calibri"/>
                <a:cs typeface="APRQCQ+Calibri"/>
              </a:rPr>
              <a:t>time,</a:t>
            </a:r>
            <a:r>
              <a:rPr sz="1750" spc="2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PRQCQ+Calibri"/>
                <a:cs typeface="APRQCQ+Calibri"/>
              </a:rPr>
              <a:t>standard</a:t>
            </a:r>
            <a:r>
              <a:rPr sz="1750" spc="-18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750" spc="-20" dirty="0">
                <a:solidFill>
                  <a:srgbClr val="000000"/>
                </a:solidFill>
                <a:latin typeface="APRQCQ+Calibri"/>
                <a:cs typeface="APRQCQ+Calibri"/>
              </a:rPr>
              <a:t>deviation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6501" y="2729864"/>
            <a:ext cx="5932451" cy="140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26"/>
              </a:lnSpc>
              <a:spcBef>
                <a:spcPts val="0"/>
              </a:spcBef>
              <a:spcAft>
                <a:spcPts val="0"/>
              </a:spcAft>
            </a:pPr>
            <a:r>
              <a:rPr sz="8800" spc="-76" dirty="0">
                <a:solidFill>
                  <a:srgbClr val="102A59"/>
                </a:solidFill>
                <a:latin typeface="MJWVKP+Calibri Light"/>
                <a:cs typeface="MJWVKP+Calibri Light"/>
              </a:rPr>
              <a:t>QUESTIONS?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5190" y="4272121"/>
            <a:ext cx="2955422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10" dirty="0">
                <a:solidFill>
                  <a:srgbClr val="000000"/>
                </a:solidFill>
                <a:latin typeface="IUUFIQ+Calibri Bold"/>
                <a:cs typeface="IUUFIQ+Calibri Bold"/>
              </a:rPr>
              <a:t>Thank</a:t>
            </a:r>
            <a:r>
              <a:rPr sz="1800" b="1" spc="-77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you</a:t>
            </a:r>
            <a:r>
              <a:rPr sz="1800" b="1" spc="62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spc="19" dirty="0">
                <a:solidFill>
                  <a:srgbClr val="000000"/>
                </a:solidFill>
                <a:latin typeface="IUUFIQ+Calibri Bold"/>
                <a:cs typeface="IUUFIQ+Calibri Bold"/>
              </a:rPr>
              <a:t>for</a:t>
            </a:r>
            <a:r>
              <a:rPr sz="1800" b="1" spc="-87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your</a:t>
            </a:r>
            <a:r>
              <a:rPr sz="1800" b="1" spc="-65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attention!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30155" y="6567006"/>
            <a:ext cx="439929" cy="13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600" u="sng" dirty="0">
                <a:solidFill>
                  <a:srgbClr val="FFFFFF"/>
                </a:solidFill>
                <a:latin typeface="APRQCQ+Calibri"/>
                <a:cs typeface="APRQCQ+Calibri"/>
                <a:hlinkClick r:id="rId3"/>
              </a:rPr>
              <a:t>This Phot</a:t>
            </a:r>
            <a:r>
              <a:rPr sz="600" dirty="0">
                <a:solidFill>
                  <a:srgbClr val="FFFFFF"/>
                </a:solidFill>
                <a:latin typeface="APRQCQ+Calibri"/>
                <a:cs typeface="APRQCQ+Calibri"/>
                <a:hlinkClick r:id="rId3"/>
              </a:rPr>
              <a:t>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22125" y="6567006"/>
            <a:ext cx="133536" cy="13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E7E6E6"/>
                </a:solidFill>
                <a:latin typeface="APRQCQ+Calibri"/>
                <a:cs typeface="APRQCQ+Calibri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2620933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24" dirty="0">
                <a:solidFill>
                  <a:srgbClr val="102A59"/>
                </a:solidFill>
                <a:latin typeface="MJWVKP+Calibri Light"/>
                <a:cs typeface="MJWVKP+Calibri Light"/>
              </a:rPr>
              <a:t>QUIC</a:t>
            </a:r>
            <a:r>
              <a:rPr sz="3250" spc="-318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spc="-19" dirty="0">
                <a:solidFill>
                  <a:srgbClr val="102A59"/>
                </a:solidFill>
                <a:latin typeface="MJWVKP+Calibri Light"/>
                <a:cs typeface="MJWVKP+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4780" y="1126167"/>
            <a:ext cx="4351720" cy="41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13" dirty="0">
                <a:solidFill>
                  <a:srgbClr val="000000"/>
                </a:solidFill>
                <a:latin typeface="APRQCQ+Calibri"/>
                <a:cs typeface="APRQCQ+Calibri"/>
              </a:rPr>
              <a:t>New</a:t>
            </a:r>
            <a:r>
              <a:rPr sz="2400" spc="-2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internet</a:t>
            </a:r>
            <a:r>
              <a:rPr sz="2400" spc="-14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transport protocol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3760" y="1459923"/>
            <a:ext cx="2760410" cy="41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developed </a:t>
            </a:r>
            <a:r>
              <a:rPr sz="2400" spc="12" dirty="0">
                <a:solidFill>
                  <a:srgbClr val="000000"/>
                </a:solidFill>
                <a:latin typeface="APRQCQ+Calibri"/>
                <a:cs typeface="APRQCQ+Calibri"/>
              </a:rPr>
              <a:t>by</a:t>
            </a:r>
            <a:r>
              <a:rPr sz="2400" spc="-6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Google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4780" y="2270692"/>
            <a:ext cx="1766791" cy="41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Objectives: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9510" y="2670820"/>
            <a:ext cx="3546850" cy="1221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Faster</a:t>
            </a:r>
            <a:r>
              <a:rPr sz="2400" spc="-9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(latency</a:t>
            </a:r>
            <a:r>
              <a:rPr sz="2400" spc="-13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reduction)</a:t>
            </a:r>
          </a:p>
          <a:p>
            <a:pPr marL="0" marR="0">
              <a:lnSpc>
                <a:spcPts val="2932"/>
              </a:lnSpc>
              <a:spcBef>
                <a:spcPts val="346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APRQCQ+Calibri"/>
                <a:cs typeface="APRQCQ+Calibri"/>
              </a:rPr>
              <a:t>More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 efficient</a:t>
            </a:r>
          </a:p>
          <a:p>
            <a:pPr marL="0" marR="0">
              <a:lnSpc>
                <a:spcPts val="2932"/>
              </a:lnSpc>
              <a:spcBef>
                <a:spcPts val="22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APRQCQ+Calibri"/>
                <a:cs typeface="APRQCQ+Calibri"/>
              </a:rPr>
              <a:t>More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spc="15" dirty="0">
                <a:solidFill>
                  <a:srgbClr val="000000"/>
                </a:solidFill>
                <a:latin typeface="APRQCQ+Calibri"/>
                <a:cs typeface="APRQCQ+Calibri"/>
              </a:rPr>
              <a:t>secure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9510" y="3892228"/>
            <a:ext cx="1542396" cy="41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APRQCQ+Calibri"/>
                <a:cs typeface="APRQCQ+Calibri"/>
              </a:rPr>
              <a:t>Evolvable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4780" y="4702439"/>
            <a:ext cx="2672414" cy="203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0-RTT</a:t>
            </a:r>
            <a:r>
              <a:rPr sz="2400" spc="1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feature</a:t>
            </a:r>
          </a:p>
          <a:p>
            <a:pPr marL="0" marR="0">
              <a:lnSpc>
                <a:spcPts val="2932"/>
              </a:lnSpc>
              <a:spcBef>
                <a:spcPts val="345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b="1" spc="-11" dirty="0">
                <a:solidFill>
                  <a:srgbClr val="000000"/>
                </a:solidFill>
                <a:latin typeface="IUUFIQ+Calibri Bold"/>
                <a:cs typeface="IUUFIQ+Calibri Bold"/>
              </a:rPr>
              <a:t>Encrypted</a:t>
            </a:r>
            <a:r>
              <a:rPr sz="2400" b="1" spc="68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2400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</a:p>
          <a:p>
            <a:pPr marL="0" marR="0">
              <a:lnSpc>
                <a:spcPts val="2935"/>
              </a:lnSpc>
              <a:spcBef>
                <a:spcPts val="3497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24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APRQCQ+Calibri"/>
                <a:cs typeface="APRQCQ+Calibri"/>
              </a:rPr>
              <a:t>Over</a:t>
            </a:r>
            <a:r>
              <a:rPr sz="2400" spc="6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UUFIQ+Calibri Bold"/>
                <a:cs typeface="IUUFIQ+Calibri Bold"/>
              </a:rPr>
              <a:t>UDP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330" y="413068"/>
            <a:ext cx="3251950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02A59"/>
                </a:solidFill>
                <a:latin typeface="MJWVKP+Calibri Light"/>
                <a:cs typeface="MJWVKP+Calibri Light"/>
              </a:rPr>
              <a:t>S</a:t>
            </a:r>
            <a:r>
              <a:rPr sz="3600" spc="-720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600" dirty="0">
                <a:solidFill>
                  <a:srgbClr val="102A59"/>
                </a:solidFill>
                <a:latin typeface="MJWVKP+Calibri Light"/>
                <a:cs typeface="MJWVKP+Calibri Light"/>
              </a:rPr>
              <a:t>e</a:t>
            </a:r>
            <a:r>
              <a:rPr sz="3600" spc="-718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600" spc="-26" dirty="0">
                <a:solidFill>
                  <a:srgbClr val="102A59"/>
                </a:solidFill>
                <a:latin typeface="MJWVKP+Calibri Light"/>
                <a:cs typeface="MJWVKP+Calibri Light"/>
              </a:rPr>
              <a:t>curity</a:t>
            </a:r>
            <a:r>
              <a:rPr sz="3600" spc="-19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600" spc="-13" dirty="0">
                <a:solidFill>
                  <a:srgbClr val="102A59"/>
                </a:solidFill>
                <a:latin typeface="MJWVKP+Calibri Light"/>
                <a:cs typeface="MJWVKP+Calibri Ligh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1469334"/>
            <a:ext cx="6882959" cy="110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325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b="1" spc="-13" dirty="0">
                <a:solidFill>
                  <a:srgbClr val="000000"/>
                </a:solidFill>
                <a:latin typeface="IUUFIQ+Calibri Bold"/>
                <a:cs typeface="IUUFIQ+Calibri Bold"/>
              </a:rPr>
              <a:t>QUIC</a:t>
            </a:r>
            <a:r>
              <a:rPr sz="3250" b="1" spc="-38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3250" b="1" spc="-20" dirty="0">
                <a:solidFill>
                  <a:srgbClr val="000000"/>
                </a:solidFill>
                <a:latin typeface="IUUFIQ+Calibri Bold"/>
                <a:cs typeface="IUUFIQ+Calibri Bold"/>
              </a:rPr>
              <a:t>DoS</a:t>
            </a:r>
            <a:r>
              <a:rPr sz="3250" b="1" spc="-71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3250" b="1" spc="-14" dirty="0">
                <a:solidFill>
                  <a:srgbClr val="000000"/>
                </a:solidFill>
                <a:latin typeface="IUUFIQ+Calibri Bold"/>
                <a:cs typeface="IUUFIQ+Calibri Bold"/>
              </a:rPr>
              <a:t>attack</a:t>
            </a:r>
            <a:r>
              <a:rPr sz="3250" b="1" spc="-111" dirty="0">
                <a:solidFill>
                  <a:srgbClr val="000000"/>
                </a:solidFill>
                <a:latin typeface="IUUFIQ+Calibri Bold"/>
                <a:cs typeface="IUUFIQ+Calibri Bold"/>
              </a:rPr>
              <a:t> </a:t>
            </a:r>
            <a:r>
              <a:rPr sz="3250" dirty="0">
                <a:solidFill>
                  <a:srgbClr val="000000"/>
                </a:solidFill>
                <a:latin typeface="VQQFBW+Calibri"/>
                <a:cs typeface="VQQFBW+Calibri"/>
              </a:rPr>
              <a:t>–</a:t>
            </a:r>
            <a:r>
              <a:rPr sz="3250" spc="-25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3250" spc="-17" dirty="0">
                <a:solidFill>
                  <a:srgbClr val="000000"/>
                </a:solidFill>
                <a:latin typeface="APRQCQ+Calibri"/>
                <a:cs typeface="APRQCQ+Calibri"/>
              </a:rPr>
              <a:t>service</a:t>
            </a:r>
            <a:r>
              <a:rPr sz="3250" spc="-2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denial</a:t>
            </a:r>
            <a:r>
              <a:rPr sz="3250" spc="-13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a</a:t>
            </a:r>
            <a:r>
              <a:rPr sz="3250" spc="-71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75" dirty="0">
                <a:solidFill>
                  <a:srgbClr val="000000"/>
                </a:solidFill>
                <a:latin typeface="APRQCQ+Calibri"/>
                <a:cs typeface="APRQCQ+Calibri"/>
              </a:rPr>
              <a:t>tta</a:t>
            </a:r>
            <a:r>
              <a:rPr sz="3250" spc="-71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12" dirty="0">
                <a:solidFill>
                  <a:srgbClr val="000000"/>
                </a:solidFill>
                <a:latin typeface="APRQCQ+Calibri"/>
                <a:cs typeface="APRQCQ+Calibri"/>
              </a:rPr>
              <a:t>ck</a:t>
            </a:r>
          </a:p>
          <a:p>
            <a:pPr marL="0" marR="0">
              <a:lnSpc>
                <a:spcPts val="3942"/>
              </a:lnSpc>
              <a:spcBef>
                <a:spcPts val="537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325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21" dirty="0">
                <a:solidFill>
                  <a:srgbClr val="000000"/>
                </a:solidFill>
                <a:latin typeface="APRQCQ+Calibri"/>
                <a:cs typeface="APRQCQ+Calibri"/>
              </a:rPr>
              <a:t>Hard</a:t>
            </a:r>
            <a:r>
              <a:rPr sz="3250" spc="-18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36" dirty="0">
                <a:solidFill>
                  <a:srgbClr val="000000"/>
                </a:solidFill>
                <a:latin typeface="APRQCQ+Calibri"/>
                <a:cs typeface="APRQCQ+Calibri"/>
              </a:rPr>
              <a:t>to</a:t>
            </a:r>
            <a:r>
              <a:rPr sz="3250" spc="-1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handle: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4417" y="2537404"/>
            <a:ext cx="6041174" cy="1044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325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spc="-17" dirty="0">
                <a:solidFill>
                  <a:srgbClr val="000000"/>
                </a:solidFill>
                <a:latin typeface="APRQCQ+Calibri"/>
                <a:cs typeface="APRQCQ+Calibri"/>
              </a:rPr>
              <a:t>UDP</a:t>
            </a:r>
            <a:r>
              <a:rPr sz="3250" spc="-6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19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3250" spc="-10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with</a:t>
            </a:r>
            <a:r>
              <a:rPr sz="3250" spc="-3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66" dirty="0">
                <a:solidFill>
                  <a:srgbClr val="000000"/>
                </a:solidFill>
                <a:latin typeface="APRQCQ+Calibri"/>
                <a:cs typeface="APRQCQ+Calibri"/>
              </a:rPr>
              <a:t>few</a:t>
            </a:r>
            <a:r>
              <a:rPr sz="3250" spc="1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11" dirty="0">
                <a:solidFill>
                  <a:srgbClr val="000000"/>
                </a:solidFill>
                <a:latin typeface="APRQCQ+Calibri"/>
                <a:cs typeface="APRQCQ+Calibri"/>
              </a:rPr>
              <a:t>information</a:t>
            </a:r>
          </a:p>
          <a:p>
            <a:pPr marL="0" marR="0">
              <a:lnSpc>
                <a:spcPts val="3939"/>
              </a:lnSpc>
              <a:spcBef>
                <a:spcPts val="91"/>
              </a:spcBef>
              <a:spcAft>
                <a:spcPts val="0"/>
              </a:spcAft>
            </a:pPr>
            <a:r>
              <a:rPr sz="3250" dirty="0">
                <a:solidFill>
                  <a:srgbClr val="000000"/>
                </a:solidFill>
                <a:latin typeface="HRLCVK+Arial"/>
                <a:cs typeface="HRLCVK+Arial"/>
              </a:rPr>
              <a:t>•</a:t>
            </a:r>
            <a:r>
              <a:rPr sz="325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QUIC</a:t>
            </a:r>
            <a:r>
              <a:rPr sz="3250" spc="-14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19" dirty="0">
                <a:solidFill>
                  <a:srgbClr val="000000"/>
                </a:solidFill>
                <a:latin typeface="APRQCQ+Calibri"/>
                <a:cs typeface="APRQCQ+Calibri"/>
              </a:rPr>
              <a:t>encrypted</a:t>
            </a:r>
            <a:r>
              <a:rPr sz="3250" spc="-2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spc="-19" dirty="0">
                <a:solidFill>
                  <a:srgbClr val="000000"/>
                </a:solidFill>
                <a:latin typeface="APRQCQ+Calibri"/>
                <a:cs typeface="APRQCQ+Calibri"/>
              </a:rPr>
              <a:t>packets</a:t>
            </a:r>
            <a:r>
              <a:rPr sz="3250" spc="-18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3250" dirty="0">
                <a:solidFill>
                  <a:srgbClr val="000000"/>
                </a:solidFill>
                <a:latin typeface="APRQCQ+Calibri"/>
                <a:cs typeface="APRQCQ+Calibri"/>
              </a:rPr>
              <a:t>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5330" y="413068"/>
            <a:ext cx="3592179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02A59"/>
                </a:solidFill>
                <a:latin typeface="MJWVKP+Calibri Light"/>
                <a:cs typeface="MJWVKP+Calibri Light"/>
              </a:rPr>
              <a:t>Solution</a:t>
            </a:r>
            <a:r>
              <a:rPr sz="3600" spc="-285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600" spc="-14" dirty="0">
                <a:solidFill>
                  <a:srgbClr val="102A59"/>
                </a:solidFill>
                <a:latin typeface="MJWVKP+Calibri Light"/>
                <a:cs typeface="MJWVKP+Calibri Light"/>
              </a:rPr>
              <a:t>Relevance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9275" y="2133016"/>
            <a:ext cx="4034934" cy="46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VQQFBW+Calibri"/>
                <a:cs typeface="VQQFBW+Calibri"/>
              </a:rPr>
              <a:t>•Service</a:t>
            </a:r>
            <a:r>
              <a:rPr sz="2800" spc="77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VQQFBW+Calibri"/>
                <a:cs typeface="VQQFBW+Calibri"/>
              </a:rPr>
              <a:t>downtime</a:t>
            </a:r>
            <a:r>
              <a:rPr sz="2800" spc="174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35" dirty="0">
                <a:solidFill>
                  <a:srgbClr val="000000"/>
                </a:solidFill>
                <a:latin typeface="VQQFBW+Calibri"/>
                <a:cs typeface="VQQFBW+Calibri"/>
              </a:rPr>
              <a:t>affects: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515" y="2487044"/>
            <a:ext cx="3898084" cy="46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5" dirty="0">
                <a:solidFill>
                  <a:srgbClr val="000000"/>
                </a:solidFill>
                <a:latin typeface="QRWFDH+Wingdings"/>
                <a:cs typeface="QRWFDH+Wingdings"/>
              </a:rPr>
              <a:t>✓</a:t>
            </a:r>
            <a:r>
              <a:rPr sz="2800" spc="-36" dirty="0">
                <a:solidFill>
                  <a:srgbClr val="000000"/>
                </a:solidFill>
                <a:latin typeface="APRQCQ+Calibri"/>
                <a:cs typeface="APRQCQ+Calibri"/>
              </a:rPr>
              <a:t>Distinguish</a:t>
            </a:r>
            <a:r>
              <a:rPr sz="2800" spc="40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26" dirty="0">
                <a:solidFill>
                  <a:srgbClr val="000000"/>
                </a:solidFill>
                <a:latin typeface="APRQCQ+Calibri"/>
                <a:cs typeface="APRQCQ+Calibri"/>
              </a:rPr>
              <a:t>regular</a:t>
            </a:r>
            <a:r>
              <a:rPr sz="2800" spc="14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26" dirty="0">
                <a:solidFill>
                  <a:srgbClr val="000000"/>
                </a:solidFill>
                <a:latin typeface="APRQCQ+Calibri"/>
                <a:cs typeface="APRQCQ+Calibri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6115" y="2878506"/>
            <a:ext cx="2329922" cy="46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4" dirty="0">
                <a:solidFill>
                  <a:srgbClr val="000000"/>
                </a:solidFill>
                <a:latin typeface="APRQCQ+Calibri"/>
                <a:cs typeface="APRQCQ+Calibri"/>
              </a:rPr>
              <a:t>malicious</a:t>
            </a:r>
            <a:r>
              <a:rPr sz="2800" spc="9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52" dirty="0">
                <a:solidFill>
                  <a:srgbClr val="000000"/>
                </a:solidFill>
                <a:latin typeface="APRQCQ+Calibri"/>
                <a:cs typeface="APRQCQ+Calibri"/>
              </a:rPr>
              <a:t>users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56856" y="2990980"/>
            <a:ext cx="2025755" cy="46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RWFDH+Wingdings"/>
                <a:cs typeface="QRWFDH+Wingdings"/>
              </a:rPr>
              <a:t>➢</a:t>
            </a:r>
            <a:r>
              <a:rPr sz="2800" spc="-1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VQQFBW+Calibri"/>
                <a:cs typeface="VQQFBW+Calibri"/>
              </a:rPr>
              <a:t>The</a:t>
            </a:r>
            <a:r>
              <a:rPr sz="2800" spc="103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32" dirty="0">
                <a:solidFill>
                  <a:srgbClr val="000000"/>
                </a:solidFill>
                <a:latin typeface="VQQFBW+Calibri"/>
                <a:cs typeface="VQQFBW+Calibri"/>
              </a:rPr>
              <a:t>clients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515" y="3383664"/>
            <a:ext cx="3853531" cy="46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5" dirty="0">
                <a:solidFill>
                  <a:srgbClr val="000000"/>
                </a:solidFill>
                <a:latin typeface="QRWFDH+Wingdings"/>
                <a:cs typeface="QRWFDH+Wingdings"/>
              </a:rPr>
              <a:t>✓</a:t>
            </a:r>
            <a:r>
              <a:rPr sz="2800" spc="-23" dirty="0">
                <a:solidFill>
                  <a:srgbClr val="000000"/>
                </a:solidFill>
                <a:latin typeface="APRQCQ+Calibri"/>
                <a:cs typeface="APRQCQ+Calibri"/>
              </a:rPr>
              <a:t>Increasing</a:t>
            </a:r>
            <a:r>
              <a:rPr sz="2800" spc="25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40" dirty="0">
                <a:solidFill>
                  <a:srgbClr val="000000"/>
                </a:solidFill>
                <a:latin typeface="APRQCQ+Calibri"/>
                <a:cs typeface="APRQCQ+Calibri"/>
              </a:rPr>
              <a:t>the</a:t>
            </a:r>
            <a:r>
              <a:rPr sz="2800" spc="11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31" dirty="0">
                <a:solidFill>
                  <a:srgbClr val="000000"/>
                </a:solidFill>
                <a:latin typeface="APRQCQ+Calibri"/>
                <a:cs typeface="APRQCQ+Calibri"/>
              </a:rPr>
              <a:t>reliability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6856" y="3429379"/>
            <a:ext cx="432882" cy="42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RWFDH+Wingdings"/>
                <a:cs typeface="QRWFDH+Wingdings"/>
              </a:rPr>
              <a:t>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00010" y="3410588"/>
            <a:ext cx="1643569" cy="46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VQQFBW+Calibri"/>
                <a:cs typeface="VQQFBW+Calibri"/>
              </a:rPr>
              <a:t>The</a:t>
            </a:r>
            <a:r>
              <a:rPr sz="2800" spc="103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VQQFBW+Calibri"/>
                <a:cs typeface="VQQFBW+Calibri"/>
              </a:rPr>
              <a:t>image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56856" y="3839848"/>
            <a:ext cx="3959673" cy="898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RWFDH+Wingdings"/>
                <a:cs typeface="QRWFDH+Wingdings"/>
              </a:rPr>
              <a:t>➢</a:t>
            </a:r>
            <a:r>
              <a:rPr sz="2800" spc="-1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VQQFBW+Calibri"/>
                <a:cs typeface="VQQFBW+Calibri"/>
              </a:rPr>
              <a:t>The</a:t>
            </a:r>
            <a:r>
              <a:rPr sz="2800" spc="103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VQQFBW+Calibri"/>
                <a:cs typeface="VQQFBW+Calibri"/>
              </a:rPr>
              <a:t>business/profits</a:t>
            </a:r>
          </a:p>
          <a:p>
            <a:pPr marL="0" marR="0">
              <a:lnSpc>
                <a:spcPts val="337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RWFDH+Wingdings"/>
                <a:cs typeface="QRWFDH+Wingdings"/>
              </a:rPr>
              <a:t>➢</a:t>
            </a:r>
            <a:r>
              <a:rPr sz="2800" spc="-1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-22" dirty="0">
                <a:solidFill>
                  <a:srgbClr val="000000"/>
                </a:solidFill>
                <a:latin typeface="VQQFBW+Calibri"/>
                <a:cs typeface="VQQFBW+Calibri"/>
              </a:rPr>
              <a:t>Performance</a:t>
            </a:r>
            <a:r>
              <a:rPr sz="2800" spc="98" dirty="0">
                <a:solidFill>
                  <a:srgbClr val="000000"/>
                </a:solidFill>
                <a:latin typeface="VQQFBW+Calibri"/>
                <a:cs typeface="VQQFBW+Calibri"/>
              </a:rPr>
              <a:t> </a:t>
            </a:r>
            <a:r>
              <a:rPr sz="2800" spc="-26" dirty="0">
                <a:solidFill>
                  <a:srgbClr val="000000"/>
                </a:solidFill>
                <a:latin typeface="VQQFBW+Calibri"/>
                <a:cs typeface="VQQFBW+Calibri"/>
              </a:rPr>
              <a:t>decreasing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7515" y="3898649"/>
            <a:ext cx="5241660" cy="46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5" dirty="0">
                <a:solidFill>
                  <a:srgbClr val="000000"/>
                </a:solidFill>
                <a:latin typeface="QRWFDH+Wingdings"/>
                <a:cs typeface="QRWFDH+Wingdings"/>
              </a:rPr>
              <a:t>✓</a:t>
            </a:r>
            <a:r>
              <a:rPr sz="2800" dirty="0">
                <a:solidFill>
                  <a:srgbClr val="000000"/>
                </a:solidFill>
                <a:latin typeface="APRQCQ+Calibri"/>
                <a:cs typeface="APRQCQ+Calibri"/>
              </a:rPr>
              <a:t>Protocol</a:t>
            </a:r>
            <a:r>
              <a:rPr sz="2800" spc="-6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24" dirty="0">
                <a:solidFill>
                  <a:srgbClr val="000000"/>
                </a:solidFill>
                <a:latin typeface="APRQCQ+Calibri"/>
                <a:cs typeface="APRQCQ+Calibri"/>
              </a:rPr>
              <a:t>popularity</a:t>
            </a:r>
            <a:r>
              <a:rPr sz="2800" spc="30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39" dirty="0">
                <a:solidFill>
                  <a:srgbClr val="000000"/>
                </a:solidFill>
                <a:latin typeface="APRQCQ+Calibri"/>
                <a:cs typeface="APRQCQ+Calibri"/>
              </a:rPr>
              <a:t>is</a:t>
            </a:r>
            <a:r>
              <a:rPr sz="2800" spc="4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38" dirty="0">
                <a:solidFill>
                  <a:srgbClr val="000000"/>
                </a:solidFill>
                <a:latin typeface="APRQCQ+Calibri"/>
                <a:cs typeface="APRQCQ+Calibri"/>
              </a:rPr>
              <a:t>growing,</a:t>
            </a:r>
            <a:r>
              <a:rPr sz="2800" spc="28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41" dirty="0">
                <a:solidFill>
                  <a:srgbClr val="000000"/>
                </a:solidFill>
                <a:latin typeface="APRQCQ+Calibri"/>
                <a:cs typeface="APRQCQ+Calibri"/>
              </a:rPr>
              <a:t>so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6115" y="4280587"/>
            <a:ext cx="2964083" cy="46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45" dirty="0">
                <a:solidFill>
                  <a:srgbClr val="000000"/>
                </a:solidFill>
                <a:latin typeface="APRQCQ+Calibri"/>
                <a:cs typeface="APRQCQ+Calibri"/>
              </a:rPr>
              <a:t>will</a:t>
            </a:r>
            <a:r>
              <a:rPr sz="2800" spc="19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42" dirty="0">
                <a:solidFill>
                  <a:srgbClr val="000000"/>
                </a:solidFill>
                <a:latin typeface="APRQCQ+Calibri"/>
                <a:cs typeface="APRQCQ+Calibri"/>
              </a:rPr>
              <a:t>the</a:t>
            </a:r>
            <a:r>
              <a:rPr sz="2800" spc="113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21" dirty="0">
                <a:solidFill>
                  <a:srgbClr val="000000"/>
                </a:solidFill>
                <a:latin typeface="APRQCQ+Calibri"/>
                <a:cs typeface="APRQCQ+Calibri"/>
              </a:rPr>
              <a:t>attacks</a:t>
            </a:r>
            <a:r>
              <a:rPr sz="2800" spc="1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38" dirty="0">
                <a:solidFill>
                  <a:srgbClr val="000000"/>
                </a:solidFill>
                <a:latin typeface="APRQCQ+Calibri"/>
                <a:cs typeface="APRQCQ+Calibri"/>
              </a:rPr>
              <a:t>to</a:t>
            </a:r>
            <a:r>
              <a:rPr sz="2800" spc="2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800" spc="-43" dirty="0">
                <a:solidFill>
                  <a:srgbClr val="000000"/>
                </a:solidFill>
                <a:latin typeface="APRQCQ+Calibri"/>
                <a:cs typeface="APRQCQ+Calibri"/>
              </a:rPr>
              <a:t>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250" y="148534"/>
            <a:ext cx="3210983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Solution</a:t>
            </a:r>
            <a:r>
              <a:rPr sz="3250" spc="-32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spc="-32" dirty="0">
                <a:solidFill>
                  <a:srgbClr val="102A59"/>
                </a:solidFill>
                <a:latin typeface="MJWVKP+Calibri Light"/>
                <a:cs typeface="MJWVKP+Calibri Light"/>
              </a:rPr>
              <a:t>Relevance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1269" y="673098"/>
            <a:ext cx="2569205" cy="282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7" dirty="0">
                <a:solidFill>
                  <a:srgbClr val="000000"/>
                </a:solidFill>
                <a:latin typeface="APRQCQ+Calibri"/>
                <a:cs typeface="APRQCQ+Calibri"/>
              </a:rPr>
              <a:t>April</a:t>
            </a:r>
            <a:r>
              <a:rPr sz="1600" spc="3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600" spc="13" dirty="0">
                <a:solidFill>
                  <a:srgbClr val="000000"/>
                </a:solidFill>
                <a:latin typeface="APRQCQ+Calibri"/>
                <a:cs typeface="APRQCQ+Calibri"/>
              </a:rPr>
              <a:t>2021</a:t>
            </a:r>
            <a:r>
              <a:rPr sz="1600" spc="2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PRQCQ+Calibri"/>
                <a:cs typeface="APRQCQ+Calibri"/>
              </a:rPr>
              <a:t>Cloudflare</a:t>
            </a:r>
            <a:r>
              <a:rPr sz="1600" spc="13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600" spc="-25" dirty="0">
                <a:solidFill>
                  <a:srgbClr val="000000"/>
                </a:solidFill>
                <a:latin typeface="APRQCQ+Calibri"/>
                <a:cs typeface="APRQCQ+Calibri"/>
              </a:rPr>
              <a:t>Reports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47770" y="3654266"/>
            <a:ext cx="1584803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PRQCQ+Calibri"/>
                <a:cs typeface="APRQCQ+Calibri"/>
              </a:rPr>
              <a:t>StormWall</a:t>
            </a:r>
            <a:r>
              <a:rPr sz="1800" spc="-60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19" dirty="0">
                <a:solidFill>
                  <a:srgbClr val="000000"/>
                </a:solidFill>
                <a:latin typeface="APRQCQ+Calibri"/>
                <a:cs typeface="APRQCQ+Calibri"/>
              </a:rPr>
              <a:t>Blog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22815" y="5000466"/>
            <a:ext cx="2269930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PRQCQ+Calibri"/>
                <a:cs typeface="APRQCQ+Calibri"/>
              </a:rPr>
              <a:t>KeySight</a:t>
            </a:r>
            <a:r>
              <a:rPr sz="1800" spc="-26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19" dirty="0">
                <a:solidFill>
                  <a:srgbClr val="000000"/>
                </a:solidFill>
                <a:latin typeface="APRQCQ+Calibri"/>
                <a:cs typeface="APRQCQ+Calibri"/>
              </a:rPr>
              <a:t>Blog</a:t>
            </a:r>
            <a:r>
              <a:rPr sz="1800" spc="-67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30" dirty="0">
                <a:solidFill>
                  <a:srgbClr val="000000"/>
                </a:solidFill>
                <a:latin typeface="APRQCQ+Calibri"/>
                <a:cs typeface="APRQCQ+Calibri"/>
              </a:rPr>
              <a:t>Jan</a:t>
            </a:r>
            <a:r>
              <a:rPr sz="1800" spc="-102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APRQCQ+Calibri"/>
                <a:cs typeface="APRQCQ+Calibri"/>
              </a:rPr>
              <a:t>2022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0429" y="6211411"/>
            <a:ext cx="2676994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PRQCQ+Calibri"/>
                <a:cs typeface="APRQCQ+Calibri"/>
              </a:rPr>
              <a:t>By</a:t>
            </a:r>
            <a:r>
              <a:rPr sz="1800" spc="-2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11" dirty="0">
                <a:solidFill>
                  <a:srgbClr val="000000"/>
                </a:solidFill>
                <a:latin typeface="APRQCQ+Calibri"/>
                <a:cs typeface="APRQCQ+Calibri"/>
              </a:rPr>
              <a:t>Stephen</a:t>
            </a:r>
            <a:r>
              <a:rPr sz="1800" spc="-8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spc="26" dirty="0">
                <a:solidFill>
                  <a:srgbClr val="000000"/>
                </a:solidFill>
                <a:latin typeface="APRQCQ+Calibri"/>
                <a:cs typeface="APRQCQ+Calibri"/>
              </a:rPr>
              <a:t>Condon,</a:t>
            </a:r>
            <a:r>
              <a:rPr sz="1800" spc="-134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APRQCQ+Calibri"/>
                <a:cs typeface="APRQCQ+Calibri"/>
              </a:rPr>
              <a:t>Kentik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2263635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Data</a:t>
            </a:r>
            <a:r>
              <a:rPr sz="3250" spc="-31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spc="-16" dirty="0">
                <a:solidFill>
                  <a:srgbClr val="102A59"/>
                </a:solidFill>
                <a:latin typeface="MJWVKP+Calibri Light"/>
                <a:cs typeface="MJWVKP+Calibri Light"/>
              </a:rPr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7353" y="1303235"/>
            <a:ext cx="2012070" cy="375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MJWVKP+Calibri Light"/>
                <a:cs typeface="MJWVKP+Calibri Light"/>
              </a:rPr>
              <a:t>Network</a:t>
            </a:r>
            <a:r>
              <a:rPr sz="2200" spc="37" dirty="0">
                <a:solidFill>
                  <a:srgbClr val="FFFFFF"/>
                </a:solidFill>
                <a:latin typeface="MJWVKP+Calibri Light"/>
                <a:cs typeface="MJWVKP+Calibri Light"/>
              </a:rPr>
              <a:t> </a:t>
            </a:r>
            <a:r>
              <a:rPr sz="2200" spc="-28" dirty="0">
                <a:solidFill>
                  <a:srgbClr val="FFFFFF"/>
                </a:solidFill>
                <a:latin typeface="MJWVKP+Calibri Light"/>
                <a:cs typeface="MJWVKP+Calibri Light"/>
              </a:rPr>
              <a:t>Packets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97929" y="1346601"/>
            <a:ext cx="1990629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MJWVKP+Calibri Light"/>
                <a:cs typeface="MJWVKP+Calibri Light"/>
              </a:rPr>
              <a:t>Observation</a:t>
            </a:r>
            <a:r>
              <a:rPr sz="1750" spc="-180" dirty="0">
                <a:solidFill>
                  <a:srgbClr val="FFFFFF"/>
                </a:solidFill>
                <a:latin typeface="MJWVKP+Calibri Light"/>
                <a:cs typeface="MJWVKP+Calibri Light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MJWVKP+Calibri Light"/>
                <a:cs typeface="MJWVKP+Calibri Light"/>
              </a:rPr>
              <a:t>Window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7101" y="1819930"/>
            <a:ext cx="2550637" cy="582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1750" spc="4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1 minute</a:t>
            </a:r>
            <a:r>
              <a:rPr sz="1750" spc="-126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and</a:t>
            </a:r>
            <a:r>
              <a:rPr sz="1750" spc="-97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11" dirty="0">
                <a:solidFill>
                  <a:srgbClr val="000000"/>
                </a:solidFill>
                <a:latin typeface="MJWVKP+Calibri Light"/>
                <a:cs typeface="MJWVKP+Calibri Light"/>
              </a:rPr>
              <a:t>30</a:t>
            </a:r>
            <a:r>
              <a:rPr sz="1750" spc="-95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MJWVKP+Calibri Light"/>
                <a:cs typeface="MJWVKP+Calibri Light"/>
              </a:rPr>
              <a:t>seconds</a:t>
            </a:r>
          </a:p>
          <a:p>
            <a:pPr marL="0" marR="0">
              <a:lnSpc>
                <a:spcPts val="2108"/>
              </a:lnSpc>
              <a:spcBef>
                <a:spcPts val="69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1750" spc="4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1750" spc="-15" dirty="0">
                <a:solidFill>
                  <a:srgbClr val="000000"/>
                </a:solidFill>
                <a:latin typeface="MJWVKP+Calibri Light"/>
                <a:cs typeface="MJWVKP+Calibri Light"/>
              </a:rPr>
              <a:t>Sliding</a:t>
            </a:r>
            <a:r>
              <a:rPr sz="1750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-13" dirty="0">
                <a:solidFill>
                  <a:srgbClr val="000000"/>
                </a:solidFill>
                <a:latin typeface="MJWVKP+Calibri Light"/>
                <a:cs typeface="MJWVKP+Calibri Light"/>
              </a:rPr>
              <a:t>of</a:t>
            </a:r>
            <a:r>
              <a:rPr sz="1750" spc="-82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11" dirty="0">
                <a:solidFill>
                  <a:srgbClr val="000000"/>
                </a:solidFill>
                <a:latin typeface="MJWVKP+Calibri Light"/>
                <a:cs typeface="MJWVKP+Calibri Light"/>
              </a:rPr>
              <a:t>20</a:t>
            </a:r>
            <a:r>
              <a:rPr sz="1750" spc="-21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MJWVKP+Calibri Light"/>
                <a:cs typeface="MJWVKP+Calibri Light"/>
              </a:rPr>
              <a:t>seconds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39159" y="1915756"/>
            <a:ext cx="1512970" cy="375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200" spc="2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200" spc="-13" dirty="0">
                <a:solidFill>
                  <a:srgbClr val="000000"/>
                </a:solidFill>
                <a:latin typeface="MJWVKP+Calibri Light"/>
                <a:cs typeface="MJWVKP+Calibri Light"/>
              </a:rPr>
              <a:t>Wireshark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90340" y="2881307"/>
            <a:ext cx="6086593" cy="41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Captures </a:t>
            </a:r>
            <a:r>
              <a:rPr sz="2400" b="1" spc="-11" dirty="0">
                <a:solidFill>
                  <a:srgbClr val="102A59"/>
                </a:solidFill>
                <a:latin typeface="IUUFIQ+Calibri Bold"/>
                <a:cs typeface="IUUFIQ+Calibri Bold"/>
              </a:rPr>
              <a:t>performed</a:t>
            </a:r>
            <a:r>
              <a:rPr sz="2400" b="1" spc="126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400" b="1" spc="11" dirty="0">
                <a:solidFill>
                  <a:srgbClr val="102A59"/>
                </a:solidFill>
                <a:latin typeface="IUUFIQ+Calibri Bold"/>
                <a:cs typeface="IUUFIQ+Calibri Bold"/>
              </a:rPr>
              <a:t>in</a:t>
            </a:r>
            <a:r>
              <a:rPr sz="2400" b="1" spc="-35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4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public</a:t>
            </a:r>
            <a:r>
              <a:rPr sz="2400" b="1" spc="33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400" b="1" spc="16" dirty="0">
                <a:solidFill>
                  <a:srgbClr val="102A59"/>
                </a:solidFill>
                <a:latin typeface="IUUFIQ+Calibri Bold"/>
                <a:cs typeface="IUUFIQ+Calibri Bold"/>
              </a:rPr>
              <a:t>QUIC</a:t>
            </a:r>
            <a:r>
              <a:rPr sz="2400" b="1" spc="-99" dirty="0">
                <a:solidFill>
                  <a:srgbClr val="102A59"/>
                </a:solidFill>
                <a:latin typeface="IUUFIQ+Calibri Bold"/>
                <a:cs typeface="IUUFIQ+Calibri Bold"/>
              </a:rPr>
              <a:t> </a:t>
            </a:r>
            <a:r>
              <a:rPr sz="2400" b="1" dirty="0">
                <a:solidFill>
                  <a:srgbClr val="102A59"/>
                </a:solidFill>
                <a:latin typeface="IUUFIQ+Calibri Bold"/>
                <a:cs typeface="IUUFIQ+Calibri Bold"/>
              </a:rPr>
              <a:t>supporters: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44591" y="3586239"/>
            <a:ext cx="3534763" cy="70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66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7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spc="21" dirty="0">
                <a:solidFill>
                  <a:srgbClr val="000000"/>
                </a:solidFill>
                <a:latin typeface="MJWVKP+Calibri Light"/>
                <a:cs typeface="MJWVKP+Calibri Light"/>
              </a:rPr>
              <a:t>Video</a:t>
            </a:r>
            <a:r>
              <a:rPr sz="2100" dirty="0">
                <a:solidFill>
                  <a:srgbClr val="000000"/>
                </a:solidFill>
                <a:latin typeface="APRQCQ+Calibri"/>
                <a:cs typeface="APRQCQ+Calibri"/>
              </a:rPr>
              <a:t>,</a:t>
            </a:r>
            <a:r>
              <a:rPr sz="2100" spc="-99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image</a:t>
            </a:r>
            <a:r>
              <a:rPr sz="2100" dirty="0">
                <a:solidFill>
                  <a:srgbClr val="000000"/>
                </a:solidFill>
                <a:latin typeface="APRQCQ+Calibri"/>
                <a:cs typeface="APRQCQ+Calibri"/>
              </a:rPr>
              <a:t>,</a:t>
            </a:r>
            <a:r>
              <a:rPr sz="2100" spc="51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100" spc="17" dirty="0">
                <a:solidFill>
                  <a:srgbClr val="000000"/>
                </a:solidFill>
                <a:latin typeface="MJWVKP+Calibri Light"/>
                <a:cs typeface="MJWVKP+Calibri Light"/>
              </a:rPr>
              <a:t>buttons</a:t>
            </a:r>
            <a:r>
              <a:rPr sz="2100" dirty="0">
                <a:solidFill>
                  <a:srgbClr val="000000"/>
                </a:solidFill>
                <a:latin typeface="APRQCQ+Calibri"/>
                <a:cs typeface="APRQCQ+Calibri"/>
              </a:rPr>
              <a:t>,</a:t>
            </a:r>
            <a:r>
              <a:rPr sz="2100" spc="-175" dirty="0">
                <a:solidFill>
                  <a:srgbClr val="000000"/>
                </a:solidFill>
                <a:latin typeface="APRQCQ+Calibri"/>
                <a:cs typeface="APRQCQ+Calibri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MJWVKP+Calibri Light"/>
                <a:cs typeface="MJWVKP+Calibri Light"/>
              </a:rPr>
              <a:t>forms</a:t>
            </a:r>
          </a:p>
          <a:p>
            <a:pPr marL="0" marR="0">
              <a:lnSpc>
                <a:spcPts val="2566"/>
              </a:lnSpc>
              <a:spcBef>
                <a:spcPts val="136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29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Duration:</a:t>
            </a:r>
            <a:r>
              <a:rPr sz="2100" spc="-52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15mins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3346" y="3640212"/>
            <a:ext cx="2033478" cy="1620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0">
              <a:lnSpc>
                <a:spcPts val="4492"/>
              </a:lnSpc>
              <a:spcBef>
                <a:spcPts val="0"/>
              </a:spcBef>
              <a:spcAft>
                <a:spcPts val="0"/>
              </a:spcAft>
            </a:pPr>
            <a:r>
              <a:rPr sz="3700" spc="-25" dirty="0">
                <a:solidFill>
                  <a:srgbClr val="FFFFFF"/>
                </a:solidFill>
                <a:latin typeface="MJWVKP+Calibri Light"/>
                <a:cs typeface="MJWVKP+Calibri Light"/>
              </a:rPr>
              <a:t>Snapchat</a:t>
            </a:r>
          </a:p>
          <a:p>
            <a:pPr marL="0" marR="0">
              <a:lnSpc>
                <a:spcPts val="4492"/>
              </a:lnSpc>
              <a:spcBef>
                <a:spcPts val="3475"/>
              </a:spcBef>
              <a:spcAft>
                <a:spcPts val="0"/>
              </a:spcAft>
            </a:pPr>
            <a:r>
              <a:rPr sz="3700" spc="-39" dirty="0">
                <a:solidFill>
                  <a:srgbClr val="FFFFFF"/>
                </a:solidFill>
                <a:latin typeface="MJWVKP+Calibri Light"/>
                <a:cs typeface="MJWVKP+Calibri Light"/>
              </a:rPr>
              <a:t>Instagram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44591" y="4598176"/>
            <a:ext cx="2742692" cy="707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66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29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Video,</a:t>
            </a:r>
            <a:r>
              <a:rPr sz="2100" spc="-96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image,</a:t>
            </a:r>
            <a:r>
              <a:rPr sz="2100" spc="64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spc="17" dirty="0">
                <a:solidFill>
                  <a:srgbClr val="000000"/>
                </a:solidFill>
                <a:latin typeface="MJWVKP+Calibri Light"/>
                <a:cs typeface="MJWVKP+Calibri Light"/>
              </a:rPr>
              <a:t>buttons</a:t>
            </a:r>
          </a:p>
          <a:p>
            <a:pPr marL="0" marR="0">
              <a:lnSpc>
                <a:spcPts val="2566"/>
              </a:lnSpc>
              <a:spcBef>
                <a:spcPts val="137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29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Duration:</a:t>
            </a:r>
            <a:r>
              <a:rPr sz="2100" spc="-52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spc="-11" dirty="0">
                <a:solidFill>
                  <a:srgbClr val="000000"/>
                </a:solidFill>
                <a:latin typeface="MJWVKP+Calibri Light"/>
                <a:cs typeface="MJWVKP+Calibri Light"/>
              </a:rPr>
              <a:t>15</a:t>
            </a:r>
            <a:r>
              <a:rPr sz="2100" spc="-25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mins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44591" y="5609984"/>
            <a:ext cx="2045192" cy="707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66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7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text,</a:t>
            </a:r>
            <a:r>
              <a:rPr sz="2100" spc="-15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spc="12" dirty="0">
                <a:solidFill>
                  <a:srgbClr val="000000"/>
                </a:solidFill>
                <a:latin typeface="MJWVKP+Calibri Light"/>
                <a:cs typeface="MJWVKP+Calibri Light"/>
              </a:rPr>
              <a:t>browsing</a:t>
            </a:r>
          </a:p>
          <a:p>
            <a:pPr marL="0" marR="0">
              <a:lnSpc>
                <a:spcPts val="2566"/>
              </a:lnSpc>
              <a:spcBef>
                <a:spcPts val="138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QFJRCI+Calibri Light"/>
                <a:cs typeface="QFJRCI+Calibri Light"/>
              </a:rPr>
              <a:t>•</a:t>
            </a:r>
            <a:r>
              <a:rPr sz="2100" spc="29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Duration:</a:t>
            </a:r>
            <a:r>
              <a:rPr sz="2100" spc="-52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dirty="0">
                <a:solidFill>
                  <a:srgbClr val="000000"/>
                </a:solidFill>
                <a:latin typeface="MJWVKP+Calibri Light"/>
                <a:cs typeface="MJWVKP+Calibri Light"/>
              </a:rPr>
              <a:t>5</a:t>
            </a:r>
            <a:r>
              <a:rPr sz="2100" spc="-36" dirty="0">
                <a:solidFill>
                  <a:srgbClr val="000000"/>
                </a:solidFill>
                <a:latin typeface="MJWVKP+Calibri Light"/>
                <a:cs typeface="MJWVKP+Calibri Light"/>
              </a:rPr>
              <a:t> </a:t>
            </a:r>
            <a:r>
              <a:rPr sz="2100" spc="-11" dirty="0">
                <a:solidFill>
                  <a:srgbClr val="000000"/>
                </a:solidFill>
                <a:latin typeface="MJWVKP+Calibri Light"/>
                <a:cs typeface="MJWVKP+Calibri Light"/>
              </a:rPr>
              <a:t>min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7469" y="5664021"/>
            <a:ext cx="2539176" cy="608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92"/>
              </a:lnSpc>
              <a:spcBef>
                <a:spcPts val="0"/>
              </a:spcBef>
              <a:spcAft>
                <a:spcPts val="0"/>
              </a:spcAft>
            </a:pPr>
            <a:r>
              <a:rPr sz="3700" spc="-49" dirty="0">
                <a:solidFill>
                  <a:srgbClr val="FFFFFF"/>
                </a:solidFill>
                <a:latin typeface="MJWVKP+Calibri Light"/>
                <a:cs typeface="MJWVKP+Calibri Light"/>
              </a:rPr>
              <a:t>unter.com.tr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1060" y="1802376"/>
            <a:ext cx="3398180" cy="1053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39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Solution</a:t>
            </a:r>
            <a:r>
              <a:rPr sz="3250" spc="-322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Setup</a:t>
            </a:r>
            <a:r>
              <a:rPr sz="3250" spc="-249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&amp;</a:t>
            </a:r>
          </a:p>
          <a:p>
            <a:pPr marL="0" marR="0">
              <a:lnSpc>
                <a:spcPts val="3942"/>
              </a:lnSpc>
              <a:spcBef>
                <a:spcPts val="162"/>
              </a:spcBef>
              <a:spcAft>
                <a:spcPts val="0"/>
              </a:spcAft>
            </a:pP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Real</a:t>
            </a:r>
            <a:r>
              <a:rPr sz="3250" spc="-25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spc="-41" dirty="0">
                <a:solidFill>
                  <a:srgbClr val="102A59"/>
                </a:solidFill>
                <a:latin typeface="MJWVKP+Calibri Light"/>
                <a:cs typeface="MJWVKP+Calibri Light"/>
              </a:rPr>
              <a:t>World</a:t>
            </a:r>
            <a:r>
              <a:rPr sz="3250" spc="-202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spc="-19" dirty="0">
                <a:solidFill>
                  <a:srgbClr val="102A59"/>
                </a:solidFill>
                <a:latin typeface="MJWVKP+Calibri Light"/>
                <a:cs typeface="MJWVKP+Calibri Light"/>
              </a:rPr>
              <a:t>Scenario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2552061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57" dirty="0">
                <a:solidFill>
                  <a:srgbClr val="102A59"/>
                </a:solidFill>
                <a:latin typeface="MJWVKP+Calibri Light"/>
                <a:cs typeface="MJWVKP+Calibri Light"/>
              </a:rPr>
              <a:t>Test</a:t>
            </a:r>
            <a:r>
              <a:rPr sz="3250" spc="-30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Scenario</a:t>
            </a:r>
            <a:r>
              <a:rPr sz="3250" spc="-327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25" y="373324"/>
            <a:ext cx="2291023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spc="-57" dirty="0">
                <a:solidFill>
                  <a:srgbClr val="102A59"/>
                </a:solidFill>
                <a:latin typeface="MJWVKP+Calibri Light"/>
                <a:cs typeface="MJWVKP+Calibri Light"/>
              </a:rPr>
              <a:t>Test</a:t>
            </a:r>
            <a:r>
              <a:rPr sz="3250" spc="-304" dirty="0">
                <a:solidFill>
                  <a:srgbClr val="102A59"/>
                </a:solidFill>
                <a:latin typeface="MJWVKP+Calibri Light"/>
                <a:cs typeface="MJWVKP+Calibri Light"/>
              </a:rPr>
              <a:t> </a:t>
            </a:r>
            <a:r>
              <a:rPr sz="3250" dirty="0">
                <a:solidFill>
                  <a:srgbClr val="102A59"/>
                </a:solidFill>
                <a:latin typeface="MJWVKP+Calibri Light"/>
                <a:cs typeface="MJWVKP+Calibri Light"/>
              </a:rPr>
              <a:t>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406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HRLCVK+Arial</vt:lpstr>
      <vt:lpstr>Calibri</vt:lpstr>
      <vt:lpstr>QRWFDH+Wingdings</vt:lpstr>
      <vt:lpstr>Caladea</vt:lpstr>
      <vt:lpstr>APRQCQ+Calibri</vt:lpstr>
      <vt:lpstr>QFJRCI+Calibri Light</vt:lpstr>
      <vt:lpstr>MJWVKP+Calibri Light</vt:lpstr>
      <vt:lpstr>IUUFIQ+Calibri Bold</vt:lpstr>
      <vt:lpstr>VQQFBW+Calibri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Jodionisio Muachifi</cp:lastModifiedBy>
  <cp:revision>2</cp:revision>
  <dcterms:modified xsi:type="dcterms:W3CDTF">2023-10-28T11:27:54Z</dcterms:modified>
</cp:coreProperties>
</file>