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25.fntdata" ContentType="application/x-fontdata"/>
  <Override PartName="/ppt/fonts/font26.fntdata" ContentType="application/x-fontdata"/>
  <Override PartName="/ppt/fonts/font27.fntdata" ContentType="application/x-fontdata"/>
  <Override PartName="/ppt/fonts/font28.fntdata" ContentType="application/x-fontdata"/>
  <Override PartName="/ppt/fonts/font29.fntdata" ContentType="application/x-fontdata"/>
  <Override PartName="/ppt/fonts/font3.fntdata" ContentType="application/x-fontdata"/>
  <Override PartName="/ppt/fonts/font30.fntdata" ContentType="application/x-fontdata"/>
  <Override PartName="/ppt/fonts/font31.fntdata" ContentType="application/x-fontdata"/>
  <Override PartName="/ppt/fonts/font32.fntdata" ContentType="application/x-fontdata"/>
  <Override PartName="/ppt/fonts/font33.fntdata" ContentType="application/x-fontdata"/>
  <Override PartName="/ppt/fonts/font34.fntdata" ContentType="application/x-fontdata"/>
  <Override PartName="/ppt/fonts/font35.fntdata" ContentType="application/x-fontdata"/>
  <Override PartName="/ppt/fonts/font36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embeddedFontLst>
    <p:embeddedFont>
      <p:font typeface="QDRMQW+Calibri Light"/>
      <p:regular r:id="rId17"/>
    </p:embeddedFont>
    <p:embeddedFont>
      <p:font typeface="UAUQBJ+Calibri"/>
      <p:regular r:id="rId18"/>
    </p:embeddedFont>
    <p:embeddedFont>
      <p:font typeface="ULJEDN+Calibri Bold"/>
      <p:regular r:id="rId19"/>
    </p:embeddedFont>
    <p:embeddedFont>
      <p:font typeface="QDRMQW+Calibri Light"/>
      <p:regular r:id="rId20"/>
    </p:embeddedFont>
    <p:embeddedFont>
      <p:font typeface="CKJUGN+Arial"/>
      <p:regular r:id="rId21"/>
    </p:embeddedFont>
    <p:embeddedFont>
      <p:font typeface="Caladea"/>
      <p:regular r:id="rId22"/>
    </p:embeddedFont>
    <p:embeddedFont>
      <p:font typeface="UAUQBJ+Calibri"/>
      <p:regular r:id="rId23"/>
    </p:embeddedFont>
    <p:embeddedFont>
      <p:font typeface="ULJEDN+Calibri Bold"/>
      <p:regular r:id="rId24"/>
    </p:embeddedFont>
    <p:embeddedFont>
      <p:font typeface="OEKKAK+Calibri"/>
      <p:regular r:id="rId25"/>
    </p:embeddedFont>
    <p:embeddedFont>
      <p:font typeface="CKJUGN+Arial"/>
      <p:regular r:id="rId26"/>
    </p:embeddedFont>
    <p:embeddedFont>
      <p:font typeface="UAUQBJ+Calibri"/>
      <p:regular r:id="rId27"/>
    </p:embeddedFont>
    <p:embeddedFont>
      <p:font typeface="ULJEDN+Calibri Bold"/>
      <p:regular r:id="rId28"/>
    </p:embeddedFont>
    <p:embeddedFont>
      <p:font typeface="QDRMQW+Calibri Light"/>
      <p:regular r:id="rId29"/>
    </p:embeddedFont>
    <p:embeddedFont>
      <p:font typeface="UAUQBJ+Calibri"/>
      <p:regular r:id="rId30"/>
    </p:embeddedFont>
    <p:embeddedFont>
      <p:font typeface="QDRMQW+Calibri Light"/>
      <p:regular r:id="rId31"/>
    </p:embeddedFont>
    <p:embeddedFont>
      <p:font typeface="TSIJDL+Calibri Light"/>
      <p:regular r:id="rId32"/>
    </p:embeddedFont>
    <p:embeddedFont>
      <p:font typeface="Caladea"/>
      <p:regular r:id="rId33"/>
    </p:embeddedFont>
    <p:embeddedFont>
      <p:font typeface="UAUQBJ+Calibri"/>
      <p:regular r:id="rId34"/>
    </p:embeddedFont>
    <p:embeddedFont>
      <p:font typeface="QDRMQW+Calibri Light"/>
      <p:regular r:id="rId35"/>
    </p:embeddedFont>
    <p:embeddedFont>
      <p:font typeface="TSIJDL+Calibri Light"/>
      <p:regular r:id="rId36"/>
    </p:embeddedFont>
    <p:embeddedFont>
      <p:font typeface="Caladea"/>
      <p:regular r:id="rId37"/>
    </p:embeddedFont>
    <p:embeddedFont>
      <p:font typeface="QDRMQW+Calibri Light"/>
      <p:regular r:id="rId38"/>
    </p:embeddedFont>
    <p:embeddedFont>
      <p:font typeface="UAUQBJ+Calibri"/>
      <p:regular r:id="rId39"/>
    </p:embeddedFont>
    <p:embeddedFont>
      <p:font typeface="QDRMQW+Calibri Light"/>
      <p:regular r:id="rId40"/>
    </p:embeddedFont>
    <p:embeddedFont>
      <p:font typeface="QDRMQW+Calibri Light"/>
      <p:regular r:id="rId41"/>
    </p:embeddedFont>
    <p:embeddedFont>
      <p:font typeface="UAUQBJ+Calibri"/>
      <p:regular r:id="rId42"/>
    </p:embeddedFont>
    <p:embeddedFont>
      <p:font typeface="QDRMQW+Calibri Light"/>
      <p:regular r:id="rId43"/>
    </p:embeddedFont>
    <p:embeddedFont>
      <p:font typeface="ULJEDN+Calibri Bold"/>
      <p:regular r:id="rId44"/>
    </p:embeddedFont>
    <p:embeddedFont>
      <p:font typeface="CKJUGN+Arial"/>
      <p:regular r:id="rId45"/>
    </p:embeddedFont>
    <p:embeddedFont>
      <p:font typeface="Caladea"/>
      <p:regular r:id="rId46"/>
    </p:embeddedFont>
    <p:embeddedFont>
      <p:font typeface="ULJEDN+Calibri Bold"/>
      <p:regular r:id="rId47"/>
    </p:embeddedFont>
    <p:embeddedFont>
      <p:font typeface="UAUQBJ+Calibri"/>
      <p:regular r:id="rId48"/>
    </p:embeddedFont>
    <p:embeddedFont>
      <p:font typeface="ULJEDN+Calibri Bold"/>
      <p:regular r:id="rId49"/>
    </p:embeddedFont>
    <p:embeddedFont>
      <p:font typeface="QDRMQW+Calibri Light"/>
      <p:regular r:id="rId50"/>
    </p:embeddedFont>
    <p:embeddedFont>
      <p:font typeface="UAUQBJ+Calibri"/>
      <p:regular r:id="rId51"/>
    </p:embeddedFont>
    <p:embeddedFont>
      <p:font typeface="QDRMQW+Calibri Light"/>
      <p:regular r:id="rId5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font" Target="fonts/font1.fntdata" /><Relationship Id="rId18" Type="http://schemas.openxmlformats.org/officeDocument/2006/relationships/font" Target="fonts/font2.fntdata" /><Relationship Id="rId19" Type="http://schemas.openxmlformats.org/officeDocument/2006/relationships/font" Target="fonts/font3.fntdata" /><Relationship Id="rId2" Type="http://schemas.openxmlformats.org/officeDocument/2006/relationships/tableStyles" Target="tableStyles.xml" /><Relationship Id="rId20" Type="http://schemas.openxmlformats.org/officeDocument/2006/relationships/font" Target="fonts/font4.fntdata" /><Relationship Id="rId21" Type="http://schemas.openxmlformats.org/officeDocument/2006/relationships/font" Target="fonts/font5.fntdata" /><Relationship Id="rId22" Type="http://schemas.openxmlformats.org/officeDocument/2006/relationships/font" Target="fonts/font6.fntdata" /><Relationship Id="rId23" Type="http://schemas.openxmlformats.org/officeDocument/2006/relationships/font" Target="fonts/font7.fntdata" /><Relationship Id="rId24" Type="http://schemas.openxmlformats.org/officeDocument/2006/relationships/font" Target="fonts/font8.fntdata" /><Relationship Id="rId25" Type="http://schemas.openxmlformats.org/officeDocument/2006/relationships/font" Target="fonts/font9.fntdata" /><Relationship Id="rId26" Type="http://schemas.openxmlformats.org/officeDocument/2006/relationships/font" Target="fonts/font10.fntdata" /><Relationship Id="rId27" Type="http://schemas.openxmlformats.org/officeDocument/2006/relationships/font" Target="fonts/font11.fntdata" /><Relationship Id="rId28" Type="http://schemas.openxmlformats.org/officeDocument/2006/relationships/font" Target="fonts/font12.fntdata" /><Relationship Id="rId29" Type="http://schemas.openxmlformats.org/officeDocument/2006/relationships/font" Target="fonts/font13.fntdata" /><Relationship Id="rId3" Type="http://schemas.openxmlformats.org/officeDocument/2006/relationships/viewProps" Target="viewProps.xml" /><Relationship Id="rId30" Type="http://schemas.openxmlformats.org/officeDocument/2006/relationships/font" Target="fonts/font14.fntdata" /><Relationship Id="rId31" Type="http://schemas.openxmlformats.org/officeDocument/2006/relationships/font" Target="fonts/font15.fntdata" /><Relationship Id="rId32" Type="http://schemas.openxmlformats.org/officeDocument/2006/relationships/font" Target="fonts/font16.fntdata" /><Relationship Id="rId33" Type="http://schemas.openxmlformats.org/officeDocument/2006/relationships/font" Target="fonts/font17.fntdata" /><Relationship Id="rId34" Type="http://schemas.openxmlformats.org/officeDocument/2006/relationships/font" Target="fonts/font18.fntdata" /><Relationship Id="rId35" Type="http://schemas.openxmlformats.org/officeDocument/2006/relationships/font" Target="fonts/font19.fntdata" /><Relationship Id="rId36" Type="http://schemas.openxmlformats.org/officeDocument/2006/relationships/font" Target="fonts/font20.fntdata" /><Relationship Id="rId37" Type="http://schemas.openxmlformats.org/officeDocument/2006/relationships/font" Target="fonts/font21.fntdata" /><Relationship Id="rId38" Type="http://schemas.openxmlformats.org/officeDocument/2006/relationships/font" Target="fonts/font22.fntdata" /><Relationship Id="rId39" Type="http://schemas.openxmlformats.org/officeDocument/2006/relationships/font" Target="fonts/font23.fntdata" /><Relationship Id="rId4" Type="http://schemas.openxmlformats.org/officeDocument/2006/relationships/theme" Target="theme/theme1.xml" /><Relationship Id="rId40" Type="http://schemas.openxmlformats.org/officeDocument/2006/relationships/font" Target="fonts/font24.fntdata" /><Relationship Id="rId41" Type="http://schemas.openxmlformats.org/officeDocument/2006/relationships/font" Target="fonts/font25.fntdata" /><Relationship Id="rId42" Type="http://schemas.openxmlformats.org/officeDocument/2006/relationships/font" Target="fonts/font26.fntdata" /><Relationship Id="rId43" Type="http://schemas.openxmlformats.org/officeDocument/2006/relationships/font" Target="fonts/font27.fntdata" /><Relationship Id="rId44" Type="http://schemas.openxmlformats.org/officeDocument/2006/relationships/font" Target="fonts/font28.fntdata" /><Relationship Id="rId45" Type="http://schemas.openxmlformats.org/officeDocument/2006/relationships/font" Target="fonts/font29.fntdata" /><Relationship Id="rId46" Type="http://schemas.openxmlformats.org/officeDocument/2006/relationships/font" Target="fonts/font30.fntdata" /><Relationship Id="rId47" Type="http://schemas.openxmlformats.org/officeDocument/2006/relationships/font" Target="fonts/font31.fntdata" /><Relationship Id="rId48" Type="http://schemas.openxmlformats.org/officeDocument/2006/relationships/font" Target="fonts/font32.fntdata" /><Relationship Id="rId49" Type="http://schemas.openxmlformats.org/officeDocument/2006/relationships/font" Target="fonts/font33.fntdata" /><Relationship Id="rId5" Type="http://schemas.openxmlformats.org/officeDocument/2006/relationships/slideMaster" Target="slideMasters/slideMaster1.xml" /><Relationship Id="rId50" Type="http://schemas.openxmlformats.org/officeDocument/2006/relationships/font" Target="fonts/font34.fntdata" /><Relationship Id="rId51" Type="http://schemas.openxmlformats.org/officeDocument/2006/relationships/font" Target="fonts/font35.fntdata" /><Relationship Id="rId52" Type="http://schemas.openxmlformats.org/officeDocument/2006/relationships/font" Target="fonts/font36.fntdata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Relationship Id="rId3" Type="http://schemas.openxmlformats.org/officeDocument/2006/relationships/hyperlink" Target="https://github.com/Torrakanor611/QUIC_Anomaly_Detection" TargetMode="Externa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5824" y="1173476"/>
            <a:ext cx="7951624" cy="9694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33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 spc="10">
                <a:solidFill>
                  <a:srgbClr val="102a59"/>
                </a:solidFill>
                <a:latin typeface="QDRMQW+Calibri Light"/>
                <a:cs typeface="QDRMQW+Calibri Light"/>
              </a:rPr>
              <a:t>QUIC</a:t>
            </a:r>
            <a:r>
              <a:rPr dirty="0" sz="6000" spc="-297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6000" spc="-57">
                <a:solidFill>
                  <a:srgbClr val="102a59"/>
                </a:solidFill>
                <a:latin typeface="QDRMQW+Calibri Light"/>
                <a:cs typeface="QDRMQW+Calibri Light"/>
              </a:rPr>
              <a:t>Protocol:</a:t>
            </a:r>
            <a:r>
              <a:rPr dirty="0" sz="6000" spc="-172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6000" spc="24">
                <a:solidFill>
                  <a:srgbClr val="102a59"/>
                </a:solidFill>
                <a:latin typeface="QDRMQW+Calibri Light"/>
                <a:cs typeface="QDRMQW+Calibri Light"/>
              </a:rPr>
              <a:t>DoS</a:t>
            </a:r>
            <a:r>
              <a:rPr dirty="0" sz="6000" spc="-263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6000" spc="-43">
                <a:solidFill>
                  <a:srgbClr val="102a59"/>
                </a:solidFill>
                <a:latin typeface="QDRMQW+Calibri Light"/>
                <a:cs typeface="QDRMQW+Calibri Light"/>
              </a:rPr>
              <a:t>attack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3200" y="2367331"/>
            <a:ext cx="2899790" cy="468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16">
                <a:solidFill>
                  <a:srgbClr val="000000"/>
                </a:solidFill>
                <a:latin typeface="UAUQBJ+Calibri"/>
                <a:cs typeface="UAUQBJ+Calibri"/>
              </a:rPr>
              <a:t>Anomaly</a:t>
            </a:r>
            <a:r>
              <a:rPr dirty="0" sz="2800" spc="83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22">
                <a:solidFill>
                  <a:srgbClr val="000000"/>
                </a:solidFill>
                <a:latin typeface="UAUQBJ+Calibri"/>
                <a:cs typeface="UAUQBJ+Calibri"/>
              </a:rPr>
              <a:t>Detection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75105" y="3883973"/>
            <a:ext cx="2282731" cy="8683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20">
                <a:solidFill>
                  <a:srgbClr val="000000"/>
                </a:solidFill>
                <a:latin typeface="UAUQBJ+Calibri"/>
                <a:cs typeface="UAUQBJ+Calibri"/>
              </a:rPr>
              <a:t>Maria</a:t>
            </a:r>
            <a:r>
              <a:rPr dirty="0" sz="2400" spc="130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UAUQBJ+Calibri"/>
                <a:cs typeface="UAUQBJ+Calibri"/>
              </a:rPr>
              <a:t>Inês</a:t>
            </a:r>
            <a:r>
              <a:rPr dirty="0" sz="2400" spc="-55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UAUQBJ+Calibri"/>
                <a:cs typeface="UAUQBJ+Calibri"/>
              </a:rPr>
              <a:t>Rocha</a:t>
            </a:r>
          </a:p>
          <a:p>
            <a:pPr marL="0" marR="0">
              <a:lnSpc>
                <a:spcPts val="2932"/>
              </a:lnSpc>
              <a:spcBef>
                <a:spcPts val="672"/>
              </a:spcBef>
              <a:spcAft>
                <a:spcPts val="0"/>
              </a:spcAft>
            </a:pPr>
            <a:r>
              <a:rPr dirty="0" sz="2400" spc="-25">
                <a:solidFill>
                  <a:srgbClr val="000000"/>
                </a:solidFill>
                <a:latin typeface="UAUQBJ+Calibri"/>
                <a:cs typeface="UAUQBJ+Calibri"/>
              </a:rPr>
              <a:t>Pedro</a:t>
            </a:r>
            <a:r>
              <a:rPr dirty="0" sz="2400" spc="21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400" spc="11">
                <a:solidFill>
                  <a:srgbClr val="000000"/>
                </a:solidFill>
                <a:latin typeface="UAUQBJ+Calibri"/>
                <a:cs typeface="UAUQBJ+Calibri"/>
              </a:rPr>
              <a:t>Abreu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87266" y="3883973"/>
            <a:ext cx="946472" cy="8683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14">
                <a:solidFill>
                  <a:srgbClr val="000000"/>
                </a:solidFill>
                <a:latin typeface="UAUQBJ+Calibri"/>
                <a:cs typeface="UAUQBJ+Calibri"/>
              </a:rPr>
              <a:t>93320</a:t>
            </a:r>
          </a:p>
          <a:p>
            <a:pPr marL="28575" marR="0">
              <a:lnSpc>
                <a:spcPts val="2932"/>
              </a:lnSpc>
              <a:spcBef>
                <a:spcPts val="672"/>
              </a:spcBef>
              <a:spcAft>
                <a:spcPts val="0"/>
              </a:spcAft>
            </a:pPr>
            <a:r>
              <a:rPr dirty="0" sz="2400" spc="-14">
                <a:solidFill>
                  <a:srgbClr val="000000"/>
                </a:solidFill>
                <a:latin typeface="UAUQBJ+Calibri"/>
                <a:cs typeface="UAUQBJ+Calibri"/>
              </a:rPr>
              <a:t>93240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6734" y="6475571"/>
            <a:ext cx="1991604" cy="317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14" b="1">
                <a:solidFill>
                  <a:srgbClr val="000000"/>
                </a:solidFill>
                <a:latin typeface="ULJEDN+Calibri Bold"/>
                <a:cs typeface="ULJEDN+Calibri Bold"/>
              </a:rPr>
              <a:t>TPR</a:t>
            </a:r>
            <a:r>
              <a:rPr dirty="0" sz="1800" spc="368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ULJEDN+Calibri Bold"/>
                <a:cs typeface="ULJEDN+Calibri Bold"/>
              </a:rPr>
              <a:t>-</a:t>
            </a:r>
            <a:r>
              <a:rPr dirty="0" sz="1800" spc="19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1800" spc="12" b="1">
                <a:solidFill>
                  <a:srgbClr val="000000"/>
                </a:solidFill>
                <a:latin typeface="ULJEDN+Calibri Bold"/>
                <a:cs typeface="ULJEDN+Calibri Bold"/>
              </a:rPr>
              <a:t>January</a:t>
            </a:r>
            <a:r>
              <a:rPr dirty="0" sz="1800" spc="-71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1800" spc="-13" b="1">
                <a:solidFill>
                  <a:srgbClr val="000000"/>
                </a:solidFill>
                <a:latin typeface="ULJEDN+Calibri Bold"/>
                <a:cs typeface="ULJEDN+Calibri Bold"/>
              </a:rPr>
              <a:t>2023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80560" y="2601274"/>
            <a:ext cx="3320009" cy="15283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4"/>
              </a:lnSpc>
              <a:spcBef>
                <a:spcPts val="0"/>
              </a:spcBef>
              <a:spcAft>
                <a:spcPts val="0"/>
              </a:spcAft>
            </a:pPr>
            <a:r>
              <a:rPr dirty="0" sz="9600" spc="-32">
                <a:solidFill>
                  <a:srgbClr val="102a59"/>
                </a:solidFill>
                <a:latin typeface="QDRMQW+Calibri Light"/>
                <a:cs typeface="QDRMQW+Calibri Light"/>
                <a:hlinkClick r:id="rId3"/>
              </a:rPr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77921" y="4027059"/>
            <a:ext cx="5933907" cy="317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u="sng">
                <a:solidFill>
                  <a:srgbClr val="0563c1"/>
                </a:solidFill>
                <a:latin typeface="UAUQBJ+Calibri"/>
                <a:cs typeface="UAUQBJ+Calibri"/>
                <a:hlinkClick r:id="rId3"/>
              </a:rPr>
              <a:t>https://github.com/Torrakanor611/QUIC_Anomaly_Detection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46501" y="2729864"/>
            <a:ext cx="5932451" cy="1400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726"/>
              </a:lnSpc>
              <a:spcBef>
                <a:spcPts val="0"/>
              </a:spcBef>
              <a:spcAft>
                <a:spcPts val="0"/>
              </a:spcAft>
            </a:pPr>
            <a:r>
              <a:rPr dirty="0" sz="8800" spc="-76">
                <a:solidFill>
                  <a:srgbClr val="102a59"/>
                </a:solidFill>
                <a:latin typeface="QDRMQW+Calibri Light"/>
                <a:cs typeface="QDRMQW+Calibri Light"/>
              </a:rPr>
              <a:t>QUESTIONS?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95190" y="4272121"/>
            <a:ext cx="2955422" cy="317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10" b="1">
                <a:solidFill>
                  <a:srgbClr val="000000"/>
                </a:solidFill>
                <a:latin typeface="ULJEDN+Calibri Bold"/>
                <a:cs typeface="ULJEDN+Calibri Bold"/>
              </a:rPr>
              <a:t>Thank</a:t>
            </a:r>
            <a:r>
              <a:rPr dirty="0" sz="1800" spc="-77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ULJEDN+Calibri Bold"/>
                <a:cs typeface="ULJEDN+Calibri Bold"/>
              </a:rPr>
              <a:t>you</a:t>
            </a:r>
            <a:r>
              <a:rPr dirty="0" sz="1800" spc="62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1800" spc="19" b="1">
                <a:solidFill>
                  <a:srgbClr val="000000"/>
                </a:solidFill>
                <a:latin typeface="ULJEDN+Calibri Bold"/>
                <a:cs typeface="ULJEDN+Calibri Bold"/>
              </a:rPr>
              <a:t>for</a:t>
            </a:r>
            <a:r>
              <a:rPr dirty="0" sz="1800" spc="-87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ULJEDN+Calibri Bold"/>
                <a:cs typeface="ULJEDN+Calibri Bold"/>
              </a:rPr>
              <a:t>your</a:t>
            </a:r>
            <a:r>
              <a:rPr dirty="0" sz="1800" spc="-65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ULJEDN+Calibri Bold"/>
                <a:cs typeface="ULJEDN+Calibri Bold"/>
              </a:rPr>
              <a:t>attention!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6127" y="190563"/>
            <a:ext cx="2910004" cy="596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102a59"/>
                </a:solidFill>
                <a:latin typeface="QDRMQW+Calibri Light"/>
                <a:cs typeface="QDRMQW+Calibri Light"/>
              </a:rPr>
              <a:t>M</a:t>
            </a:r>
            <a:r>
              <a:rPr dirty="0" sz="3600" spc="-708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>
                <a:solidFill>
                  <a:srgbClr val="102a59"/>
                </a:solidFill>
                <a:latin typeface="QDRMQW+Calibri Light"/>
                <a:cs typeface="QDRMQW+Calibri Light"/>
              </a:rPr>
              <a:t>ain</a:t>
            </a:r>
            <a:r>
              <a:rPr dirty="0" sz="3600" spc="-278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>
                <a:solidFill>
                  <a:srgbClr val="102a59"/>
                </a:solidFill>
                <a:latin typeface="QDRMQW+Calibri Light"/>
                <a:cs typeface="QDRMQW+Calibri Light"/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360" y="777184"/>
            <a:ext cx="8848400" cy="1673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3250">
                <a:solidFill>
                  <a:srgbClr val="000000"/>
                </a:solidFill>
                <a:latin typeface="CKJUGN+Arial"/>
                <a:cs typeface="CKJUGN+Arial"/>
              </a:rPr>
              <a:t>•</a:t>
            </a:r>
            <a:r>
              <a:rPr dirty="0" sz="3250" spc="40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z="3250" spc="-308">
                <a:solidFill>
                  <a:srgbClr val="000000"/>
                </a:solidFill>
                <a:latin typeface="UAUQBJ+Calibri"/>
                <a:cs typeface="UAUQBJ+Calibri"/>
              </a:rPr>
              <a:t>To</a:t>
            </a:r>
            <a:r>
              <a:rPr dirty="0" sz="3250" spc="256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3250" spc="-26">
                <a:solidFill>
                  <a:srgbClr val="000000"/>
                </a:solidFill>
                <a:latin typeface="UAUQBJ+Calibri"/>
                <a:cs typeface="UAUQBJ+Calibri"/>
              </a:rPr>
              <a:t>detect</a:t>
            </a:r>
            <a:r>
              <a:rPr dirty="0" sz="3250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3250">
                <a:solidFill>
                  <a:srgbClr val="000000"/>
                </a:solidFill>
                <a:latin typeface="UAUQBJ+Calibri"/>
                <a:cs typeface="UAUQBJ+Calibri"/>
              </a:rPr>
              <a:t>a</a:t>
            </a:r>
            <a:r>
              <a:rPr dirty="0" sz="3250" spc="-23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3250" spc="-13" b="1">
                <a:solidFill>
                  <a:srgbClr val="000000"/>
                </a:solidFill>
                <a:latin typeface="ULJEDN+Calibri Bold"/>
                <a:cs typeface="ULJEDN+Calibri Bold"/>
              </a:rPr>
              <a:t>QUIC</a:t>
            </a:r>
            <a:r>
              <a:rPr dirty="0" sz="3250" spc="-38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3250" spc="-20" b="1">
                <a:solidFill>
                  <a:srgbClr val="000000"/>
                </a:solidFill>
                <a:latin typeface="ULJEDN+Calibri Bold"/>
                <a:cs typeface="ULJEDN+Calibri Bold"/>
              </a:rPr>
              <a:t>DoS</a:t>
            </a:r>
            <a:r>
              <a:rPr dirty="0" sz="3250" spc="-71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3250" spc="-14" b="1">
                <a:solidFill>
                  <a:srgbClr val="000000"/>
                </a:solidFill>
                <a:latin typeface="ULJEDN+Calibri Bold"/>
                <a:cs typeface="ULJEDN+Calibri Bold"/>
              </a:rPr>
              <a:t>attack</a:t>
            </a:r>
            <a:r>
              <a:rPr dirty="0" sz="3250" spc="-111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3250">
                <a:solidFill>
                  <a:srgbClr val="000000"/>
                </a:solidFill>
                <a:latin typeface="OEKKAK+Calibri"/>
                <a:cs typeface="OEKKAK+Calibri"/>
              </a:rPr>
              <a:t>–</a:t>
            </a:r>
            <a:r>
              <a:rPr dirty="0" sz="325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z="3250" spc="-17">
                <a:solidFill>
                  <a:srgbClr val="000000"/>
                </a:solidFill>
                <a:latin typeface="UAUQBJ+Calibri"/>
                <a:cs typeface="UAUQBJ+Calibri"/>
              </a:rPr>
              <a:t>service</a:t>
            </a:r>
            <a:r>
              <a:rPr dirty="0" sz="3250" spc="-19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3250">
                <a:solidFill>
                  <a:srgbClr val="000000"/>
                </a:solidFill>
                <a:latin typeface="UAUQBJ+Calibri"/>
                <a:cs typeface="UAUQBJ+Calibri"/>
              </a:rPr>
              <a:t>denial</a:t>
            </a:r>
            <a:r>
              <a:rPr dirty="0" sz="3250" spc="-134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3250">
                <a:solidFill>
                  <a:srgbClr val="000000"/>
                </a:solidFill>
                <a:latin typeface="UAUQBJ+Calibri"/>
                <a:cs typeface="UAUQBJ+Calibri"/>
              </a:rPr>
              <a:t>a</a:t>
            </a:r>
            <a:r>
              <a:rPr dirty="0" sz="3250" spc="-718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3250" spc="-75">
                <a:solidFill>
                  <a:srgbClr val="000000"/>
                </a:solidFill>
                <a:latin typeface="UAUQBJ+Calibri"/>
                <a:cs typeface="UAUQBJ+Calibri"/>
              </a:rPr>
              <a:t>tta</a:t>
            </a:r>
            <a:r>
              <a:rPr dirty="0" sz="3250" spc="-718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3250" spc="-12">
                <a:solidFill>
                  <a:srgbClr val="000000"/>
                </a:solidFill>
                <a:latin typeface="UAUQBJ+Calibri"/>
                <a:cs typeface="UAUQBJ+Calibri"/>
              </a:rPr>
              <a:t>ck</a:t>
            </a:r>
          </a:p>
          <a:p>
            <a:pPr marL="0" marR="0">
              <a:lnSpc>
                <a:spcPts val="3939"/>
              </a:lnSpc>
              <a:spcBef>
                <a:spcPts val="541"/>
              </a:spcBef>
              <a:spcAft>
                <a:spcPts val="0"/>
              </a:spcAft>
            </a:pPr>
            <a:r>
              <a:rPr dirty="0" sz="3250">
                <a:solidFill>
                  <a:srgbClr val="000000"/>
                </a:solidFill>
                <a:latin typeface="CKJUGN+Arial"/>
                <a:cs typeface="CKJUGN+Arial"/>
              </a:rPr>
              <a:t>•</a:t>
            </a:r>
            <a:r>
              <a:rPr dirty="0" sz="3250" spc="40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z="3250" spc="-10">
                <a:solidFill>
                  <a:srgbClr val="000000"/>
                </a:solidFill>
                <a:latin typeface="UAUQBJ+Calibri"/>
                <a:cs typeface="UAUQBJ+Calibri"/>
              </a:rPr>
              <a:t>Proposed:</a:t>
            </a:r>
            <a:r>
              <a:rPr dirty="0" sz="3250" spc="-171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3250">
                <a:solidFill>
                  <a:srgbClr val="000000"/>
                </a:solidFill>
                <a:latin typeface="UAUQBJ+Calibri"/>
                <a:cs typeface="UAUQBJ+Calibri"/>
              </a:rPr>
              <a:t>3</a:t>
            </a:r>
            <a:r>
              <a:rPr dirty="0" sz="3250" spc="-61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3250" spc="-31">
                <a:solidFill>
                  <a:srgbClr val="000000"/>
                </a:solidFill>
                <a:latin typeface="UAUQBJ+Calibri"/>
                <a:cs typeface="UAUQBJ+Calibri"/>
              </a:rPr>
              <a:t>different</a:t>
            </a:r>
            <a:r>
              <a:rPr dirty="0" sz="3250" spc="-69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3250">
                <a:solidFill>
                  <a:srgbClr val="000000"/>
                </a:solidFill>
                <a:latin typeface="UAUQBJ+Calibri"/>
                <a:cs typeface="UAUQBJ+Calibri"/>
              </a:rPr>
              <a:t>scenarios</a:t>
            </a:r>
          </a:p>
          <a:p>
            <a:pPr marL="0" marR="0">
              <a:lnSpc>
                <a:spcPts val="3942"/>
              </a:lnSpc>
              <a:spcBef>
                <a:spcPts val="563"/>
              </a:spcBef>
              <a:spcAft>
                <a:spcPts val="0"/>
              </a:spcAft>
            </a:pPr>
            <a:r>
              <a:rPr dirty="0" sz="3250">
                <a:solidFill>
                  <a:srgbClr val="000000"/>
                </a:solidFill>
                <a:latin typeface="CKJUGN+Arial"/>
                <a:cs typeface="CKJUGN+Arial"/>
              </a:rPr>
              <a:t>•</a:t>
            </a:r>
            <a:r>
              <a:rPr dirty="0" sz="3250" spc="40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z="3250" spc="-16">
                <a:solidFill>
                  <a:srgbClr val="000000"/>
                </a:solidFill>
                <a:latin typeface="UAUQBJ+Calibri"/>
                <a:cs typeface="UAUQBJ+Calibri"/>
              </a:rPr>
              <a:t>Achieved:</a:t>
            </a:r>
            <a:r>
              <a:rPr dirty="0" sz="3250" spc="-90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3250">
                <a:solidFill>
                  <a:srgbClr val="000000"/>
                </a:solidFill>
                <a:latin typeface="UAUQBJ+Calibri"/>
                <a:cs typeface="UAUQBJ+Calibri"/>
              </a:rPr>
              <a:t>only</a:t>
            </a:r>
            <a:r>
              <a:rPr dirty="0" sz="3250" spc="-105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3250">
                <a:solidFill>
                  <a:srgbClr val="000000"/>
                </a:solidFill>
                <a:latin typeface="UAUQBJ+Calibri"/>
                <a:cs typeface="UAUQBJ+Calibri"/>
              </a:rPr>
              <a:t>1</a:t>
            </a:r>
            <a:r>
              <a:rPr dirty="0" sz="3250" spc="-60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3250">
                <a:solidFill>
                  <a:srgbClr val="000000"/>
                </a:solidFill>
                <a:latin typeface="UAUQBJ+Calibri"/>
                <a:cs typeface="UAUQBJ+Calibri"/>
              </a:rPr>
              <a:t>scenario</a:t>
            </a:r>
            <a:r>
              <a:rPr dirty="0" sz="3250" spc="-114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3250" spc="-24">
                <a:solidFill>
                  <a:srgbClr val="000000"/>
                </a:solidFill>
                <a:latin typeface="UAUQBJ+Calibri"/>
                <a:cs typeface="UAUQBJ+Calibri"/>
              </a:rPr>
              <a:t>evaluated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515" y="4368094"/>
            <a:ext cx="2012503" cy="457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spc="-62" b="1">
                <a:solidFill>
                  <a:srgbClr val="102a59"/>
                </a:solidFill>
                <a:latin typeface="ULJEDN+Calibri Bold"/>
                <a:cs typeface="ULJEDN+Calibri Bold"/>
              </a:rPr>
              <a:t>Test</a:t>
            </a:r>
            <a:r>
              <a:rPr dirty="0" sz="2700" spc="17" b="1">
                <a:solidFill>
                  <a:srgbClr val="102a59"/>
                </a:solidFill>
                <a:latin typeface="ULJEDN+Calibri Bold"/>
                <a:cs typeface="ULJEDN+Calibri Bold"/>
              </a:rPr>
              <a:t> </a:t>
            </a:r>
            <a:r>
              <a:rPr dirty="0" sz="2700" b="1">
                <a:solidFill>
                  <a:srgbClr val="102a59"/>
                </a:solidFill>
                <a:latin typeface="ULJEDN+Calibri Bold"/>
                <a:cs typeface="ULJEDN+Calibri Bold"/>
              </a:rPr>
              <a:t>Scenario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64475" y="6229294"/>
            <a:ext cx="2629092" cy="5388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3250" b="1">
                <a:solidFill>
                  <a:srgbClr val="102a59"/>
                </a:solidFill>
                <a:latin typeface="ULJEDN+Calibri Bold"/>
                <a:cs typeface="ULJEDN+Calibri Bold"/>
              </a:rPr>
              <a:t>Solution</a:t>
            </a:r>
            <a:r>
              <a:rPr dirty="0" sz="3250" spc="-145" b="1">
                <a:solidFill>
                  <a:srgbClr val="102a59"/>
                </a:solidFill>
                <a:latin typeface="ULJEDN+Calibri Bold"/>
                <a:cs typeface="ULJEDN+Calibri Bold"/>
              </a:rPr>
              <a:t> </a:t>
            </a:r>
            <a:r>
              <a:rPr dirty="0" sz="3250" spc="-10" b="1">
                <a:solidFill>
                  <a:srgbClr val="102a59"/>
                </a:solidFill>
                <a:latin typeface="ULJEDN+Calibri Bold"/>
                <a:cs typeface="ULJEDN+Calibri Bold"/>
              </a:rPr>
              <a:t>Setup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08530" y="80491"/>
            <a:ext cx="2126491" cy="5039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68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3">
                <a:solidFill>
                  <a:srgbClr val="102a59"/>
                </a:solidFill>
                <a:latin typeface="QDRMQW+Calibri Light"/>
                <a:cs typeface="QDRMQW+Calibri Light"/>
              </a:rPr>
              <a:t>Data</a:t>
            </a:r>
            <a:r>
              <a:rPr dirty="0" sz="3000" spc="-231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000">
                <a:solidFill>
                  <a:srgbClr val="102a59"/>
                </a:solidFill>
                <a:latin typeface="QDRMQW+Calibri Light"/>
                <a:cs typeface="QDRMQW+Calibri Light"/>
              </a:rPr>
              <a:t>Sources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89494" y="82494"/>
            <a:ext cx="3547608" cy="1374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71626" marR="0">
              <a:lnSpc>
                <a:spcPts val="3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3250" spc="-40">
                <a:solidFill>
                  <a:srgbClr val="102a59"/>
                </a:solidFill>
                <a:latin typeface="QDRMQW+Calibri Light"/>
                <a:cs typeface="QDRMQW+Calibri Light"/>
              </a:rPr>
              <a:t>Metrics</a:t>
            </a:r>
          </a:p>
          <a:p>
            <a:pPr marL="0" marR="0">
              <a:lnSpc>
                <a:spcPts val="2291"/>
              </a:lnSpc>
              <a:spcBef>
                <a:spcPts val="656"/>
              </a:spcBef>
              <a:spcAft>
                <a:spcPts val="0"/>
              </a:spcAft>
            </a:pPr>
            <a:r>
              <a:rPr dirty="0" sz="1900" spc="-11">
                <a:solidFill>
                  <a:srgbClr val="000000"/>
                </a:solidFill>
                <a:latin typeface="UAUQBJ+Calibri"/>
                <a:cs typeface="UAUQBJ+Calibri"/>
              </a:rPr>
              <a:t>Time</a:t>
            </a:r>
            <a:r>
              <a:rPr dirty="0" sz="1900" spc="58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1900" spc="-35">
                <a:solidFill>
                  <a:srgbClr val="000000"/>
                </a:solidFill>
                <a:latin typeface="UAUQBJ+Calibri"/>
                <a:cs typeface="UAUQBJ+Calibri"/>
              </a:rPr>
              <a:t>between</a:t>
            </a:r>
            <a:r>
              <a:rPr dirty="0" sz="1900" spc="180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1900" spc="-14">
                <a:solidFill>
                  <a:srgbClr val="000000"/>
                </a:solidFill>
                <a:latin typeface="UAUQBJ+Calibri"/>
                <a:cs typeface="UAUQBJ+Calibri"/>
              </a:rPr>
              <a:t>consecutive</a:t>
            </a:r>
            <a:r>
              <a:rPr dirty="0" sz="1900" spc="137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1900" spc="-35">
                <a:solidFill>
                  <a:srgbClr val="000000"/>
                </a:solidFill>
                <a:latin typeface="UAUQBJ+Calibri"/>
                <a:cs typeface="UAUQBJ+Calibri"/>
              </a:rPr>
              <a:t>packets</a:t>
            </a:r>
          </a:p>
          <a:p>
            <a:pPr marL="0" marR="0">
              <a:lnSpc>
                <a:spcPts val="2291"/>
              </a:lnSpc>
              <a:spcBef>
                <a:spcPts val="1336"/>
              </a:spcBef>
              <a:spcAft>
                <a:spcPts val="0"/>
              </a:spcAft>
            </a:pPr>
            <a:r>
              <a:rPr dirty="0" sz="1900" spc="-47">
                <a:solidFill>
                  <a:srgbClr val="000000"/>
                </a:solidFill>
                <a:latin typeface="UAUQBJ+Calibri"/>
                <a:cs typeface="UAUQBJ+Calibri"/>
              </a:rPr>
              <a:t>Packet</a:t>
            </a:r>
            <a:r>
              <a:rPr dirty="0" sz="1900" spc="180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1900" spc="-37">
                <a:solidFill>
                  <a:srgbClr val="000000"/>
                </a:solidFill>
                <a:latin typeface="UAUQBJ+Calibri"/>
                <a:cs typeface="UAUQBJ+Calibri"/>
              </a:rPr>
              <a:t>Size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4817" y="609008"/>
            <a:ext cx="1749182" cy="3291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-20">
                <a:solidFill>
                  <a:srgbClr val="ffffff"/>
                </a:solidFill>
                <a:latin typeface="QDRMQW+Calibri Light"/>
                <a:cs typeface="QDRMQW+Calibri Light"/>
              </a:rPr>
              <a:t>Network</a:t>
            </a:r>
            <a:r>
              <a:rPr dirty="0" sz="1900" spc="101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1900" spc="-33">
                <a:solidFill>
                  <a:srgbClr val="ffffff"/>
                </a:solidFill>
                <a:latin typeface="QDRMQW+Calibri Light"/>
                <a:cs typeface="QDRMQW+Calibri Light"/>
              </a:rPr>
              <a:t>Packets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85439" y="639368"/>
            <a:ext cx="2382203" cy="2710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4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QDRMQW+Calibri Light"/>
                <a:cs typeface="QDRMQW+Calibri Light"/>
              </a:rPr>
              <a:t>Observation</a:t>
            </a:r>
            <a:r>
              <a:rPr dirty="0" sz="1500" spc="11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QDRMQW+Calibri Light"/>
                <a:cs typeface="QDRMQW+Calibri Light"/>
              </a:rPr>
              <a:t>Windows</a:t>
            </a:r>
            <a:r>
              <a:rPr dirty="0" sz="1500" spc="68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1500" spc="-11">
                <a:solidFill>
                  <a:srgbClr val="ffffff"/>
                </a:solidFill>
                <a:latin typeface="QDRMQW+Calibri Light"/>
                <a:cs typeface="QDRMQW+Calibri Light"/>
              </a:rPr>
              <a:t>Tested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68040" y="1056817"/>
            <a:ext cx="2590721" cy="7575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4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TSIJDL+Calibri Light"/>
                <a:cs typeface="TSIJDL+Calibri Light"/>
              </a:rPr>
              <a:t>•</a:t>
            </a:r>
            <a:r>
              <a:rPr dirty="0" sz="1500" spc="198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z="1500">
                <a:solidFill>
                  <a:srgbClr val="000000"/>
                </a:solidFill>
                <a:latin typeface="UAUQBJ+Calibri"/>
                <a:cs typeface="UAUQBJ+Calibri"/>
              </a:rPr>
              <a:t>10</a:t>
            </a:r>
            <a:r>
              <a:rPr dirty="0" sz="1500" spc="-37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UAUQBJ+Calibri"/>
                <a:cs typeface="UAUQBJ+Calibri"/>
              </a:rPr>
              <a:t>secs</a:t>
            </a:r>
            <a:r>
              <a:rPr dirty="0" sz="1500" spc="55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1500" spc="11">
                <a:solidFill>
                  <a:srgbClr val="000000"/>
                </a:solidFill>
                <a:latin typeface="UAUQBJ+Calibri"/>
                <a:cs typeface="UAUQBJ+Calibri"/>
              </a:rPr>
              <a:t>with</a:t>
            </a:r>
            <a:r>
              <a:rPr dirty="0" sz="1500" spc="-10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1500" spc="26">
                <a:solidFill>
                  <a:srgbClr val="000000"/>
                </a:solidFill>
                <a:latin typeface="UAUQBJ+Calibri"/>
                <a:cs typeface="UAUQBJ+Calibri"/>
              </a:rPr>
              <a:t>sliding</a:t>
            </a:r>
            <a:r>
              <a:rPr dirty="0" sz="1500" spc="-141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1500" spc="18">
                <a:solidFill>
                  <a:srgbClr val="000000"/>
                </a:solidFill>
                <a:latin typeface="UAUQBJ+Calibri"/>
                <a:cs typeface="UAUQBJ+Calibri"/>
              </a:rPr>
              <a:t>of</a:t>
            </a:r>
            <a:r>
              <a:rPr dirty="0" sz="1500" spc="-135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UAUQBJ+Calibri"/>
                <a:cs typeface="UAUQBJ+Calibri"/>
              </a:rPr>
              <a:t>2</a:t>
            </a:r>
            <a:r>
              <a:rPr dirty="0" sz="1500" spc="29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UAUQBJ+Calibri"/>
                <a:cs typeface="UAUQBJ+Calibri"/>
              </a:rPr>
              <a:t>secs</a:t>
            </a:r>
          </a:p>
          <a:p>
            <a:pPr marL="0" marR="0">
              <a:lnSpc>
                <a:spcPts val="1834"/>
              </a:lnSpc>
              <a:spcBef>
                <a:spcPts val="93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TSIJDL+Calibri Light"/>
                <a:cs typeface="TSIJDL+Calibri Light"/>
              </a:rPr>
              <a:t>•</a:t>
            </a:r>
            <a:r>
              <a:rPr dirty="0" sz="1500" spc="198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z="1500">
                <a:solidFill>
                  <a:srgbClr val="000000"/>
                </a:solidFill>
                <a:latin typeface="QDRMQW+Calibri Light"/>
                <a:cs typeface="QDRMQW+Calibri Light"/>
              </a:rPr>
              <a:t>20</a:t>
            </a:r>
            <a:r>
              <a:rPr dirty="0" sz="1500" spc="-37">
                <a:solidFill>
                  <a:srgbClr val="000000"/>
                </a:solidFill>
                <a:latin typeface="QDRMQW+Calibri Light"/>
                <a:cs typeface="QDRMQW+Calibri Light"/>
              </a:rPr>
              <a:t> </a:t>
            </a:r>
            <a:r>
              <a:rPr dirty="0" sz="1500" spc="23">
                <a:solidFill>
                  <a:srgbClr val="000000"/>
                </a:solidFill>
                <a:latin typeface="QDRMQW+Calibri Light"/>
                <a:cs typeface="QDRMQW+Calibri Light"/>
              </a:rPr>
              <a:t>secs</a:t>
            </a:r>
            <a:r>
              <a:rPr dirty="0" sz="1500" spc="-39">
                <a:solidFill>
                  <a:srgbClr val="000000"/>
                </a:solidFill>
                <a:latin typeface="QDRMQW+Calibri Light"/>
                <a:cs typeface="QDRMQW+Calibri Light"/>
              </a:rPr>
              <a:t> </a:t>
            </a:r>
            <a:r>
              <a:rPr dirty="0" sz="1500">
                <a:solidFill>
                  <a:srgbClr val="000000"/>
                </a:solidFill>
                <a:latin typeface="QDRMQW+Calibri Light"/>
                <a:cs typeface="QDRMQW+Calibri Light"/>
              </a:rPr>
              <a:t>with</a:t>
            </a:r>
            <a:r>
              <a:rPr dirty="0" sz="1500">
                <a:solidFill>
                  <a:srgbClr val="000000"/>
                </a:solidFill>
                <a:latin typeface="QDRMQW+Calibri Light"/>
                <a:cs typeface="QDRMQW+Calibri Light"/>
              </a:rPr>
              <a:t> </a:t>
            </a:r>
            <a:r>
              <a:rPr dirty="0" sz="1500" spc="-20">
                <a:solidFill>
                  <a:srgbClr val="000000"/>
                </a:solidFill>
                <a:latin typeface="QDRMQW+Calibri Light"/>
                <a:cs typeface="QDRMQW+Calibri Light"/>
              </a:rPr>
              <a:t>sliding</a:t>
            </a:r>
            <a:r>
              <a:rPr dirty="0" sz="1500" spc="105">
                <a:solidFill>
                  <a:srgbClr val="000000"/>
                </a:solidFill>
                <a:latin typeface="QDRMQW+Calibri Light"/>
                <a:cs typeface="QDRMQW+Calibri Light"/>
              </a:rPr>
              <a:t> </a:t>
            </a:r>
            <a:r>
              <a:rPr dirty="0" sz="1500" spc="-29">
                <a:solidFill>
                  <a:srgbClr val="000000"/>
                </a:solidFill>
                <a:latin typeface="QDRMQW+Calibri Light"/>
                <a:cs typeface="QDRMQW+Calibri Light"/>
              </a:rPr>
              <a:t>of</a:t>
            </a:r>
            <a:r>
              <a:rPr dirty="0" sz="1500" spc="70">
                <a:solidFill>
                  <a:srgbClr val="000000"/>
                </a:solidFill>
                <a:latin typeface="QDRMQW+Calibri Light"/>
                <a:cs typeface="QDRMQW+Calibri Light"/>
              </a:rPr>
              <a:t> </a:t>
            </a:r>
            <a:r>
              <a:rPr dirty="0" sz="1500">
                <a:solidFill>
                  <a:srgbClr val="000000"/>
                </a:solidFill>
                <a:latin typeface="QDRMQW+Calibri Light"/>
                <a:cs typeface="QDRMQW+Calibri Light"/>
              </a:rPr>
              <a:t>5</a:t>
            </a:r>
            <a:r>
              <a:rPr dirty="0" sz="1500" spc="29">
                <a:solidFill>
                  <a:srgbClr val="000000"/>
                </a:solidFill>
                <a:latin typeface="QDRMQW+Calibri Light"/>
                <a:cs typeface="QDRMQW+Calibri Light"/>
              </a:rPr>
              <a:t> </a:t>
            </a:r>
            <a:r>
              <a:rPr dirty="0" sz="1500" spc="23">
                <a:solidFill>
                  <a:srgbClr val="000000"/>
                </a:solidFill>
                <a:latin typeface="QDRMQW+Calibri Light"/>
                <a:cs typeface="QDRMQW+Calibri Light"/>
              </a:rPr>
              <a:t>secs</a:t>
            </a:r>
          </a:p>
          <a:p>
            <a:pPr marL="0" marR="0">
              <a:lnSpc>
                <a:spcPts val="1834"/>
              </a:lnSpc>
              <a:spcBef>
                <a:spcPts val="168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TSIJDL+Calibri Light"/>
                <a:cs typeface="TSIJDL+Calibri Light"/>
              </a:rPr>
              <a:t>•</a:t>
            </a:r>
            <a:r>
              <a:rPr dirty="0" sz="1500" spc="198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z="1500">
                <a:solidFill>
                  <a:srgbClr val="000000"/>
                </a:solidFill>
                <a:latin typeface="QDRMQW+Calibri Light"/>
                <a:cs typeface="QDRMQW+Calibri Light"/>
              </a:rPr>
              <a:t>60</a:t>
            </a:r>
            <a:r>
              <a:rPr dirty="0" sz="1500" spc="-41">
                <a:solidFill>
                  <a:srgbClr val="000000"/>
                </a:solidFill>
                <a:latin typeface="QDRMQW+Calibri Light"/>
                <a:cs typeface="QDRMQW+Calibri Light"/>
              </a:rPr>
              <a:t> </a:t>
            </a:r>
            <a:r>
              <a:rPr dirty="0" sz="1500">
                <a:solidFill>
                  <a:srgbClr val="000000"/>
                </a:solidFill>
                <a:latin typeface="UAUQBJ+Calibri"/>
                <a:cs typeface="UAUQBJ+Calibri"/>
              </a:rPr>
              <a:t>secs</a:t>
            </a:r>
            <a:r>
              <a:rPr dirty="0" sz="1500" spc="58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QDRMQW+Calibri Light"/>
                <a:cs typeface="QDRMQW+Calibri Light"/>
              </a:rPr>
              <a:t>with</a:t>
            </a:r>
            <a:r>
              <a:rPr dirty="0" sz="1500">
                <a:solidFill>
                  <a:srgbClr val="000000"/>
                </a:solidFill>
                <a:latin typeface="QDRMQW+Calibri Light"/>
                <a:cs typeface="QDRMQW+Calibri Light"/>
              </a:rPr>
              <a:t> </a:t>
            </a:r>
            <a:r>
              <a:rPr dirty="0" sz="1500" spc="25">
                <a:solidFill>
                  <a:srgbClr val="000000"/>
                </a:solidFill>
                <a:latin typeface="UAUQBJ+Calibri"/>
                <a:cs typeface="UAUQBJ+Calibri"/>
              </a:rPr>
              <a:t>sliding</a:t>
            </a:r>
            <a:r>
              <a:rPr dirty="0" sz="1500" spc="-145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1500" spc="16">
                <a:solidFill>
                  <a:srgbClr val="000000"/>
                </a:solidFill>
                <a:latin typeface="UAUQBJ+Calibri"/>
                <a:cs typeface="UAUQBJ+Calibri"/>
              </a:rPr>
              <a:t>of</a:t>
            </a:r>
            <a:r>
              <a:rPr dirty="0" sz="1500" spc="-124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1500" spc="-10">
                <a:solidFill>
                  <a:srgbClr val="000000"/>
                </a:solidFill>
                <a:latin typeface="QDRMQW+Calibri Light"/>
                <a:cs typeface="QDRMQW+Calibri Light"/>
              </a:rPr>
              <a:t>10</a:t>
            </a:r>
            <a:r>
              <a:rPr dirty="0" sz="1500" spc="37">
                <a:solidFill>
                  <a:srgbClr val="000000"/>
                </a:solidFill>
                <a:latin typeface="QDRMQW+Calibri Light"/>
                <a:cs typeface="QDRMQW+Calibri Light"/>
              </a:rPr>
              <a:t> </a:t>
            </a:r>
            <a:r>
              <a:rPr dirty="0" sz="1500">
                <a:solidFill>
                  <a:srgbClr val="000000"/>
                </a:solidFill>
                <a:latin typeface="UAUQBJ+Calibri"/>
                <a:cs typeface="UAUQBJ+Calibri"/>
              </a:rPr>
              <a:t>secs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0687" y="1137963"/>
            <a:ext cx="1314082" cy="3291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TSIJDL+Calibri Light"/>
                <a:cs typeface="TSIJDL+Calibri Light"/>
              </a:rPr>
              <a:t>•</a:t>
            </a:r>
            <a:r>
              <a:rPr dirty="0" sz="1900" spc="-14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z="1900">
                <a:solidFill>
                  <a:srgbClr val="000000"/>
                </a:solidFill>
                <a:latin typeface="QDRMQW+Calibri Light"/>
                <a:cs typeface="QDRMQW+Calibri Light"/>
              </a:rPr>
              <a:t>Wireshark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89494" y="1588051"/>
            <a:ext cx="2542086" cy="3291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-28">
                <a:solidFill>
                  <a:srgbClr val="000000"/>
                </a:solidFill>
                <a:latin typeface="UAUQBJ+Calibri"/>
                <a:cs typeface="UAUQBJ+Calibri"/>
              </a:rPr>
              <a:t>Number</a:t>
            </a:r>
            <a:r>
              <a:rPr dirty="0" sz="1900" spc="134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1900" spc="-28">
                <a:solidFill>
                  <a:srgbClr val="000000"/>
                </a:solidFill>
                <a:latin typeface="UAUQBJ+Calibri"/>
                <a:cs typeface="UAUQBJ+Calibri"/>
              </a:rPr>
              <a:t>of</a:t>
            </a:r>
            <a:r>
              <a:rPr dirty="0" sz="1900" spc="66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1900" spc="-18">
                <a:solidFill>
                  <a:srgbClr val="000000"/>
                </a:solidFill>
                <a:latin typeface="UAUQBJ+Calibri"/>
                <a:cs typeface="UAUQBJ+Calibri"/>
              </a:rPr>
              <a:t>QUIC</a:t>
            </a:r>
            <a:r>
              <a:rPr dirty="0" sz="1900" spc="94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1900" spc="-45">
                <a:solidFill>
                  <a:srgbClr val="000000"/>
                </a:solidFill>
                <a:latin typeface="UAUQBJ+Calibri"/>
                <a:cs typeface="UAUQBJ+Calibri"/>
              </a:rPr>
              <a:t>Packets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21536" y="2250652"/>
            <a:ext cx="3624115" cy="4225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52">
                <a:solidFill>
                  <a:srgbClr val="ed7d31"/>
                </a:solidFill>
                <a:latin typeface="QDRMQW+Calibri Light"/>
                <a:cs typeface="QDRMQW+Calibri Light"/>
              </a:rPr>
              <a:t>Time</a:t>
            </a:r>
            <a:r>
              <a:rPr dirty="0" sz="2500" spc="-278">
                <a:solidFill>
                  <a:srgbClr val="ed7d31"/>
                </a:solidFill>
                <a:latin typeface="QDRMQW+Calibri Light"/>
                <a:cs typeface="QDRMQW+Calibri Light"/>
              </a:rPr>
              <a:t> </a:t>
            </a:r>
            <a:r>
              <a:rPr dirty="0" sz="2500">
                <a:solidFill>
                  <a:srgbClr val="ed7d31"/>
                </a:solidFill>
                <a:latin typeface="QDRMQW+Calibri Light"/>
                <a:cs typeface="QDRMQW+Calibri Light"/>
              </a:rPr>
              <a:t>Independent</a:t>
            </a:r>
            <a:r>
              <a:rPr dirty="0" sz="2500" spc="-263">
                <a:solidFill>
                  <a:srgbClr val="ed7d31"/>
                </a:solidFill>
                <a:latin typeface="QDRMQW+Calibri Light"/>
                <a:cs typeface="QDRMQW+Calibri Light"/>
              </a:rPr>
              <a:t> </a:t>
            </a:r>
            <a:r>
              <a:rPr dirty="0" sz="2500">
                <a:solidFill>
                  <a:srgbClr val="ed7d31"/>
                </a:solidFill>
                <a:latin typeface="QDRMQW+Calibri Light"/>
                <a:cs typeface="QDRMQW+Calibri Light"/>
              </a:rPr>
              <a:t>Features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31456" y="2253065"/>
            <a:ext cx="3414980" cy="4225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52">
                <a:solidFill>
                  <a:srgbClr val="7030a0"/>
                </a:solidFill>
                <a:latin typeface="QDRMQW+Calibri Light"/>
                <a:cs typeface="QDRMQW+Calibri Light"/>
              </a:rPr>
              <a:t>Time</a:t>
            </a:r>
            <a:r>
              <a:rPr dirty="0" sz="2500" spc="-278">
                <a:solidFill>
                  <a:srgbClr val="7030a0"/>
                </a:solidFill>
                <a:latin typeface="QDRMQW+Calibri Light"/>
                <a:cs typeface="QDRMQW+Calibri Light"/>
              </a:rPr>
              <a:t> </a:t>
            </a:r>
            <a:r>
              <a:rPr dirty="0" sz="2500">
                <a:solidFill>
                  <a:srgbClr val="7030a0"/>
                </a:solidFill>
                <a:latin typeface="QDRMQW+Calibri Light"/>
                <a:cs typeface="QDRMQW+Calibri Light"/>
              </a:rPr>
              <a:t>Dependent</a:t>
            </a:r>
            <a:r>
              <a:rPr dirty="0" sz="2500" spc="-180">
                <a:solidFill>
                  <a:srgbClr val="7030a0"/>
                </a:solidFill>
                <a:latin typeface="QDRMQW+Calibri Light"/>
                <a:cs typeface="QDRMQW+Calibri Light"/>
              </a:rPr>
              <a:t> </a:t>
            </a:r>
            <a:r>
              <a:rPr dirty="0" sz="2500">
                <a:solidFill>
                  <a:srgbClr val="7030a0"/>
                </a:solidFill>
                <a:latin typeface="QDRMQW+Calibri Light"/>
                <a:cs typeface="QDRMQW+Calibri Light"/>
              </a:rPr>
              <a:t>Features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5246" y="3109257"/>
            <a:ext cx="1689905" cy="3291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-33">
                <a:solidFill>
                  <a:srgbClr val="ffffff"/>
                </a:solidFill>
                <a:latin typeface="UAUQBJ+Calibri"/>
                <a:cs typeface="UAUQBJ+Calibri"/>
              </a:rPr>
              <a:t>Average</a:t>
            </a:r>
            <a:r>
              <a:rPr dirty="0" sz="1900" spc="90">
                <a:solidFill>
                  <a:srgbClr val="ffffff"/>
                </a:solidFill>
                <a:latin typeface="UAUQBJ+Calibri"/>
                <a:cs typeface="UAUQBJ+Calibri"/>
              </a:rPr>
              <a:t> </a:t>
            </a:r>
            <a:r>
              <a:rPr dirty="0" sz="1900" spc="-13">
                <a:solidFill>
                  <a:srgbClr val="ffffff"/>
                </a:solidFill>
                <a:latin typeface="QDRMQW+Calibri Light"/>
                <a:cs typeface="QDRMQW+Calibri Light"/>
              </a:rPr>
              <a:t>of</a:t>
            </a:r>
            <a:r>
              <a:rPr dirty="0" sz="1900" spc="61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1900">
                <a:solidFill>
                  <a:srgbClr val="ffffff"/>
                </a:solidFill>
                <a:latin typeface="QDRMQW+Calibri Light"/>
                <a:cs typeface="QDRMQW+Calibri Light"/>
              </a:rPr>
              <a:t>time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494901" y="3109257"/>
            <a:ext cx="1652854" cy="3291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-23">
                <a:solidFill>
                  <a:srgbClr val="ffffff"/>
                </a:solidFill>
                <a:latin typeface="UAUQBJ+Calibri"/>
                <a:cs typeface="UAUQBJ+Calibri"/>
              </a:rPr>
              <a:t>Median</a:t>
            </a:r>
            <a:r>
              <a:rPr dirty="0" sz="1900" spc="101">
                <a:solidFill>
                  <a:srgbClr val="ffffff"/>
                </a:solidFill>
                <a:latin typeface="UAUQBJ+Calibri"/>
                <a:cs typeface="UAUQBJ+Calibri"/>
              </a:rPr>
              <a:t> </a:t>
            </a:r>
            <a:r>
              <a:rPr dirty="0" sz="1900" spc="-13">
                <a:solidFill>
                  <a:srgbClr val="ffffff"/>
                </a:solidFill>
                <a:latin typeface="QDRMQW+Calibri Light"/>
                <a:cs typeface="QDRMQW+Calibri Light"/>
              </a:rPr>
              <a:t>of</a:t>
            </a:r>
            <a:r>
              <a:rPr dirty="0" sz="1900" spc="69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1900">
                <a:solidFill>
                  <a:srgbClr val="ffffff"/>
                </a:solidFill>
                <a:latin typeface="QDRMQW+Calibri Light"/>
                <a:cs typeface="QDRMQW+Calibri Light"/>
              </a:rPr>
              <a:t>time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39850" y="3161386"/>
            <a:ext cx="1753284" cy="2594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UAUQBJ+Calibri"/>
                <a:cs typeface="UAUQBJ+Calibri"/>
              </a:rPr>
              <a:t>Average</a:t>
            </a:r>
            <a:r>
              <a:rPr dirty="0" sz="1450" spc="-146">
                <a:solidFill>
                  <a:srgbClr val="ffffff"/>
                </a:solidFill>
                <a:latin typeface="UAUQBJ+Calibri"/>
                <a:cs typeface="UAUQBJ+Calibri"/>
              </a:rPr>
              <a:t> </a:t>
            </a:r>
            <a:r>
              <a:rPr dirty="0" sz="1450" spc="-24">
                <a:solidFill>
                  <a:srgbClr val="ffffff"/>
                </a:solidFill>
                <a:latin typeface="UAUQBJ+Calibri"/>
                <a:cs typeface="UAUQBJ+Calibri"/>
              </a:rPr>
              <a:t>packet</a:t>
            </a:r>
            <a:r>
              <a:rPr dirty="0" sz="1450" spc="-40">
                <a:solidFill>
                  <a:srgbClr val="ffffff"/>
                </a:solidFill>
                <a:latin typeface="UAUQBJ+Calibri"/>
                <a:cs typeface="UAUQBJ+Calibri"/>
              </a:rPr>
              <a:t> </a:t>
            </a:r>
            <a:r>
              <a:rPr dirty="0" sz="1450" spc="-27">
                <a:solidFill>
                  <a:srgbClr val="ffffff"/>
                </a:solidFill>
                <a:latin typeface="UAUQBJ+Calibri"/>
                <a:cs typeface="UAUQBJ+Calibri"/>
              </a:rPr>
              <a:t>length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570605" y="3161386"/>
            <a:ext cx="1724950" cy="2594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-28">
                <a:solidFill>
                  <a:srgbClr val="ffffff"/>
                </a:solidFill>
                <a:latin typeface="UAUQBJ+Calibri"/>
                <a:cs typeface="UAUQBJ+Calibri"/>
              </a:rPr>
              <a:t>Median</a:t>
            </a:r>
            <a:r>
              <a:rPr dirty="0" sz="1450" spc="65">
                <a:solidFill>
                  <a:srgbClr val="ffffff"/>
                </a:solidFill>
                <a:latin typeface="UAUQBJ+Calibri"/>
                <a:cs typeface="UAUQBJ+Calibri"/>
              </a:rPr>
              <a:t> </a:t>
            </a:r>
            <a:r>
              <a:rPr dirty="0" sz="1450" spc="-27">
                <a:solidFill>
                  <a:srgbClr val="ffffff"/>
                </a:solidFill>
                <a:latin typeface="UAUQBJ+Calibri"/>
                <a:cs typeface="UAUQBJ+Calibri"/>
              </a:rPr>
              <a:t>packet</a:t>
            </a:r>
            <a:r>
              <a:rPr dirty="0" sz="1450" spc="-52">
                <a:solidFill>
                  <a:srgbClr val="ffffff"/>
                </a:solidFill>
                <a:latin typeface="UAUQBJ+Calibri"/>
                <a:cs typeface="UAUQBJ+Calibri"/>
              </a:rPr>
              <a:t> </a:t>
            </a:r>
            <a:r>
              <a:rPr dirty="0" sz="1450" spc="-27">
                <a:solidFill>
                  <a:srgbClr val="ffffff"/>
                </a:solidFill>
                <a:latin typeface="UAUQBJ+Calibri"/>
                <a:cs typeface="UAUQBJ+Calibri"/>
              </a:rPr>
              <a:t>length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032371" y="4441233"/>
            <a:ext cx="1982518" cy="3291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-20">
                <a:solidFill>
                  <a:srgbClr val="ffffff"/>
                </a:solidFill>
                <a:latin typeface="UAUQBJ+Calibri"/>
                <a:cs typeface="UAUQBJ+Calibri"/>
              </a:rPr>
              <a:t>Standard</a:t>
            </a:r>
            <a:r>
              <a:rPr dirty="0" sz="1900" spc="98">
                <a:solidFill>
                  <a:srgbClr val="ffffff"/>
                </a:solidFill>
                <a:latin typeface="UAUQBJ+Calibri"/>
                <a:cs typeface="UAUQBJ+Calibri"/>
              </a:rPr>
              <a:t> </a:t>
            </a:r>
            <a:r>
              <a:rPr dirty="0" sz="1900" spc="-19">
                <a:solidFill>
                  <a:srgbClr val="ffffff"/>
                </a:solidFill>
                <a:latin typeface="UAUQBJ+Calibri"/>
                <a:cs typeface="UAUQBJ+Calibri"/>
              </a:rPr>
              <a:t>deviation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628251" y="4441233"/>
            <a:ext cx="1380504" cy="59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-15">
                <a:solidFill>
                  <a:srgbClr val="ffffff"/>
                </a:solidFill>
                <a:latin typeface="QDRMQW+Calibri Light"/>
                <a:cs typeface="QDRMQW+Calibri Light"/>
              </a:rPr>
              <a:t>Nº</a:t>
            </a:r>
            <a:r>
              <a:rPr dirty="0" sz="1900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1900" spc="-13">
                <a:solidFill>
                  <a:srgbClr val="ffffff"/>
                </a:solidFill>
                <a:latin typeface="QDRMQW+Calibri Light"/>
                <a:cs typeface="QDRMQW+Calibri Light"/>
              </a:rPr>
              <a:t>of</a:t>
            </a:r>
            <a:r>
              <a:rPr dirty="0" sz="1900" spc="61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1900">
                <a:solidFill>
                  <a:srgbClr val="ffffff"/>
                </a:solidFill>
                <a:latin typeface="QDRMQW+Calibri Light"/>
                <a:cs typeface="QDRMQW+Calibri Light"/>
              </a:rPr>
              <a:t>upload</a:t>
            </a:r>
          </a:p>
          <a:p>
            <a:pPr marL="228600" marR="0">
              <a:lnSpc>
                <a:spcPts val="2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-21">
                <a:solidFill>
                  <a:srgbClr val="ffffff"/>
                </a:solidFill>
                <a:latin typeface="QDRMQW+Calibri Light"/>
                <a:cs typeface="QDRMQW+Calibri Light"/>
              </a:rPr>
              <a:t>packets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96975" y="4502252"/>
            <a:ext cx="2035096" cy="4596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-10">
                <a:solidFill>
                  <a:srgbClr val="ffffff"/>
                </a:solidFill>
                <a:latin typeface="UAUQBJ+Calibri"/>
                <a:cs typeface="UAUQBJ+Calibri"/>
              </a:rPr>
              <a:t>Standard</a:t>
            </a:r>
            <a:r>
              <a:rPr dirty="0" sz="1450" spc="-97">
                <a:solidFill>
                  <a:srgbClr val="ffffff"/>
                </a:solidFill>
                <a:latin typeface="UAUQBJ+Calibri"/>
                <a:cs typeface="UAUQBJ+Calibri"/>
              </a:rPr>
              <a:t> </a:t>
            </a:r>
            <a:r>
              <a:rPr dirty="0" sz="1450" spc="-22">
                <a:solidFill>
                  <a:srgbClr val="ffffff"/>
                </a:solidFill>
                <a:latin typeface="UAUQBJ+Calibri"/>
                <a:cs typeface="UAUQBJ+Calibri"/>
              </a:rPr>
              <a:t>deviation</a:t>
            </a:r>
            <a:r>
              <a:rPr dirty="0" sz="1450" spc="-90">
                <a:solidFill>
                  <a:srgbClr val="ffffff"/>
                </a:solidFill>
                <a:latin typeface="UAUQBJ+Calibri"/>
                <a:cs typeface="UAUQBJ+Calibri"/>
              </a:rPr>
              <a:t> </a:t>
            </a:r>
            <a:r>
              <a:rPr dirty="0" sz="1450" spc="-27">
                <a:solidFill>
                  <a:srgbClr val="ffffff"/>
                </a:solidFill>
                <a:latin typeface="UAUQBJ+Calibri"/>
                <a:cs typeface="UAUQBJ+Calibri"/>
              </a:rPr>
              <a:t>packet</a:t>
            </a:r>
          </a:p>
          <a:p>
            <a:pPr marL="676910" marR="0">
              <a:lnSpc>
                <a:spcPts val="15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-27">
                <a:solidFill>
                  <a:srgbClr val="ffffff"/>
                </a:solidFill>
                <a:latin typeface="UAUQBJ+Calibri"/>
                <a:cs typeface="UAUQBJ+Calibri"/>
              </a:rPr>
              <a:t>length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589655" y="4502252"/>
            <a:ext cx="1776163" cy="4596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UAUQBJ+Calibri"/>
                <a:cs typeface="UAUQBJ+Calibri"/>
              </a:rPr>
              <a:t>95th</a:t>
            </a:r>
            <a:r>
              <a:rPr dirty="0" sz="1450" spc="-110">
                <a:solidFill>
                  <a:srgbClr val="ffffff"/>
                </a:solidFill>
                <a:latin typeface="UAUQBJ+Calibri"/>
                <a:cs typeface="UAUQBJ+Calibri"/>
              </a:rPr>
              <a:t> </a:t>
            </a:r>
            <a:r>
              <a:rPr dirty="0" sz="1450" spc="-22">
                <a:solidFill>
                  <a:srgbClr val="ffffff"/>
                </a:solidFill>
                <a:latin typeface="UAUQBJ+Calibri"/>
                <a:cs typeface="UAUQBJ+Calibri"/>
              </a:rPr>
              <a:t>percentile</a:t>
            </a:r>
            <a:r>
              <a:rPr dirty="0" sz="1450" spc="11">
                <a:solidFill>
                  <a:srgbClr val="ffffff"/>
                </a:solidFill>
                <a:latin typeface="UAUQBJ+Calibri"/>
                <a:cs typeface="UAUQBJ+Calibri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UAUQBJ+Calibri"/>
                <a:cs typeface="UAUQBJ+Calibri"/>
              </a:rPr>
              <a:t>packet</a:t>
            </a:r>
          </a:p>
          <a:p>
            <a:pPr marL="562610" marR="0">
              <a:lnSpc>
                <a:spcPts val="15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-27">
                <a:solidFill>
                  <a:srgbClr val="ffffff"/>
                </a:solidFill>
                <a:latin typeface="UAUQBJ+Calibri"/>
                <a:cs typeface="UAUQBJ+Calibri"/>
              </a:rPr>
              <a:t>length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566025" y="4708441"/>
            <a:ext cx="850831" cy="3291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-13">
                <a:solidFill>
                  <a:srgbClr val="ffffff"/>
                </a:solidFill>
                <a:latin typeface="QDRMQW+Calibri Light"/>
                <a:cs typeface="QDRMQW+Calibri Light"/>
              </a:rPr>
              <a:t>of</a:t>
            </a:r>
            <a:r>
              <a:rPr dirty="0" sz="1900" spc="61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1900">
                <a:solidFill>
                  <a:srgbClr val="ffffff"/>
                </a:solidFill>
                <a:latin typeface="QDRMQW+Calibri Light"/>
                <a:cs typeface="QDRMQW+Calibri Light"/>
              </a:rPr>
              <a:t>time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633841" y="5617686"/>
            <a:ext cx="1147435" cy="317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25">
                <a:solidFill>
                  <a:srgbClr val="0d0d0d"/>
                </a:solidFill>
                <a:latin typeface="QDRMQW+Calibri Light"/>
                <a:cs typeface="QDRMQW+Calibri Light"/>
              </a:rPr>
              <a:t>Two</a:t>
            </a:r>
            <a:r>
              <a:rPr dirty="0" sz="1800" spc="-96">
                <a:solidFill>
                  <a:srgbClr val="0d0d0d"/>
                </a:solidFill>
                <a:latin typeface="QDRMQW+Calibri Light"/>
                <a:cs typeface="QDRMQW+Calibri Light"/>
              </a:rPr>
              <a:t> </a:t>
            </a:r>
            <a:r>
              <a:rPr dirty="0" sz="1800">
                <a:solidFill>
                  <a:srgbClr val="0d0d0d"/>
                </a:solidFill>
                <a:latin typeface="QDRMQW+Calibri Light"/>
                <a:cs typeface="QDRMQW+Calibri Light"/>
              </a:rPr>
              <a:t>cases: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633841" y="5894229"/>
            <a:ext cx="784279" cy="594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QDRMQW+Calibri Light"/>
                <a:cs typeface="QDRMQW+Calibri Light"/>
              </a:rPr>
              <a:t>&lt;1</a:t>
            </a:r>
            <a:r>
              <a:rPr dirty="0" sz="1800" spc="35">
                <a:solidFill>
                  <a:srgbClr val="0d0d0d"/>
                </a:solidFill>
                <a:latin typeface="QDRMQW+Calibri Light"/>
                <a:cs typeface="QDRMQW+Calibri Light"/>
              </a:rPr>
              <a:t> </a:t>
            </a:r>
            <a:r>
              <a:rPr dirty="0" sz="1800">
                <a:solidFill>
                  <a:srgbClr val="0d0d0d"/>
                </a:solidFill>
                <a:latin typeface="QDRMQW+Calibri Light"/>
                <a:cs typeface="QDRMQW+Calibri Light"/>
              </a:rPr>
              <a:t>sec</a:t>
            </a:r>
          </a:p>
          <a:p>
            <a:pPr marL="0" marR="0">
              <a:lnSpc>
                <a:spcPts val="217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QDRMQW+Calibri Light"/>
                <a:cs typeface="QDRMQW+Calibri Light"/>
              </a:rPr>
              <a:t>&gt;</a:t>
            </a:r>
            <a:r>
              <a:rPr dirty="0" sz="1800" spc="-25">
                <a:solidFill>
                  <a:srgbClr val="0d0d0d"/>
                </a:solidFill>
                <a:latin typeface="QDRMQW+Calibri Light"/>
                <a:cs typeface="QDRMQW+Calibri Light"/>
              </a:rPr>
              <a:t> </a:t>
            </a:r>
            <a:r>
              <a:rPr dirty="0" sz="1800">
                <a:solidFill>
                  <a:srgbClr val="0d0d0d"/>
                </a:solidFill>
                <a:latin typeface="QDRMQW+Calibri Light"/>
                <a:cs typeface="QDRMQW+Calibri Light"/>
              </a:rPr>
              <a:t>1</a:t>
            </a:r>
            <a:r>
              <a:rPr dirty="0" sz="1800" spc="33">
                <a:solidFill>
                  <a:srgbClr val="0d0d0d"/>
                </a:solidFill>
                <a:latin typeface="QDRMQW+Calibri Light"/>
                <a:cs typeface="QDRMQW+Calibri Light"/>
              </a:rPr>
              <a:t> </a:t>
            </a:r>
            <a:r>
              <a:rPr dirty="0" sz="1800">
                <a:solidFill>
                  <a:srgbClr val="0d0d0d"/>
                </a:solidFill>
                <a:latin typeface="QDRMQW+Calibri Light"/>
                <a:cs typeface="QDRMQW+Calibri Light"/>
              </a:rPr>
              <a:t>sec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244600" y="6038635"/>
            <a:ext cx="1867825" cy="2594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-16">
                <a:solidFill>
                  <a:srgbClr val="ffffff"/>
                </a:solidFill>
                <a:latin typeface="QDRMQW+Calibri Light"/>
                <a:cs typeface="QDRMQW+Calibri Light"/>
              </a:rPr>
              <a:t>Minimum</a:t>
            </a:r>
            <a:r>
              <a:rPr dirty="0" sz="1450" spc="-98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UAUQBJ+Calibri"/>
                <a:cs typeface="UAUQBJ+Calibri"/>
              </a:rPr>
              <a:t>packet</a:t>
            </a:r>
            <a:r>
              <a:rPr dirty="0" sz="1450" spc="44">
                <a:solidFill>
                  <a:srgbClr val="ffffff"/>
                </a:solidFill>
                <a:latin typeface="UAUQBJ+Calibri"/>
                <a:cs typeface="UAUQBJ+Calibri"/>
              </a:rPr>
              <a:t> </a:t>
            </a:r>
            <a:r>
              <a:rPr dirty="0" sz="1450" spc="-27">
                <a:solidFill>
                  <a:srgbClr val="ffffff"/>
                </a:solidFill>
                <a:latin typeface="UAUQBJ+Calibri"/>
                <a:cs typeface="UAUQBJ+Calibri"/>
              </a:rPr>
              <a:t>length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532505" y="6038635"/>
            <a:ext cx="1887782" cy="2594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-13">
                <a:solidFill>
                  <a:srgbClr val="ffffff"/>
                </a:solidFill>
                <a:latin typeface="QDRMQW+Calibri Light"/>
                <a:cs typeface="QDRMQW+Calibri Light"/>
              </a:rPr>
              <a:t>Maximum</a:t>
            </a:r>
            <a:r>
              <a:rPr dirty="0" sz="1450" spc="-110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UAUQBJ+Calibri"/>
                <a:cs typeface="UAUQBJ+Calibri"/>
              </a:rPr>
              <a:t>packet</a:t>
            </a:r>
            <a:r>
              <a:rPr dirty="0" sz="1450" spc="-31">
                <a:solidFill>
                  <a:srgbClr val="ffffff"/>
                </a:solidFill>
                <a:latin typeface="UAUQBJ+Calibri"/>
                <a:cs typeface="UAUQBJ+Calibri"/>
              </a:rPr>
              <a:t> </a:t>
            </a:r>
            <a:r>
              <a:rPr dirty="0" sz="1450" spc="-26">
                <a:solidFill>
                  <a:srgbClr val="ffffff"/>
                </a:solidFill>
                <a:latin typeface="UAUQBJ+Calibri"/>
                <a:cs typeface="UAUQBJ+Calibri"/>
              </a:rPr>
              <a:t>length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9135" y="214694"/>
            <a:ext cx="3111668" cy="596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102a59"/>
                </a:solidFill>
                <a:latin typeface="QDRMQW+Calibri Light"/>
                <a:cs typeface="QDRMQW+Calibri Light"/>
              </a:rPr>
              <a:t>A</a:t>
            </a:r>
            <a:r>
              <a:rPr dirty="0" sz="3600" spc="-744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 spc="-17">
                <a:solidFill>
                  <a:srgbClr val="102a59"/>
                </a:solidFill>
                <a:latin typeface="QDRMQW+Calibri Light"/>
                <a:cs typeface="QDRMQW+Calibri Light"/>
              </a:rPr>
              <a:t>nalysis</a:t>
            </a:r>
            <a:r>
              <a:rPr dirty="0" sz="3600" spc="-243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>
                <a:solidFill>
                  <a:srgbClr val="102a59"/>
                </a:solidFill>
                <a:latin typeface="QDRMQW+Calibri Light"/>
                <a:cs typeface="QDRMQW+Calibri Light"/>
              </a:rPr>
              <a:t>C</a:t>
            </a:r>
            <a:r>
              <a:rPr dirty="0" sz="3600" spc="-718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 spc="-31">
                <a:solidFill>
                  <a:srgbClr val="102a59"/>
                </a:solidFill>
                <a:latin typeface="QDRMQW+Calibri Light"/>
                <a:cs typeface="QDRMQW+Calibri Light"/>
              </a:rPr>
              <a:t>ontext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68035" y="284678"/>
            <a:ext cx="1567304" cy="9777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3250">
                <a:solidFill>
                  <a:srgbClr val="102a59"/>
                </a:solidFill>
                <a:latin typeface="QDRMQW+Calibri Light"/>
                <a:cs typeface="QDRMQW+Calibri Light"/>
              </a:rPr>
              <a:t>Pe</a:t>
            </a:r>
            <a:r>
              <a:rPr dirty="0" sz="3250" spc="-684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250" spc="-57">
                <a:solidFill>
                  <a:srgbClr val="102a59"/>
                </a:solidFill>
                <a:latin typeface="QDRMQW+Calibri Light"/>
                <a:cs typeface="QDRMQW+Calibri Light"/>
              </a:rPr>
              <a:t>rfect</a:t>
            </a:r>
          </a:p>
          <a:p>
            <a:pPr marL="0" marR="0">
              <a:lnSpc>
                <a:spcPts val="345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50" spc="-11">
                <a:solidFill>
                  <a:srgbClr val="102a59"/>
                </a:solidFill>
                <a:latin typeface="QDRMQW+Calibri Light"/>
                <a:cs typeface="QDRMQW+Calibri Light"/>
              </a:rPr>
              <a:t>Scenario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7257" y="1118560"/>
            <a:ext cx="4530520" cy="15115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3250">
                <a:solidFill>
                  <a:srgbClr val="000000"/>
                </a:solidFill>
                <a:latin typeface="CKJUGN+Arial"/>
                <a:cs typeface="CKJUGN+Arial"/>
              </a:rPr>
              <a:t>•</a:t>
            </a:r>
            <a:r>
              <a:rPr dirty="0" sz="3250" spc="175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z="3250" spc="-25">
                <a:solidFill>
                  <a:srgbClr val="000000"/>
                </a:solidFill>
                <a:latin typeface="UAUQBJ+Calibri"/>
                <a:cs typeface="UAUQBJ+Calibri"/>
              </a:rPr>
              <a:t>Detecting</a:t>
            </a:r>
            <a:r>
              <a:rPr dirty="0" sz="3250" spc="12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3250">
                <a:solidFill>
                  <a:srgbClr val="000000"/>
                </a:solidFill>
                <a:latin typeface="UAUQBJ+Calibri"/>
                <a:cs typeface="UAUQBJ+Calibri"/>
              </a:rPr>
              <a:t>anomalies:</a:t>
            </a:r>
          </a:p>
          <a:p>
            <a:pPr marL="0" marR="0">
              <a:lnSpc>
                <a:spcPts val="3829"/>
              </a:lnSpc>
              <a:spcBef>
                <a:spcPts val="50"/>
              </a:spcBef>
              <a:spcAft>
                <a:spcPts val="0"/>
              </a:spcAft>
            </a:pPr>
            <a:r>
              <a:rPr dirty="0" sz="3250" spc="-41">
                <a:solidFill>
                  <a:srgbClr val="000000"/>
                </a:solidFill>
                <a:latin typeface="UAUQBJ+Calibri"/>
                <a:cs typeface="UAUQBJ+Calibri"/>
              </a:rPr>
              <a:t>=&gt;</a:t>
            </a:r>
            <a:r>
              <a:rPr dirty="0" sz="3250" spc="13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3250" spc="-21">
                <a:solidFill>
                  <a:srgbClr val="000000"/>
                </a:solidFill>
                <a:latin typeface="UAUQBJ+Calibri"/>
                <a:cs typeface="UAUQBJ+Calibri"/>
              </a:rPr>
              <a:t>Positive</a:t>
            </a:r>
            <a:r>
              <a:rPr dirty="0" sz="3250" spc="-76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3250">
                <a:solidFill>
                  <a:srgbClr val="000000"/>
                </a:solidFill>
                <a:latin typeface="UAUQBJ+Calibri"/>
                <a:cs typeface="UAUQBJ+Calibri"/>
              </a:rPr>
              <a:t>Class:</a:t>
            </a:r>
            <a:r>
              <a:rPr dirty="0" sz="3250" spc="-108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3250">
                <a:solidFill>
                  <a:srgbClr val="000000"/>
                </a:solidFill>
                <a:latin typeface="UAUQBJ+Calibri"/>
                <a:cs typeface="UAUQBJ+Calibri"/>
              </a:rPr>
              <a:t>Anomaly</a:t>
            </a:r>
          </a:p>
          <a:p>
            <a:pPr marL="0" marR="0">
              <a:lnSpc>
                <a:spcPts val="383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50" spc="-42">
                <a:solidFill>
                  <a:srgbClr val="000000"/>
                </a:solidFill>
                <a:latin typeface="UAUQBJ+Calibri"/>
                <a:cs typeface="UAUQBJ+Calibri"/>
              </a:rPr>
              <a:t>=&gt;</a:t>
            </a:r>
            <a:r>
              <a:rPr dirty="0" sz="3250" spc="11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3250" spc="-29">
                <a:solidFill>
                  <a:srgbClr val="000000"/>
                </a:solidFill>
                <a:latin typeface="UAUQBJ+Calibri"/>
                <a:cs typeface="UAUQBJ+Calibri"/>
              </a:rPr>
              <a:t>Negative</a:t>
            </a:r>
            <a:r>
              <a:rPr dirty="0" sz="3250" spc="-72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3250">
                <a:solidFill>
                  <a:srgbClr val="000000"/>
                </a:solidFill>
                <a:latin typeface="UAUQBJ+Calibri"/>
                <a:cs typeface="UAUQBJ+Calibri"/>
              </a:rPr>
              <a:t>Class:</a:t>
            </a:r>
            <a:r>
              <a:rPr dirty="0" sz="3250" spc="-110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3250" spc="-49">
                <a:solidFill>
                  <a:srgbClr val="000000"/>
                </a:solidFill>
                <a:latin typeface="UAUQBJ+Calibri"/>
                <a:cs typeface="UAUQBJ+Calibri"/>
              </a:rPr>
              <a:t>Ok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2507" y="3267551"/>
            <a:ext cx="941390" cy="5654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240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0">
                <a:solidFill>
                  <a:srgbClr val="ffffff"/>
                </a:solidFill>
                <a:latin typeface="QDRMQW+Calibri Light"/>
                <a:cs typeface="QDRMQW+Calibri Light"/>
              </a:rPr>
              <a:t>Client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46">
                <a:solidFill>
                  <a:srgbClr val="ffffff"/>
                </a:solidFill>
                <a:latin typeface="QDRMQW+Calibri Light"/>
                <a:cs typeface="QDRMQW+Calibri Light"/>
              </a:rPr>
              <a:t>Train</a:t>
            </a:r>
            <a:r>
              <a:rPr dirty="0" sz="1800" spc="52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1800">
                <a:solidFill>
                  <a:srgbClr val="ffffff"/>
                </a:solidFill>
                <a:latin typeface="QDRMQW+Calibri Light"/>
                <a:cs typeface="QDRMQW+Calibri Light"/>
              </a:rPr>
              <a:t>Set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80200" y="3349671"/>
            <a:ext cx="848209" cy="5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3256" marR="0">
              <a:lnSpc>
                <a:spcPts val="19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 spc="12">
                <a:solidFill>
                  <a:srgbClr val="ffffff"/>
                </a:solidFill>
                <a:latin typeface="QDRMQW+Calibri Light"/>
                <a:cs typeface="QDRMQW+Calibri Light"/>
              </a:rPr>
              <a:t>Client</a:t>
            </a:r>
          </a:p>
          <a:p>
            <a:pPr marL="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ffffff"/>
                </a:solidFill>
                <a:latin typeface="QDRMQW+Calibri Light"/>
                <a:cs typeface="QDRMQW+Calibri Light"/>
              </a:rPr>
              <a:t>Train</a:t>
            </a:r>
            <a:r>
              <a:rPr dirty="0" sz="1550" spc="-25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1550" spc="18">
                <a:solidFill>
                  <a:srgbClr val="ffffff"/>
                </a:solidFill>
                <a:latin typeface="QDRMQW+Calibri Light"/>
                <a:cs typeface="QDRMQW+Calibri Light"/>
              </a:rPr>
              <a:t>Set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49625" y="3806047"/>
            <a:ext cx="1596656" cy="10475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8600" marR="0">
              <a:lnSpc>
                <a:spcPts val="2841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ffffff"/>
                </a:solidFill>
                <a:latin typeface="QDRMQW+Calibri Light"/>
                <a:cs typeface="QDRMQW+Calibri Light"/>
              </a:rPr>
              <a:t>Anomaly</a:t>
            </a:r>
          </a:p>
          <a:p>
            <a:pPr marL="0" marR="0">
              <a:lnSpc>
                <a:spcPts val="2551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-18">
                <a:solidFill>
                  <a:srgbClr val="ffffff"/>
                </a:solidFill>
                <a:latin typeface="QDRMQW+Calibri Light"/>
                <a:cs typeface="QDRMQW+Calibri Light"/>
              </a:rPr>
              <a:t>predicted</a:t>
            </a:r>
            <a:r>
              <a:rPr dirty="0" sz="2350" spc="-84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2350" spc="-26">
                <a:solidFill>
                  <a:srgbClr val="ffffff"/>
                </a:solidFill>
                <a:latin typeface="QDRMQW+Calibri Light"/>
                <a:cs typeface="QDRMQW+Calibri Light"/>
              </a:rPr>
              <a:t>or</a:t>
            </a:r>
          </a:p>
          <a:p>
            <a:pPr marL="190500" marR="0">
              <a:lnSpc>
                <a:spcPts val="2554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-22">
                <a:solidFill>
                  <a:srgbClr val="ffffff"/>
                </a:solidFill>
                <a:latin typeface="QDRMQW+Calibri Light"/>
                <a:cs typeface="QDRMQW+Calibri Light"/>
              </a:rPr>
              <a:t>not:</a:t>
            </a:r>
            <a:r>
              <a:rPr dirty="0" sz="2350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2350" spc="-43">
                <a:solidFill>
                  <a:srgbClr val="ffffff"/>
                </a:solidFill>
                <a:latin typeface="QDRMQW+Calibri Light"/>
                <a:cs typeface="QDRMQW+Calibri Light"/>
              </a:rPr>
              <a:t>True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78316" y="3994462"/>
            <a:ext cx="1813761" cy="1412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972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QDRMQW+Calibri Light"/>
                <a:cs typeface="QDRMQW+Calibri Light"/>
              </a:rPr>
              <a:t>OK</a:t>
            </a:r>
            <a:r>
              <a:rPr dirty="0" sz="2400" spc="48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2400" spc="16">
                <a:solidFill>
                  <a:srgbClr val="ffffff"/>
                </a:solidFill>
                <a:latin typeface="QDRMQW+Calibri Light"/>
                <a:cs typeface="QDRMQW+Calibri Light"/>
              </a:rPr>
              <a:t>predicted</a:t>
            </a:r>
          </a:p>
          <a:p>
            <a:pPr marL="95122" marR="0">
              <a:lnSpc>
                <a:spcPts val="2626"/>
              </a:lnSpc>
              <a:spcBef>
                <a:spcPts val="50"/>
              </a:spcBef>
              <a:spcAft>
                <a:spcPts val="0"/>
              </a:spcAft>
            </a:pPr>
            <a:r>
              <a:rPr dirty="0" sz="2400" spc="21">
                <a:solidFill>
                  <a:srgbClr val="ffffff"/>
                </a:solidFill>
                <a:latin typeface="QDRMQW+Calibri Light"/>
                <a:cs typeface="QDRMQW+Calibri Light"/>
              </a:rPr>
              <a:t>or</a:t>
            </a:r>
            <a:r>
              <a:rPr dirty="0" sz="2400" spc="-41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2400" spc="27">
                <a:solidFill>
                  <a:srgbClr val="ffffff"/>
                </a:solidFill>
                <a:latin typeface="QDRMQW+Calibri Light"/>
                <a:cs typeface="QDRMQW+Calibri Light"/>
              </a:rPr>
              <a:t>not:</a:t>
            </a:r>
            <a:r>
              <a:rPr dirty="0" sz="2400" spc="-151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2400" spc="-41">
                <a:solidFill>
                  <a:srgbClr val="ffffff"/>
                </a:solidFill>
                <a:latin typeface="QDRMQW+Calibri Light"/>
                <a:cs typeface="QDRMQW+Calibri Light"/>
              </a:rPr>
              <a:t>True</a:t>
            </a:r>
          </a:p>
          <a:p>
            <a:pPr marL="114300" marR="0">
              <a:lnSpc>
                <a:spcPts val="263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11">
                <a:solidFill>
                  <a:srgbClr val="ffffff"/>
                </a:solidFill>
                <a:latin typeface="QDRMQW+Calibri Light"/>
                <a:cs typeface="QDRMQW+Calibri Light"/>
              </a:rPr>
              <a:t>Negative</a:t>
            </a:r>
            <a:r>
              <a:rPr dirty="0" sz="2400" spc="19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2400" spc="22">
                <a:solidFill>
                  <a:srgbClr val="ffffff"/>
                </a:solidFill>
                <a:latin typeface="QDRMQW+Calibri Light"/>
                <a:cs typeface="QDRMQW+Calibri Light"/>
              </a:rPr>
              <a:t>or</a:t>
            </a:r>
          </a:p>
          <a:p>
            <a:pPr marL="0" marR="0">
              <a:lnSpc>
                <a:spcPts val="262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22">
                <a:solidFill>
                  <a:srgbClr val="ffffff"/>
                </a:solidFill>
                <a:latin typeface="QDRMQW+Calibri Light"/>
                <a:cs typeface="QDRMQW+Calibri Light"/>
              </a:rPr>
              <a:t>False</a:t>
            </a:r>
            <a:r>
              <a:rPr dirty="0" sz="2400" spc="18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2400">
                <a:solidFill>
                  <a:srgbClr val="ffffff"/>
                </a:solidFill>
                <a:latin typeface="UAUQBJ+Calibri"/>
                <a:cs typeface="UAUQBJ+Calibri"/>
              </a:rPr>
              <a:t>Positive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54400" y="4778565"/>
            <a:ext cx="1377682" cy="3993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-14">
                <a:solidFill>
                  <a:srgbClr val="ffffff"/>
                </a:solidFill>
                <a:latin typeface="QDRMQW+Calibri Light"/>
                <a:cs typeface="QDRMQW+Calibri Light"/>
              </a:rPr>
              <a:t>Positive</a:t>
            </a:r>
            <a:r>
              <a:rPr dirty="0" sz="2350" spc="-103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2350" spc="-26">
                <a:solidFill>
                  <a:srgbClr val="ffffff"/>
                </a:solidFill>
                <a:latin typeface="QDRMQW+Calibri Light"/>
                <a:cs typeface="QDRMQW+Calibri Light"/>
              </a:rPr>
              <a:t>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25546" y="5093827"/>
            <a:ext cx="1852098" cy="398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41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-22">
                <a:solidFill>
                  <a:srgbClr val="ffffff"/>
                </a:solidFill>
                <a:latin typeface="QDRMQW+Calibri Light"/>
                <a:cs typeface="QDRMQW+Calibri Light"/>
              </a:rPr>
              <a:t>False</a:t>
            </a:r>
            <a:r>
              <a:rPr dirty="0" sz="2350" spc="-92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2350">
                <a:solidFill>
                  <a:srgbClr val="ffffff"/>
                </a:solidFill>
                <a:latin typeface="QDRMQW+Calibri Light"/>
                <a:cs typeface="QDRMQW+Calibri Light"/>
              </a:rPr>
              <a:t>Negative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632575" y="5449949"/>
            <a:ext cx="977149" cy="7309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881" marR="0">
              <a:lnSpc>
                <a:spcPts val="19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QDRMQW+Calibri Light"/>
                <a:cs typeface="QDRMQW+Calibri Light"/>
              </a:rPr>
              <a:t>Client</a:t>
            </a:r>
          </a:p>
          <a:p>
            <a:pPr marL="85725" marR="0">
              <a:lnSpc>
                <a:spcPts val="1727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 spc="-56">
                <a:solidFill>
                  <a:srgbClr val="ffffff"/>
                </a:solidFill>
                <a:latin typeface="QDRMQW+Calibri Light"/>
                <a:cs typeface="QDRMQW+Calibri Light"/>
              </a:rPr>
              <a:t>Test</a:t>
            </a:r>
            <a:r>
              <a:rPr dirty="0" sz="1600" spc="145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1600">
                <a:solidFill>
                  <a:srgbClr val="ffffff"/>
                </a:solidFill>
                <a:latin typeface="QDRMQW+Calibri Light"/>
                <a:cs typeface="QDRMQW+Calibri Light"/>
              </a:rPr>
              <a:t>Set</a:t>
            </a:r>
          </a:p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26">
                <a:solidFill>
                  <a:srgbClr val="ffffff"/>
                </a:solidFill>
                <a:latin typeface="QDRMQW+Calibri Light"/>
                <a:cs typeface="QDRMQW+Calibri Light"/>
              </a:rPr>
              <a:t>(different)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50607" y="5479891"/>
            <a:ext cx="929914" cy="565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4">
                <a:solidFill>
                  <a:srgbClr val="ffffff"/>
                </a:solidFill>
                <a:latin typeface="QDRMQW+Calibri Light"/>
                <a:cs typeface="QDRMQW+Calibri Light"/>
              </a:rPr>
              <a:t>Attacker</a:t>
            </a:r>
          </a:p>
          <a:p>
            <a:pPr marL="0" marR="0">
              <a:lnSpc>
                <a:spcPts val="19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34">
                <a:solidFill>
                  <a:srgbClr val="ffffff"/>
                </a:solidFill>
                <a:latin typeface="QDRMQW+Calibri Light"/>
                <a:cs typeface="QDRMQW+Calibri Light"/>
              </a:rPr>
              <a:t>Test</a:t>
            </a:r>
            <a:r>
              <a:rPr dirty="0" sz="1800">
                <a:solidFill>
                  <a:srgbClr val="ffffff"/>
                </a:solidFill>
                <a:latin typeface="QDRMQW+Calibri Light"/>
                <a:cs typeface="QDRMQW+Calibri Light"/>
              </a:rPr>
              <a:t> </a:t>
            </a:r>
            <a:r>
              <a:rPr dirty="0" sz="1800">
                <a:solidFill>
                  <a:srgbClr val="ffffff"/>
                </a:solidFill>
                <a:latin typeface="QDRMQW+Calibri Light"/>
                <a:cs typeface="QDRMQW+Calibri Light"/>
              </a:rPr>
              <a:t>Set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1147" y="-15302"/>
            <a:ext cx="5874462" cy="596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102a59"/>
                </a:solidFill>
                <a:latin typeface="QDRMQW+Calibri Light"/>
                <a:cs typeface="QDRMQW+Calibri Light"/>
              </a:rPr>
              <a:t>Results</a:t>
            </a:r>
            <a:r>
              <a:rPr dirty="0" sz="3600" spc="-255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 spc="78">
                <a:solidFill>
                  <a:srgbClr val="102a59"/>
                </a:solidFill>
                <a:latin typeface="QDRMQW+Calibri Light"/>
                <a:cs typeface="QDRMQW+Calibri Light"/>
              </a:rPr>
              <a:t>&gt;&gt;</a:t>
            </a:r>
            <a:r>
              <a:rPr dirty="0" sz="3600" spc="-288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 spc="26">
                <a:solidFill>
                  <a:srgbClr val="102a59"/>
                </a:solidFill>
                <a:latin typeface="QDRMQW+Calibri Light"/>
                <a:cs typeface="QDRMQW+Calibri Light"/>
              </a:rPr>
              <a:t>Wi</a:t>
            </a:r>
            <a:r>
              <a:rPr dirty="0" sz="3600" spc="-711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 spc="-37">
                <a:solidFill>
                  <a:srgbClr val="102a59"/>
                </a:solidFill>
                <a:latin typeface="QDRMQW+Calibri Light"/>
                <a:cs typeface="QDRMQW+Calibri Light"/>
              </a:rPr>
              <a:t>ndow:</a:t>
            </a:r>
            <a:r>
              <a:rPr dirty="0" sz="3600" spc="-227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 spc="46">
                <a:solidFill>
                  <a:srgbClr val="102a59"/>
                </a:solidFill>
                <a:latin typeface="QDRMQW+Calibri Light"/>
                <a:cs typeface="QDRMQW+Calibri Light"/>
              </a:rPr>
              <a:t>10</a:t>
            </a:r>
            <a:r>
              <a:rPr dirty="0" sz="3600" spc="1505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>
                <a:solidFill>
                  <a:srgbClr val="102a59"/>
                </a:solidFill>
                <a:latin typeface="QDRMQW+Calibri Light"/>
                <a:cs typeface="QDRMQW+Calibri Light"/>
              </a:rPr>
              <a:t>S</a:t>
            </a:r>
            <a:r>
              <a:rPr dirty="0" sz="3600" spc="-720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>
                <a:solidFill>
                  <a:srgbClr val="102a59"/>
                </a:solidFill>
                <a:latin typeface="QDRMQW+Calibri Light"/>
                <a:cs typeface="QDRMQW+Calibri Light"/>
              </a:rPr>
              <a:t>lide:</a:t>
            </a:r>
            <a:r>
              <a:rPr dirty="0" sz="3600" spc="-259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>
                <a:solidFill>
                  <a:srgbClr val="102a59"/>
                </a:solidFill>
                <a:latin typeface="QDRMQW+Calibri Light"/>
                <a:cs typeface="QDRMQW+Calibri Light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282" y="-24446"/>
            <a:ext cx="5873469" cy="596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102a59"/>
                </a:solidFill>
                <a:latin typeface="QDRMQW+Calibri Light"/>
                <a:cs typeface="QDRMQW+Calibri Light"/>
              </a:rPr>
              <a:t>Results</a:t>
            </a:r>
            <a:r>
              <a:rPr dirty="0" sz="3600" spc="-251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 spc="82">
                <a:solidFill>
                  <a:srgbClr val="102a59"/>
                </a:solidFill>
                <a:latin typeface="QDRMQW+Calibri Light"/>
                <a:cs typeface="QDRMQW+Calibri Light"/>
              </a:rPr>
              <a:t>&gt;&gt;</a:t>
            </a:r>
            <a:r>
              <a:rPr dirty="0" sz="3600" spc="-288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 spc="26">
                <a:solidFill>
                  <a:srgbClr val="102a59"/>
                </a:solidFill>
                <a:latin typeface="QDRMQW+Calibri Light"/>
                <a:cs typeface="QDRMQW+Calibri Light"/>
              </a:rPr>
              <a:t>Wi</a:t>
            </a:r>
            <a:r>
              <a:rPr dirty="0" sz="3600" spc="-711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 spc="-35">
                <a:solidFill>
                  <a:srgbClr val="102a59"/>
                </a:solidFill>
                <a:latin typeface="QDRMQW+Calibri Light"/>
                <a:cs typeface="QDRMQW+Calibri Light"/>
              </a:rPr>
              <a:t>ndow:</a:t>
            </a:r>
            <a:r>
              <a:rPr dirty="0" sz="3600" spc="-225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 spc="50">
                <a:solidFill>
                  <a:srgbClr val="102a59"/>
                </a:solidFill>
                <a:latin typeface="QDRMQW+Calibri Light"/>
                <a:cs typeface="QDRMQW+Calibri Light"/>
              </a:rPr>
              <a:t>20</a:t>
            </a:r>
            <a:r>
              <a:rPr dirty="0" sz="3600" spc="1450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>
                <a:solidFill>
                  <a:srgbClr val="102a59"/>
                </a:solidFill>
                <a:latin typeface="QDRMQW+Calibri Light"/>
                <a:cs typeface="QDRMQW+Calibri Light"/>
              </a:rPr>
              <a:t>S</a:t>
            </a:r>
            <a:r>
              <a:rPr dirty="0" sz="3600" spc="-720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>
                <a:solidFill>
                  <a:srgbClr val="102a59"/>
                </a:solidFill>
                <a:latin typeface="QDRMQW+Calibri Light"/>
                <a:cs typeface="QDRMQW+Calibri Light"/>
              </a:rPr>
              <a:t>lide:</a:t>
            </a:r>
            <a:r>
              <a:rPr dirty="0" sz="3600" spc="-261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>
                <a:solidFill>
                  <a:srgbClr val="102a59"/>
                </a:solidFill>
                <a:latin typeface="QDRMQW+Calibri Light"/>
                <a:cs typeface="QDRMQW+Calibri Light"/>
              </a:rPr>
              <a:t>5</a:t>
            </a: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1147" y="-15302"/>
            <a:ext cx="6112536" cy="596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102a59"/>
                </a:solidFill>
                <a:latin typeface="QDRMQW+Calibri Light"/>
                <a:cs typeface="QDRMQW+Calibri Light"/>
              </a:rPr>
              <a:t>Results</a:t>
            </a:r>
            <a:r>
              <a:rPr dirty="0" sz="3600" spc="-255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 spc="78">
                <a:solidFill>
                  <a:srgbClr val="102a59"/>
                </a:solidFill>
                <a:latin typeface="QDRMQW+Calibri Light"/>
                <a:cs typeface="QDRMQW+Calibri Light"/>
              </a:rPr>
              <a:t>&gt;&gt;</a:t>
            </a:r>
            <a:r>
              <a:rPr dirty="0" sz="3600" spc="-288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 spc="26">
                <a:solidFill>
                  <a:srgbClr val="102a59"/>
                </a:solidFill>
                <a:latin typeface="QDRMQW+Calibri Light"/>
                <a:cs typeface="QDRMQW+Calibri Light"/>
              </a:rPr>
              <a:t>Wi</a:t>
            </a:r>
            <a:r>
              <a:rPr dirty="0" sz="3600" spc="-711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 spc="-37">
                <a:solidFill>
                  <a:srgbClr val="102a59"/>
                </a:solidFill>
                <a:latin typeface="QDRMQW+Calibri Light"/>
                <a:cs typeface="QDRMQW+Calibri Light"/>
              </a:rPr>
              <a:t>ndow:</a:t>
            </a:r>
            <a:r>
              <a:rPr dirty="0" sz="3600" spc="-227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 spc="46">
                <a:solidFill>
                  <a:srgbClr val="102a59"/>
                </a:solidFill>
                <a:latin typeface="QDRMQW+Calibri Light"/>
                <a:cs typeface="QDRMQW+Calibri Light"/>
              </a:rPr>
              <a:t>60</a:t>
            </a:r>
            <a:r>
              <a:rPr dirty="0" sz="3600" spc="1505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>
                <a:solidFill>
                  <a:srgbClr val="102a59"/>
                </a:solidFill>
                <a:latin typeface="QDRMQW+Calibri Light"/>
                <a:cs typeface="QDRMQW+Calibri Light"/>
              </a:rPr>
              <a:t>S</a:t>
            </a:r>
            <a:r>
              <a:rPr dirty="0" sz="3600" spc="-720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>
                <a:solidFill>
                  <a:srgbClr val="102a59"/>
                </a:solidFill>
                <a:latin typeface="QDRMQW+Calibri Light"/>
                <a:cs typeface="QDRMQW+Calibri Light"/>
              </a:rPr>
              <a:t>lide:</a:t>
            </a:r>
            <a:r>
              <a:rPr dirty="0" sz="3600" spc="-259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 spc="50">
                <a:solidFill>
                  <a:srgbClr val="102a59"/>
                </a:solidFill>
                <a:latin typeface="QDRMQW+Calibri Light"/>
                <a:cs typeface="QDRMQW+Calibri Light"/>
              </a:rPr>
              <a:t>10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5282" y="229807"/>
            <a:ext cx="5873469" cy="596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102a59"/>
                </a:solidFill>
                <a:latin typeface="QDRMQW+Calibri Light"/>
                <a:cs typeface="QDRMQW+Calibri Light"/>
              </a:rPr>
              <a:t>Results</a:t>
            </a:r>
            <a:r>
              <a:rPr dirty="0" sz="3600" spc="-251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 spc="82">
                <a:solidFill>
                  <a:srgbClr val="102a59"/>
                </a:solidFill>
                <a:latin typeface="QDRMQW+Calibri Light"/>
                <a:cs typeface="QDRMQW+Calibri Light"/>
              </a:rPr>
              <a:t>&gt;&gt;</a:t>
            </a:r>
            <a:r>
              <a:rPr dirty="0" sz="3600" spc="-288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 spc="26">
                <a:solidFill>
                  <a:srgbClr val="102a59"/>
                </a:solidFill>
                <a:latin typeface="QDRMQW+Calibri Light"/>
                <a:cs typeface="QDRMQW+Calibri Light"/>
              </a:rPr>
              <a:t>Wi</a:t>
            </a:r>
            <a:r>
              <a:rPr dirty="0" sz="3600" spc="-711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 spc="-35">
                <a:solidFill>
                  <a:srgbClr val="102a59"/>
                </a:solidFill>
                <a:latin typeface="QDRMQW+Calibri Light"/>
                <a:cs typeface="QDRMQW+Calibri Light"/>
              </a:rPr>
              <a:t>ndow:</a:t>
            </a:r>
            <a:r>
              <a:rPr dirty="0" sz="3600" spc="-225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 spc="50">
                <a:solidFill>
                  <a:srgbClr val="102a59"/>
                </a:solidFill>
                <a:latin typeface="QDRMQW+Calibri Light"/>
                <a:cs typeface="QDRMQW+Calibri Light"/>
              </a:rPr>
              <a:t>20</a:t>
            </a:r>
            <a:r>
              <a:rPr dirty="0" sz="3600" spc="1450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>
                <a:solidFill>
                  <a:srgbClr val="102a59"/>
                </a:solidFill>
                <a:latin typeface="QDRMQW+Calibri Light"/>
                <a:cs typeface="QDRMQW+Calibri Light"/>
              </a:rPr>
              <a:t>S</a:t>
            </a:r>
            <a:r>
              <a:rPr dirty="0" sz="3600" spc="-720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>
                <a:solidFill>
                  <a:srgbClr val="102a59"/>
                </a:solidFill>
                <a:latin typeface="QDRMQW+Calibri Light"/>
                <a:cs typeface="QDRMQW+Calibri Light"/>
              </a:rPr>
              <a:t>lide:</a:t>
            </a:r>
            <a:r>
              <a:rPr dirty="0" sz="3600" spc="-261">
                <a:solidFill>
                  <a:srgbClr val="102a59"/>
                </a:solidFill>
                <a:latin typeface="QDRMQW+Calibri Light"/>
                <a:cs typeface="QDRMQW+Calibri Light"/>
              </a:rPr>
              <a:t> </a:t>
            </a:r>
            <a:r>
              <a:rPr dirty="0" sz="3600">
                <a:solidFill>
                  <a:srgbClr val="102a59"/>
                </a:solidFill>
                <a:latin typeface="QDRMQW+Calibri Light"/>
                <a:cs typeface="QDRMQW+Calibri Light"/>
              </a:rPr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0305" y="1198304"/>
            <a:ext cx="2513070" cy="4105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ULJEDN+Calibri Bold"/>
                <a:cs typeface="ULJEDN+Calibri Bold"/>
              </a:rPr>
              <a:t>PCA</a:t>
            </a:r>
            <a:r>
              <a:rPr dirty="0" sz="2400" spc="-42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400" b="1">
                <a:solidFill>
                  <a:srgbClr val="000000"/>
                </a:solidFill>
                <a:latin typeface="ULJEDN+Calibri Bold"/>
                <a:cs typeface="ULJEDN+Calibri Bold"/>
              </a:rPr>
              <a:t>4</a:t>
            </a:r>
            <a:r>
              <a:rPr dirty="0" sz="2400" spc="38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400" spc="-13" b="1">
                <a:solidFill>
                  <a:srgbClr val="000000"/>
                </a:solidFill>
                <a:latin typeface="ULJEDN+Calibri Bold"/>
                <a:cs typeface="ULJEDN+Calibri Bold"/>
              </a:rPr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98079" y="1198304"/>
            <a:ext cx="2517648" cy="4105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ULJEDN+Calibri Bold"/>
                <a:cs typeface="ULJEDN+Calibri Bold"/>
              </a:rPr>
              <a:t>PCA</a:t>
            </a:r>
            <a:r>
              <a:rPr dirty="0" sz="2400" spc="-37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400" b="1">
                <a:solidFill>
                  <a:srgbClr val="000000"/>
                </a:solidFill>
                <a:latin typeface="ULJEDN+Calibri Bold"/>
                <a:cs typeface="ULJEDN+Calibri Bold"/>
              </a:rPr>
              <a:t>5</a:t>
            </a:r>
            <a:r>
              <a:rPr dirty="0" sz="2400" spc="43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400" spc="-10" b="1">
                <a:solidFill>
                  <a:srgbClr val="000000"/>
                </a:solidFill>
                <a:latin typeface="ULJEDN+Calibri Bold"/>
                <a:cs typeface="ULJEDN+Calibri Bold"/>
              </a:rPr>
              <a:t>components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76642" y="179769"/>
            <a:ext cx="2339411" cy="596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12">
                <a:solidFill>
                  <a:srgbClr val="102a59"/>
                </a:solidFill>
                <a:latin typeface="QDRMQW+Calibri Light"/>
                <a:cs typeface="QDRMQW+Calibri Light"/>
              </a:rPr>
              <a:t>Conclusions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0447" y="793880"/>
            <a:ext cx="9993797" cy="4690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9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e75b6"/>
                </a:solidFill>
                <a:latin typeface="CKJUGN+Arial"/>
                <a:cs typeface="CKJUGN+Arial"/>
              </a:rPr>
              <a:t>•</a:t>
            </a:r>
            <a:r>
              <a:rPr dirty="0" sz="2800" spc="656">
                <a:solidFill>
                  <a:srgbClr val="2e75b6"/>
                </a:solidFill>
                <a:latin typeface="Caladea"/>
                <a:cs typeface="Caladea"/>
              </a:rPr>
              <a:t> </a:t>
            </a:r>
            <a:r>
              <a:rPr dirty="0" sz="2800" b="1">
                <a:solidFill>
                  <a:srgbClr val="2e75b6"/>
                </a:solidFill>
                <a:latin typeface="ULJEDN+Calibri Bold"/>
                <a:cs typeface="ULJEDN+Calibri Bold"/>
              </a:rPr>
              <a:t>Limitation:</a:t>
            </a:r>
            <a:r>
              <a:rPr dirty="0" sz="2800" spc="43" b="1">
                <a:solidFill>
                  <a:srgbClr val="2e75b6"/>
                </a:solidFill>
                <a:latin typeface="ULJEDN+Calibri Bold"/>
                <a:cs typeface="ULJEDN+Calibri Bold"/>
              </a:rPr>
              <a:t> </a:t>
            </a:r>
            <a:r>
              <a:rPr dirty="0" sz="2800" spc="-41">
                <a:solidFill>
                  <a:srgbClr val="2e75b6"/>
                </a:solidFill>
                <a:latin typeface="UAUQBJ+Calibri"/>
                <a:cs typeface="UAUQBJ+Calibri"/>
              </a:rPr>
              <a:t>the</a:t>
            </a:r>
            <a:r>
              <a:rPr dirty="0" sz="2800" spc="116">
                <a:solidFill>
                  <a:srgbClr val="2e75b6"/>
                </a:solidFill>
                <a:latin typeface="UAUQBJ+Calibri"/>
                <a:cs typeface="UAUQBJ+Calibri"/>
              </a:rPr>
              <a:t> </a:t>
            </a:r>
            <a:r>
              <a:rPr dirty="0" sz="2800" b="1">
                <a:solidFill>
                  <a:srgbClr val="2e75b6"/>
                </a:solidFill>
                <a:latin typeface="ULJEDN+Calibri Bold"/>
                <a:cs typeface="ULJEDN+Calibri Bold"/>
              </a:rPr>
              <a:t>website</a:t>
            </a:r>
            <a:r>
              <a:rPr dirty="0" sz="2800" b="1">
                <a:solidFill>
                  <a:srgbClr val="2e75b6"/>
                </a:solidFill>
                <a:latin typeface="ULJEDN+Calibri Bold"/>
                <a:cs typeface="ULJEDN+Calibri Bold"/>
              </a:rPr>
              <a:t> </a:t>
            </a:r>
            <a:r>
              <a:rPr dirty="0" sz="2800" spc="-15">
                <a:solidFill>
                  <a:srgbClr val="2e75b6"/>
                </a:solidFill>
                <a:latin typeface="UAUQBJ+Calibri"/>
                <a:cs typeface="UAUQBJ+Calibri"/>
              </a:rPr>
              <a:t>service</a:t>
            </a:r>
            <a:r>
              <a:rPr dirty="0" sz="2800" spc="94">
                <a:solidFill>
                  <a:srgbClr val="2e75b6"/>
                </a:solidFill>
                <a:latin typeface="UAUQBJ+Calibri"/>
                <a:cs typeface="UAUQBJ+Calibri"/>
              </a:rPr>
              <a:t> </a:t>
            </a:r>
            <a:r>
              <a:rPr dirty="0" sz="2800" spc="-36">
                <a:solidFill>
                  <a:srgbClr val="2e75b6"/>
                </a:solidFill>
                <a:latin typeface="UAUQBJ+Calibri"/>
                <a:cs typeface="UAUQBJ+Calibri"/>
              </a:rPr>
              <a:t>running</a:t>
            </a:r>
            <a:r>
              <a:rPr dirty="0" sz="2800" spc="265">
                <a:solidFill>
                  <a:srgbClr val="2e75b6"/>
                </a:solidFill>
                <a:latin typeface="UAUQBJ+Calibri"/>
                <a:cs typeface="UAUQBJ+Calibri"/>
              </a:rPr>
              <a:t> </a:t>
            </a:r>
            <a:r>
              <a:rPr dirty="0" sz="2800" spc="-39">
                <a:solidFill>
                  <a:srgbClr val="2e75b6"/>
                </a:solidFill>
                <a:latin typeface="UAUQBJ+Calibri"/>
                <a:cs typeface="UAUQBJ+Calibri"/>
              </a:rPr>
              <a:t>in</a:t>
            </a:r>
            <a:r>
              <a:rPr dirty="0" sz="2800" spc="112">
                <a:solidFill>
                  <a:srgbClr val="2e75b6"/>
                </a:solidFill>
                <a:latin typeface="UAUQBJ+Calibri"/>
                <a:cs typeface="UAUQBJ+Calibri"/>
              </a:rPr>
              <a:t> </a:t>
            </a:r>
            <a:r>
              <a:rPr dirty="0" sz="2800" spc="-40">
                <a:solidFill>
                  <a:srgbClr val="2e75b6"/>
                </a:solidFill>
                <a:latin typeface="UAUQBJ+Calibri"/>
                <a:cs typeface="UAUQBJ+Calibri"/>
              </a:rPr>
              <a:t>the</a:t>
            </a:r>
            <a:r>
              <a:rPr dirty="0" sz="2800" spc="117">
                <a:solidFill>
                  <a:srgbClr val="2e75b6"/>
                </a:solidFill>
                <a:latin typeface="UAUQBJ+Calibri"/>
                <a:cs typeface="UAUQBJ+Calibri"/>
              </a:rPr>
              <a:t> </a:t>
            </a:r>
            <a:r>
              <a:rPr dirty="0" sz="2800" spc="-22">
                <a:solidFill>
                  <a:srgbClr val="2e75b6"/>
                </a:solidFill>
                <a:latin typeface="UAUQBJ+Calibri"/>
                <a:cs typeface="UAUQBJ+Calibri"/>
              </a:rPr>
              <a:t>server</a:t>
            </a:r>
            <a:r>
              <a:rPr dirty="0" sz="2800" spc="139">
                <a:solidFill>
                  <a:srgbClr val="2e75b6"/>
                </a:solidFill>
                <a:latin typeface="UAUQBJ+Calibri"/>
                <a:cs typeface="UAUQBJ+Calibri"/>
              </a:rPr>
              <a:t> </a:t>
            </a:r>
            <a:r>
              <a:rPr dirty="0" sz="2800" spc="10">
                <a:solidFill>
                  <a:srgbClr val="2e75b6"/>
                </a:solidFill>
                <a:latin typeface="UAUQBJ+Calibri"/>
                <a:cs typeface="UAUQBJ+Calibri"/>
              </a:rPr>
              <a:t>as</a:t>
            </a:r>
            <a:r>
              <a:rPr dirty="0" sz="2800">
                <a:solidFill>
                  <a:srgbClr val="2e75b6"/>
                </a:solidFill>
                <a:latin typeface="UAUQBJ+Calibri"/>
                <a:cs typeface="UAUQBJ+Calibri"/>
              </a:rPr>
              <a:t> </a:t>
            </a:r>
            <a:r>
              <a:rPr dirty="0" sz="2800" spc="-21">
                <a:solidFill>
                  <a:srgbClr val="2e75b6"/>
                </a:solidFill>
                <a:latin typeface="UAUQBJ+Calibri"/>
                <a:cs typeface="UAUQBJ+Calibri"/>
              </a:rPr>
              <a:t>only</a:t>
            </a:r>
            <a:r>
              <a:rPr dirty="0" sz="2800" spc="32">
                <a:solidFill>
                  <a:srgbClr val="2e75b6"/>
                </a:solidFill>
                <a:latin typeface="UAUQBJ+Calibri"/>
                <a:cs typeface="UAUQBJ+Calibri"/>
              </a:rPr>
              <a:t> </a:t>
            </a:r>
            <a:r>
              <a:rPr dirty="0" sz="2800" b="1">
                <a:solidFill>
                  <a:srgbClr val="2e75b6"/>
                </a:solidFill>
                <a:latin typeface="ULJEDN+Calibri Bold"/>
                <a:cs typeface="ULJEDN+Calibri Bold"/>
              </a:rPr>
              <a:t>static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6515" y="1185215"/>
            <a:ext cx="4837723" cy="468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25">
                <a:solidFill>
                  <a:srgbClr val="2e75b6"/>
                </a:solidFill>
                <a:latin typeface="UAUQBJ+Calibri"/>
                <a:cs typeface="UAUQBJ+Calibri"/>
              </a:rPr>
              <a:t>contents</a:t>
            </a:r>
            <a:r>
              <a:rPr dirty="0" sz="2800" spc="94">
                <a:solidFill>
                  <a:srgbClr val="2e75b6"/>
                </a:solidFill>
                <a:latin typeface="UAUQBJ+Calibri"/>
                <a:cs typeface="UAUQBJ+Calibri"/>
              </a:rPr>
              <a:t> </a:t>
            </a:r>
            <a:r>
              <a:rPr dirty="0" sz="2800" spc="-26">
                <a:solidFill>
                  <a:srgbClr val="2e75b6"/>
                </a:solidFill>
                <a:latin typeface="UAUQBJ+Calibri"/>
                <a:cs typeface="UAUQBJ+Calibri"/>
              </a:rPr>
              <a:t>that</a:t>
            </a:r>
            <a:r>
              <a:rPr dirty="0" sz="2800" spc="102">
                <a:solidFill>
                  <a:srgbClr val="2e75b6"/>
                </a:solidFill>
                <a:latin typeface="UAUQBJ+Calibri"/>
                <a:cs typeface="UAUQBJ+Calibri"/>
              </a:rPr>
              <a:t> </a:t>
            </a:r>
            <a:r>
              <a:rPr dirty="0" sz="2800">
                <a:solidFill>
                  <a:srgbClr val="2e75b6"/>
                </a:solidFill>
                <a:latin typeface="UAUQBJ+Calibri"/>
                <a:cs typeface="UAUQBJ+Calibri"/>
              </a:rPr>
              <a:t>are</a:t>
            </a:r>
            <a:r>
              <a:rPr dirty="0" sz="2800" spc="-70">
                <a:solidFill>
                  <a:srgbClr val="2e75b6"/>
                </a:solidFill>
                <a:latin typeface="UAUQBJ+Calibri"/>
                <a:cs typeface="UAUQBJ+Calibri"/>
              </a:rPr>
              <a:t> </a:t>
            </a:r>
            <a:r>
              <a:rPr dirty="0" sz="2800" spc="-21">
                <a:solidFill>
                  <a:srgbClr val="2e75b6"/>
                </a:solidFill>
                <a:latin typeface="UAUQBJ+Calibri"/>
                <a:cs typeface="UAUQBJ+Calibri"/>
              </a:rPr>
              <a:t>loaded</a:t>
            </a:r>
            <a:r>
              <a:rPr dirty="0" sz="2800" spc="89">
                <a:solidFill>
                  <a:srgbClr val="2e75b6"/>
                </a:solidFill>
                <a:latin typeface="UAUQBJ+Calibri"/>
                <a:cs typeface="UAUQBJ+Calibri"/>
              </a:rPr>
              <a:t> </a:t>
            </a:r>
            <a:r>
              <a:rPr dirty="0" sz="2800">
                <a:solidFill>
                  <a:srgbClr val="2e75b6"/>
                </a:solidFill>
                <a:latin typeface="UAUQBJ+Calibri"/>
                <a:cs typeface="UAUQBJ+Calibri"/>
              </a:rPr>
              <a:t>at</a:t>
            </a:r>
            <a:r>
              <a:rPr dirty="0" sz="2800">
                <a:solidFill>
                  <a:srgbClr val="2e75b6"/>
                </a:solidFill>
                <a:latin typeface="UAUQBJ+Calibri"/>
                <a:cs typeface="UAUQBJ+Calibri"/>
              </a:rPr>
              <a:t> </a:t>
            </a:r>
            <a:r>
              <a:rPr dirty="0" sz="2800">
                <a:solidFill>
                  <a:srgbClr val="2e75b6"/>
                </a:solidFill>
                <a:latin typeface="UAUQBJ+Calibri"/>
                <a:cs typeface="UAUQBJ+Calibri"/>
              </a:rPr>
              <a:t>once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0447" y="2205358"/>
            <a:ext cx="10622521" cy="4690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9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KJUGN+Arial"/>
                <a:cs typeface="CKJUGN+Arial"/>
              </a:rPr>
              <a:t>•</a:t>
            </a:r>
            <a:r>
              <a:rPr dirty="0" sz="2800" spc="2006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z="2800" spc="-25">
                <a:solidFill>
                  <a:srgbClr val="000000"/>
                </a:solidFill>
                <a:latin typeface="UAUQBJ+Calibri"/>
                <a:cs typeface="UAUQBJ+Calibri"/>
              </a:rPr>
              <a:t>There</a:t>
            </a:r>
            <a:r>
              <a:rPr dirty="0" sz="2800" spc="103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ULJEDN+Calibri Bold"/>
                <a:cs typeface="ULJEDN+Calibri Bold"/>
              </a:rPr>
              <a:t>weren't</a:t>
            </a:r>
            <a:r>
              <a:rPr dirty="0" sz="2800" spc="-111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800" b="1">
                <a:solidFill>
                  <a:srgbClr val="000000"/>
                </a:solidFill>
                <a:latin typeface="ULJEDN+Calibri Bold"/>
                <a:cs typeface="ULJEDN+Calibri Bold"/>
              </a:rPr>
              <a:t>detected</a:t>
            </a:r>
            <a:r>
              <a:rPr dirty="0" sz="2800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800" spc="-31">
                <a:solidFill>
                  <a:srgbClr val="000000"/>
                </a:solidFill>
                <a:latin typeface="UAUQBJ+Calibri"/>
                <a:cs typeface="UAUQBJ+Calibri"/>
              </a:rPr>
              <a:t>significant</a:t>
            </a:r>
            <a:r>
              <a:rPr dirty="0" sz="2800" spc="266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ULJEDN+Calibri Bold"/>
                <a:cs typeface="ULJEDN+Calibri Bold"/>
              </a:rPr>
              <a:t>changes</a:t>
            </a:r>
            <a:r>
              <a:rPr dirty="0" sz="2800" spc="71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800" spc="-47">
                <a:solidFill>
                  <a:srgbClr val="000000"/>
                </a:solidFill>
                <a:latin typeface="UAUQBJ+Calibri"/>
                <a:cs typeface="UAUQBJ+Calibri"/>
              </a:rPr>
              <a:t>when</a:t>
            </a:r>
            <a:r>
              <a:rPr dirty="0" sz="2800" spc="192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41">
                <a:solidFill>
                  <a:srgbClr val="000000"/>
                </a:solidFill>
                <a:latin typeface="UAUQBJ+Calibri"/>
                <a:cs typeface="UAUQBJ+Calibri"/>
              </a:rPr>
              <a:t>the</a:t>
            </a:r>
            <a:r>
              <a:rPr dirty="0" sz="2800" spc="120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ULJEDN+Calibri Bold"/>
                <a:cs typeface="ULJEDN+Calibri Bold"/>
              </a:rPr>
              <a:t>number</a:t>
            </a:r>
            <a:r>
              <a:rPr dirty="0" sz="2800" spc="32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800" spc="22">
                <a:solidFill>
                  <a:srgbClr val="000000"/>
                </a:solidFill>
                <a:latin typeface="UAUQBJ+Calibri"/>
                <a:cs typeface="UAUQBJ+Calibri"/>
              </a:rPr>
              <a:t>of</a:t>
            </a:r>
            <a:r>
              <a:rPr dirty="0" sz="2800" spc="-80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12" b="1">
                <a:solidFill>
                  <a:srgbClr val="000000"/>
                </a:solidFill>
                <a:latin typeface="ULJEDN+Calibri Bold"/>
                <a:cs typeface="ULJEDN+Calibri Bold"/>
              </a:rPr>
              <a:t>PCA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97965" y="2587296"/>
            <a:ext cx="2982672" cy="468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ULJEDN+Calibri Bold"/>
                <a:cs typeface="ULJEDN+Calibri Bold"/>
              </a:rPr>
              <a:t>components</a:t>
            </a:r>
            <a:r>
              <a:rPr dirty="0" sz="2800" spc="57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800" spc="-18" b="1">
                <a:solidFill>
                  <a:srgbClr val="000000"/>
                </a:solidFill>
                <a:latin typeface="ULJEDN+Calibri Bold"/>
                <a:cs typeface="ULJEDN+Calibri Bold"/>
              </a:rPr>
              <a:t>varied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40447" y="3102105"/>
            <a:ext cx="10852303" cy="4690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9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KJUGN+Arial"/>
                <a:cs typeface="CKJUGN+Arial"/>
              </a:rPr>
              <a:t>•</a:t>
            </a:r>
            <a:r>
              <a:rPr dirty="0" sz="2800" spc="2006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z="2800" spc="-13" b="1">
                <a:solidFill>
                  <a:srgbClr val="000000"/>
                </a:solidFill>
                <a:latin typeface="ULJEDN+Calibri Bold"/>
                <a:cs typeface="ULJEDN+Calibri Bold"/>
              </a:rPr>
              <a:t>Statistics</a:t>
            </a:r>
            <a:r>
              <a:rPr dirty="0" sz="2800" spc="64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800" b="1">
                <a:solidFill>
                  <a:srgbClr val="000000"/>
                </a:solidFill>
                <a:latin typeface="ULJEDN+Calibri Bold"/>
                <a:cs typeface="ULJEDN+Calibri Bold"/>
              </a:rPr>
              <a:t>methods</a:t>
            </a:r>
            <a:r>
              <a:rPr dirty="0" sz="2800" spc="-26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800" spc="-36">
                <a:solidFill>
                  <a:srgbClr val="000000"/>
                </a:solidFill>
                <a:latin typeface="UAUQBJ+Calibri"/>
                <a:cs typeface="UAUQBJ+Calibri"/>
              </a:rPr>
              <a:t>results</a:t>
            </a:r>
            <a:r>
              <a:rPr dirty="0" sz="2800" spc="256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33">
                <a:solidFill>
                  <a:srgbClr val="000000"/>
                </a:solidFill>
                <a:latin typeface="UAUQBJ+Calibri"/>
                <a:cs typeface="UAUQBJ+Calibri"/>
              </a:rPr>
              <a:t>were</a:t>
            </a:r>
            <a:r>
              <a:rPr dirty="0" sz="2800" spc="42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ULJEDN+Calibri Bold"/>
                <a:cs typeface="ULJEDN+Calibri Bold"/>
              </a:rPr>
              <a:t>better</a:t>
            </a:r>
            <a:r>
              <a:rPr dirty="0" sz="2800" spc="-49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800" spc="-25">
                <a:solidFill>
                  <a:srgbClr val="000000"/>
                </a:solidFill>
                <a:latin typeface="UAUQBJ+Calibri"/>
                <a:cs typeface="UAUQBJ+Calibri"/>
              </a:rPr>
              <a:t>than</a:t>
            </a:r>
            <a:r>
              <a:rPr dirty="0" sz="2800" spc="95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41">
                <a:solidFill>
                  <a:srgbClr val="000000"/>
                </a:solidFill>
                <a:latin typeface="UAUQBJ+Calibri"/>
                <a:cs typeface="UAUQBJ+Calibri"/>
              </a:rPr>
              <a:t>the</a:t>
            </a:r>
            <a:r>
              <a:rPr dirty="0" sz="2800" spc="122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20" b="1">
                <a:solidFill>
                  <a:srgbClr val="000000"/>
                </a:solidFill>
                <a:latin typeface="ULJEDN+Calibri Bold"/>
                <a:cs typeface="ULJEDN+Calibri Bold"/>
              </a:rPr>
              <a:t>machine</a:t>
            </a:r>
            <a:r>
              <a:rPr dirty="0" sz="2800" spc="149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800" spc="-10" b="1">
                <a:solidFill>
                  <a:srgbClr val="000000"/>
                </a:solidFill>
                <a:latin typeface="ULJEDN+Calibri Bold"/>
                <a:cs typeface="ULJEDN+Calibri Bold"/>
              </a:rPr>
              <a:t>learning</a:t>
            </a:r>
            <a:r>
              <a:rPr dirty="0" sz="2800" spc="88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800" spc="-21">
                <a:solidFill>
                  <a:srgbClr val="000000"/>
                </a:solidFill>
                <a:latin typeface="UAUQBJ+Calibri"/>
                <a:cs typeface="UAUQBJ+Calibri"/>
              </a:rPr>
              <a:t>ones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40447" y="3617090"/>
            <a:ext cx="10203241" cy="4690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9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KJUGN+Arial"/>
                <a:cs typeface="CKJUGN+Arial"/>
              </a:rPr>
              <a:t>•</a:t>
            </a:r>
            <a:r>
              <a:rPr dirty="0" sz="2800" spc="2006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z="2800" spc="-20">
                <a:solidFill>
                  <a:srgbClr val="000000"/>
                </a:solidFill>
                <a:latin typeface="UAUQBJ+Calibri"/>
                <a:cs typeface="UAUQBJ+Calibri"/>
              </a:rPr>
              <a:t>From</a:t>
            </a:r>
            <a:r>
              <a:rPr dirty="0" sz="2800" spc="75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12">
                <a:solidFill>
                  <a:srgbClr val="000000"/>
                </a:solidFill>
                <a:latin typeface="UAUQBJ+Calibri"/>
                <a:cs typeface="UAUQBJ+Calibri"/>
              </a:rPr>
              <a:t>our</a:t>
            </a:r>
            <a:r>
              <a:rPr dirty="0" sz="2800" spc="-19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33">
                <a:solidFill>
                  <a:srgbClr val="000000"/>
                </a:solidFill>
                <a:latin typeface="UAUQBJ+Calibri"/>
                <a:cs typeface="UAUQBJ+Calibri"/>
              </a:rPr>
              <a:t>perspective</a:t>
            </a:r>
            <a:r>
              <a:rPr dirty="0" sz="2800" spc="336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40">
                <a:solidFill>
                  <a:srgbClr val="000000"/>
                </a:solidFill>
                <a:latin typeface="UAUQBJ+Calibri"/>
                <a:cs typeface="UAUQBJ+Calibri"/>
              </a:rPr>
              <a:t>this</a:t>
            </a:r>
            <a:r>
              <a:rPr dirty="0" sz="2800" spc="191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35">
                <a:solidFill>
                  <a:srgbClr val="000000"/>
                </a:solidFill>
                <a:latin typeface="UAUQBJ+Calibri"/>
                <a:cs typeface="UAUQBJ+Calibri"/>
              </a:rPr>
              <a:t>happens</a:t>
            </a:r>
            <a:r>
              <a:rPr dirty="0" sz="2800" spc="261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45">
                <a:solidFill>
                  <a:srgbClr val="000000"/>
                </a:solidFill>
                <a:latin typeface="UAUQBJ+Calibri"/>
                <a:cs typeface="UAUQBJ+Calibri"/>
              </a:rPr>
              <a:t>due</a:t>
            </a:r>
            <a:r>
              <a:rPr dirty="0" sz="2800" spc="123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34">
                <a:solidFill>
                  <a:srgbClr val="000000"/>
                </a:solidFill>
                <a:latin typeface="UAUQBJ+Calibri"/>
                <a:cs typeface="UAUQBJ+Calibri"/>
              </a:rPr>
              <a:t>to</a:t>
            </a:r>
            <a:r>
              <a:rPr dirty="0" sz="2800" spc="99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40">
                <a:solidFill>
                  <a:srgbClr val="000000"/>
                </a:solidFill>
                <a:latin typeface="UAUQBJ+Calibri"/>
                <a:cs typeface="UAUQBJ+Calibri"/>
              </a:rPr>
              <a:t>the</a:t>
            </a:r>
            <a:r>
              <a:rPr dirty="0" sz="2800" spc="77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ULJEDN+Calibri Bold"/>
                <a:cs typeface="ULJEDN+Calibri Bold"/>
              </a:rPr>
              <a:t>determinism</a:t>
            </a:r>
            <a:r>
              <a:rPr dirty="0" sz="2800" spc="-52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800" spc="-10" b="1">
                <a:solidFill>
                  <a:srgbClr val="000000"/>
                </a:solidFill>
                <a:latin typeface="ULJEDN+Calibri Bold"/>
                <a:cs typeface="ULJEDN+Calibri Bold"/>
              </a:rPr>
              <a:t>of</a:t>
            </a:r>
            <a:r>
              <a:rPr dirty="0" sz="2800" spc="73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800" spc="-24" b="1">
                <a:solidFill>
                  <a:srgbClr val="000000"/>
                </a:solidFill>
                <a:latin typeface="ULJEDN+Calibri Bold"/>
                <a:cs typeface="ULJEDN+Calibri Bold"/>
              </a:rPr>
              <a:t>DoS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97965" y="3998900"/>
            <a:ext cx="1202876" cy="468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15" b="1">
                <a:solidFill>
                  <a:srgbClr val="000000"/>
                </a:solidFill>
                <a:latin typeface="ULJEDN+Calibri Bold"/>
                <a:cs typeface="ULJEDN+Calibri Bold"/>
              </a:rPr>
              <a:t>attacks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40447" y="4513583"/>
            <a:ext cx="8820547" cy="4690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9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KJUGN+Arial"/>
                <a:cs typeface="CKJUGN+Arial"/>
              </a:rPr>
              <a:t>•</a:t>
            </a:r>
            <a:r>
              <a:rPr dirty="0" sz="2800" spc="2006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z="2800" spc="-19">
                <a:solidFill>
                  <a:srgbClr val="000000"/>
                </a:solidFill>
                <a:latin typeface="UAUQBJ+Calibri"/>
                <a:cs typeface="UAUQBJ+Calibri"/>
              </a:rPr>
              <a:t>OneClass</a:t>
            </a:r>
            <a:r>
              <a:rPr dirty="0" sz="2800" spc="165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30" b="1">
                <a:solidFill>
                  <a:srgbClr val="000000"/>
                </a:solidFill>
                <a:latin typeface="ULJEDN+Calibri Bold"/>
                <a:cs typeface="ULJEDN+Calibri Bold"/>
              </a:rPr>
              <a:t>SVM</a:t>
            </a:r>
            <a:r>
              <a:rPr dirty="0" sz="2800" spc="30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800" b="1">
                <a:solidFill>
                  <a:srgbClr val="000000"/>
                </a:solidFill>
                <a:latin typeface="ULJEDN+Calibri Bold"/>
                <a:cs typeface="ULJEDN+Calibri Bold"/>
              </a:rPr>
              <a:t>RBF</a:t>
            </a:r>
            <a:r>
              <a:rPr dirty="0" sz="2800" spc="43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800" spc="-23">
                <a:solidFill>
                  <a:srgbClr val="000000"/>
                </a:solidFill>
                <a:latin typeface="UAUQBJ+Calibri"/>
                <a:cs typeface="UAUQBJ+Calibri"/>
              </a:rPr>
              <a:t>[PCA]</a:t>
            </a:r>
            <a:r>
              <a:rPr dirty="0" sz="2800" spc="104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20">
                <a:solidFill>
                  <a:srgbClr val="000000"/>
                </a:solidFill>
                <a:latin typeface="UAUQBJ+Calibri"/>
                <a:cs typeface="UAUQBJ+Calibri"/>
              </a:rPr>
              <a:t>was</a:t>
            </a:r>
            <a:r>
              <a:rPr dirty="0" sz="2800" spc="91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UAUQBJ+Calibri"/>
                <a:cs typeface="UAUQBJ+Calibri"/>
              </a:rPr>
              <a:t>most</a:t>
            </a:r>
            <a:r>
              <a:rPr dirty="0" sz="2800" spc="-52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ULJEDN+Calibri Bold"/>
                <a:cs typeface="ULJEDN+Calibri Bold"/>
              </a:rPr>
              <a:t>consistent</a:t>
            </a:r>
            <a:r>
              <a:rPr dirty="0" sz="2800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800" spc="-19">
                <a:solidFill>
                  <a:srgbClr val="000000"/>
                </a:solidFill>
                <a:latin typeface="UAUQBJ+Calibri"/>
                <a:cs typeface="UAUQBJ+Calibri"/>
              </a:rPr>
              <a:t>method</a:t>
            </a:r>
            <a:r>
              <a:rPr dirty="0" sz="2800" spc="88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42">
                <a:solidFill>
                  <a:srgbClr val="000000"/>
                </a:solidFill>
                <a:latin typeface="UAUQBJ+Calibri"/>
                <a:cs typeface="UAUQBJ+Calibri"/>
              </a:rPr>
              <a:t>in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97965" y="4895520"/>
            <a:ext cx="10413805" cy="468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39">
                <a:solidFill>
                  <a:srgbClr val="000000"/>
                </a:solidFill>
                <a:latin typeface="UAUQBJ+Calibri"/>
                <a:cs typeface="UAUQBJ+Calibri"/>
              </a:rPr>
              <a:t>the</a:t>
            </a:r>
            <a:r>
              <a:rPr dirty="0" sz="2800" spc="113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ULJEDN+Calibri Bold"/>
                <a:cs typeface="ULJEDN+Calibri Bold"/>
              </a:rPr>
              <a:t>detection</a:t>
            </a:r>
            <a:r>
              <a:rPr dirty="0" sz="2800" spc="-10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800" spc="26">
                <a:solidFill>
                  <a:srgbClr val="000000"/>
                </a:solidFill>
                <a:latin typeface="UAUQBJ+Calibri"/>
                <a:cs typeface="UAUQBJ+Calibri"/>
              </a:rPr>
              <a:t>of</a:t>
            </a:r>
            <a:r>
              <a:rPr dirty="0" sz="2800" spc="-14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12" b="1">
                <a:solidFill>
                  <a:srgbClr val="000000"/>
                </a:solidFill>
                <a:latin typeface="ULJEDN+Calibri Bold"/>
                <a:cs typeface="ULJEDN+Calibri Bold"/>
              </a:rPr>
              <a:t>anomalies</a:t>
            </a:r>
            <a:r>
              <a:rPr dirty="0" sz="2800" spc="137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800" spc="-10">
                <a:solidFill>
                  <a:srgbClr val="000000"/>
                </a:solidFill>
                <a:latin typeface="UAUQBJ+Calibri"/>
                <a:cs typeface="UAUQBJ+Calibri"/>
              </a:rPr>
              <a:t>correctly</a:t>
            </a:r>
            <a:r>
              <a:rPr dirty="0" sz="2800" spc="-19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41">
                <a:solidFill>
                  <a:srgbClr val="000000"/>
                </a:solidFill>
                <a:latin typeface="UAUQBJ+Calibri"/>
                <a:cs typeface="UAUQBJ+Calibri"/>
              </a:rPr>
              <a:t>(failed</a:t>
            </a:r>
            <a:r>
              <a:rPr dirty="0" sz="2800" spc="262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43">
                <a:solidFill>
                  <a:srgbClr val="000000"/>
                </a:solidFill>
                <a:latin typeface="UAUQBJ+Calibri"/>
                <a:cs typeface="UAUQBJ+Calibri"/>
              </a:rPr>
              <a:t>in</a:t>
            </a:r>
            <a:r>
              <a:rPr dirty="0" sz="2800" spc="38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42">
                <a:solidFill>
                  <a:srgbClr val="000000"/>
                </a:solidFill>
                <a:latin typeface="UAUQBJ+Calibri"/>
                <a:cs typeface="UAUQBJ+Calibri"/>
              </a:rPr>
              <a:t>legit</a:t>
            </a:r>
            <a:r>
              <a:rPr dirty="0" sz="2800" spc="193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35">
                <a:solidFill>
                  <a:srgbClr val="000000"/>
                </a:solidFill>
                <a:latin typeface="UAUQBJ+Calibri"/>
                <a:cs typeface="UAUQBJ+Calibri"/>
              </a:rPr>
              <a:t>traffic</a:t>
            </a:r>
            <a:r>
              <a:rPr dirty="0" sz="2800" spc="162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22">
                <a:solidFill>
                  <a:srgbClr val="000000"/>
                </a:solidFill>
                <a:latin typeface="UAUQBJ+Calibri"/>
                <a:cs typeface="UAUQBJ+Calibri"/>
              </a:rPr>
              <a:t>classification)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40447" y="5410267"/>
            <a:ext cx="10318575" cy="850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9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KJUGN+Arial"/>
                <a:cs typeface="CKJUGN+Arial"/>
              </a:rPr>
              <a:t>•</a:t>
            </a:r>
            <a:r>
              <a:rPr dirty="0" sz="2800" spc="2006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z="2800" spc="-28">
                <a:solidFill>
                  <a:srgbClr val="000000"/>
                </a:solidFill>
                <a:latin typeface="UAUQBJ+Calibri"/>
                <a:cs typeface="UAUQBJ+Calibri"/>
              </a:rPr>
              <a:t>The</a:t>
            </a:r>
            <a:r>
              <a:rPr dirty="0" sz="2800" spc="105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43">
                <a:solidFill>
                  <a:srgbClr val="000000"/>
                </a:solidFill>
                <a:latin typeface="UAUQBJ+Calibri"/>
                <a:cs typeface="UAUQBJ+Calibri"/>
              </a:rPr>
              <a:t>use</a:t>
            </a:r>
            <a:r>
              <a:rPr dirty="0" sz="2800" spc="122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22">
                <a:solidFill>
                  <a:srgbClr val="000000"/>
                </a:solidFill>
                <a:latin typeface="UAUQBJ+Calibri"/>
                <a:cs typeface="UAUQBJ+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26">
                <a:solidFill>
                  <a:srgbClr val="000000"/>
                </a:solidFill>
                <a:latin typeface="UAUQBJ+Calibri"/>
                <a:cs typeface="UAUQBJ+Calibri"/>
              </a:rPr>
              <a:t>statistics</a:t>
            </a:r>
            <a:r>
              <a:rPr dirty="0" sz="2800" spc="178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23">
                <a:solidFill>
                  <a:srgbClr val="000000"/>
                </a:solidFill>
                <a:latin typeface="UAUQBJ+Calibri"/>
                <a:cs typeface="UAUQBJ+Calibri"/>
              </a:rPr>
              <a:t>approaches,</a:t>
            </a:r>
            <a:r>
              <a:rPr dirty="0" sz="2800" spc="195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45">
                <a:solidFill>
                  <a:srgbClr val="000000"/>
                </a:solidFill>
                <a:latin typeface="UAUQBJ+Calibri"/>
                <a:cs typeface="UAUQBJ+Calibri"/>
              </a:rPr>
              <a:t>namely,</a:t>
            </a:r>
            <a:r>
              <a:rPr dirty="0" sz="2800" spc="217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40">
                <a:solidFill>
                  <a:srgbClr val="000000"/>
                </a:solidFill>
                <a:latin typeface="UAUQBJ+Calibri"/>
                <a:cs typeface="UAUQBJ+Calibri"/>
              </a:rPr>
              <a:t>the</a:t>
            </a:r>
            <a:r>
              <a:rPr dirty="0" sz="2800" spc="61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19" b="1">
                <a:solidFill>
                  <a:srgbClr val="000000"/>
                </a:solidFill>
                <a:latin typeface="ULJEDN+Calibri Bold"/>
                <a:cs typeface="ULJEDN+Calibri Bold"/>
              </a:rPr>
              <a:t>Multivariate</a:t>
            </a:r>
            <a:r>
              <a:rPr dirty="0" sz="2800" spc="147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800" spc="-15" b="1">
                <a:solidFill>
                  <a:srgbClr val="000000"/>
                </a:solidFill>
                <a:latin typeface="ULJEDN+Calibri Bold"/>
                <a:cs typeface="ULJEDN+Calibri Bold"/>
              </a:rPr>
              <a:t>PDF</a:t>
            </a:r>
            <a:r>
              <a:rPr dirty="0" sz="2800" spc="58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800" spc="-42">
                <a:solidFill>
                  <a:srgbClr val="000000"/>
                </a:solidFill>
                <a:latin typeface="UAUQBJ+Calibri"/>
                <a:cs typeface="UAUQBJ+Calibri"/>
              </a:rPr>
              <a:t>with</a:t>
            </a:r>
          </a:p>
          <a:p>
            <a:pPr marL="457517" marR="0">
              <a:lnSpc>
                <a:spcPts val="30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4" b="1">
                <a:solidFill>
                  <a:srgbClr val="000000"/>
                </a:solidFill>
                <a:latin typeface="ULJEDN+Calibri Bold"/>
                <a:cs typeface="ULJEDN+Calibri Bold"/>
              </a:rPr>
              <a:t>PCA</a:t>
            </a:r>
            <a:r>
              <a:rPr dirty="0" sz="2800" spc="-13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800" spc="-23">
                <a:solidFill>
                  <a:srgbClr val="000000"/>
                </a:solidFill>
                <a:latin typeface="UAUQBJ+Calibri"/>
                <a:cs typeface="UAUQBJ+Calibri"/>
              </a:rPr>
              <a:t>revealed</a:t>
            </a:r>
            <a:r>
              <a:rPr dirty="0" sz="2800" spc="91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38">
                <a:solidFill>
                  <a:srgbClr val="000000"/>
                </a:solidFill>
                <a:latin typeface="UAUQBJ+Calibri"/>
                <a:cs typeface="UAUQBJ+Calibri"/>
              </a:rPr>
              <a:t>to</a:t>
            </a:r>
            <a:r>
              <a:rPr dirty="0" sz="2800" spc="25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46">
                <a:solidFill>
                  <a:srgbClr val="000000"/>
                </a:solidFill>
                <a:latin typeface="UAUQBJ+Calibri"/>
                <a:cs typeface="UAUQBJ+Calibri"/>
              </a:rPr>
              <a:t>be</a:t>
            </a:r>
            <a:r>
              <a:rPr dirty="0" sz="2800" spc="116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spc="-42">
                <a:solidFill>
                  <a:srgbClr val="000000"/>
                </a:solidFill>
                <a:latin typeface="UAUQBJ+Calibri"/>
                <a:cs typeface="UAUQBJ+Calibri"/>
              </a:rPr>
              <a:t>the</a:t>
            </a:r>
            <a:r>
              <a:rPr dirty="0" sz="2800" spc="149">
                <a:solidFill>
                  <a:srgbClr val="000000"/>
                </a:solidFill>
                <a:latin typeface="UAUQBJ+Calibri"/>
                <a:cs typeface="UAUQBJ+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ULJEDN+Calibri Bold"/>
                <a:cs typeface="ULJEDN+Calibri Bold"/>
              </a:rPr>
              <a:t>best</a:t>
            </a:r>
            <a:r>
              <a:rPr dirty="0" sz="2800" spc="-21" b="1">
                <a:solidFill>
                  <a:srgbClr val="000000"/>
                </a:solidFill>
                <a:latin typeface="ULJEDN+Calibri Bold"/>
                <a:cs typeface="ULJEDN+Calibri Bold"/>
              </a:rPr>
              <a:t> </a:t>
            </a:r>
            <a:r>
              <a:rPr dirty="0" sz="2800" spc="-21" b="1">
                <a:solidFill>
                  <a:srgbClr val="000000"/>
                </a:solidFill>
                <a:latin typeface="ULJEDN+Calibri Bold"/>
                <a:cs typeface="ULJEDN+Calibri Bold"/>
              </a:rPr>
              <a:t>choice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mitype="http://purl.org/dc/dcmitype/" xmlns:dc="http://purl.org/dc/elements/1.1/" xmlns:dcterms="http://purl.org/dc/terms/" xmlns:xsi="http://www.w3.org/2001/XMLSchema-instance">
  <dc:title>Presentation PowerPoint</dc:title>
  <dc:creator>sejda</dc:creator>
  <cp:lastModifiedBy>sejda</cp:lastModifiedBy>
  <cp:revision>1</cp:revision>
  <dcterms:modified xsi:type="dcterms:W3CDTF">2023-10-18T09:36:13+02:00</dcterms:modified>
</cp:coreProperties>
</file>