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90" r:id="rId2"/>
    <p:sldId id="327" r:id="rId3"/>
    <p:sldId id="325" r:id="rId4"/>
    <p:sldId id="402" r:id="rId5"/>
    <p:sldId id="422" r:id="rId6"/>
    <p:sldId id="411" r:id="rId7"/>
    <p:sldId id="412" r:id="rId8"/>
    <p:sldId id="423" r:id="rId9"/>
    <p:sldId id="414" r:id="rId10"/>
    <p:sldId id="424" r:id="rId11"/>
    <p:sldId id="413" r:id="rId12"/>
    <p:sldId id="415" r:id="rId13"/>
    <p:sldId id="416" r:id="rId14"/>
    <p:sldId id="425" r:id="rId15"/>
    <p:sldId id="418" r:id="rId16"/>
    <p:sldId id="426" r:id="rId17"/>
    <p:sldId id="419" r:id="rId18"/>
    <p:sldId id="427" r:id="rId19"/>
    <p:sldId id="420" r:id="rId20"/>
    <p:sldId id="428" r:id="rId21"/>
    <p:sldId id="429" r:id="rId22"/>
    <p:sldId id="403" r:id="rId23"/>
    <p:sldId id="406" r:id="rId24"/>
    <p:sldId id="421" r:id="rId25"/>
    <p:sldId id="379" r:id="rId26"/>
    <p:sldId id="366" r:id="rId27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FF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62" d="100"/>
          <a:sy n="62" d="100"/>
        </p:scale>
        <p:origin x="-14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Click to edit Master text styles</a:t>
            </a:r>
          </a:p>
          <a:p>
            <a:pPr lvl="1"/>
            <a:r>
              <a:rPr lang="es-AR" noProof="0" smtClean="0"/>
              <a:t>Second level</a:t>
            </a:r>
          </a:p>
          <a:p>
            <a:pPr lvl="2"/>
            <a:r>
              <a:rPr lang="es-AR" noProof="0" smtClean="0"/>
              <a:t>Third level</a:t>
            </a:r>
          </a:p>
          <a:p>
            <a:pPr lvl="3"/>
            <a:r>
              <a:rPr lang="es-AR" noProof="0" smtClean="0"/>
              <a:t>Fourth level</a:t>
            </a:r>
          </a:p>
          <a:p>
            <a:pPr lvl="4"/>
            <a:r>
              <a:rPr lang="es-A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4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11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12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13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14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26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15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16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26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17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18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26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19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20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2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21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26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22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401477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23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07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24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07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dirty="0" smtClean="0">
                <a:latin typeface="Arial" panose="020B0604020202020204" pitchFamily="34" charset="0"/>
              </a:rPr>
              <a:t>Ver http://php.net/manual/es/features.file-upload.errors.php</a:t>
            </a:r>
          </a:p>
          <a:p>
            <a:r>
              <a:rPr lang="es-AR" altLang="en-US" dirty="0">
                <a:latin typeface="Arial" panose="020B0604020202020204" pitchFamily="34" charset="0"/>
              </a:rPr>
              <a:t/>
            </a:r>
            <a:br>
              <a:rPr lang="es-AR" altLang="en-US" dirty="0">
                <a:latin typeface="Arial" panose="020B0604020202020204" pitchFamily="34" charset="0"/>
              </a:rPr>
            </a:br>
            <a:endParaRPr lang="es-AR" altLang="en-US" dirty="0">
              <a:latin typeface="Arial" panose="020B0604020202020204" pitchFamily="34" charset="0"/>
            </a:endParaRPr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39707E-0FD4-4FE5-ACC6-6D8605383E7E}" type="slidenum">
              <a:rPr lang="es-AR" altLang="en-US"/>
              <a:pPr eaLnBrk="1" hangingPunct="1"/>
              <a:t>25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557706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26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06047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3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2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5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2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6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8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2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9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10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2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:p14="http://schemas.microsoft.com/office/powerpoint/2010/main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79825"/>
            <a:ext cx="8697912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PHP</a:t>
            </a: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4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latin typeface="Franklin Gothic Medium" charset="0"/>
              </a:rPr>
              <a:t>Manipulación de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Abrir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Cerrar 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 charset="0"/>
              </a:rPr>
              <a:t>Leer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Escribir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Copiar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Borrar archivos</a:t>
            </a:r>
            <a:endParaRPr lang="es-ES" dirty="0">
              <a:latin typeface="Franklin Gothic Medium" charset="0"/>
            </a:endParaRPr>
          </a:p>
          <a:p>
            <a:pPr eaLnBrk="1" hangingPunct="1">
              <a:defRPr/>
            </a:pPr>
            <a:r>
              <a:rPr lang="es-ES" dirty="0" smtClean="0"/>
              <a:t>Subir archivos al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fread</a:t>
            </a:r>
            <a:r>
              <a:rPr lang="es-AR" dirty="0" smtClean="0"/>
              <a:t>()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022366"/>
          </a:xfrm>
        </p:spPr>
        <p:txBody>
          <a:bodyPr/>
          <a:lstStyle/>
          <a:p>
            <a:r>
              <a:rPr lang="es-ES" sz="2800" dirty="0" smtClean="0"/>
              <a:t>Nos permite leer de un archivo abierto.</a:t>
            </a:r>
          </a:p>
          <a:p>
            <a:r>
              <a:rPr lang="es-ES" sz="2800" dirty="0" smtClean="0"/>
              <a:t>El primer parámetro de </a:t>
            </a:r>
            <a:r>
              <a:rPr lang="es-ES" sz="2800" b="1" i="1" dirty="0" err="1" smtClean="0"/>
              <a:t>fread</a:t>
            </a:r>
            <a:r>
              <a:rPr lang="es-ES" sz="2800" dirty="0" smtClean="0"/>
              <a:t> contiene el indicador del archivo a ser leído, y el segundo especifica el número máximo de bytes que serán leídos.</a:t>
            </a:r>
          </a:p>
          <a:p>
            <a:r>
              <a:rPr lang="es-ES" sz="2800" dirty="0" smtClean="0"/>
              <a:t>Retorna un </a:t>
            </a:r>
            <a:r>
              <a:rPr lang="es-ES" sz="2800" dirty="0" err="1" smtClean="0"/>
              <a:t>string</a:t>
            </a:r>
            <a:r>
              <a:rPr lang="es-ES" sz="2800" dirty="0" smtClean="0"/>
              <a:t> que representa al contenido del archivo leído.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5072063"/>
            <a:ext cx="8229600" cy="12525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indicador_archivo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filesize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//Lee el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completo</a:t>
            </a:r>
            <a:endParaRPr lang="en-GB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fgets</a:t>
            </a:r>
            <a:r>
              <a:rPr lang="es-AR" dirty="0" smtClean="0"/>
              <a:t>()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34567"/>
          </a:xfrm>
        </p:spPr>
        <p:txBody>
          <a:bodyPr/>
          <a:lstStyle/>
          <a:p>
            <a:r>
              <a:rPr lang="es-ES" sz="2800" dirty="0" smtClean="0"/>
              <a:t>Nos permite leer una línea de una archivo abierto.</a:t>
            </a:r>
          </a:p>
          <a:p>
            <a:r>
              <a:rPr lang="es-ES" sz="2800" dirty="0" smtClean="0"/>
              <a:t>Requiere como parámetro el indicador del archivo a ser leído, y retorna un </a:t>
            </a:r>
            <a:r>
              <a:rPr lang="es-ES" sz="2800" dirty="0" err="1" smtClean="0"/>
              <a:t>string</a:t>
            </a:r>
            <a:r>
              <a:rPr lang="es-ES" sz="2800" dirty="0" smtClean="0"/>
              <a:t> que representa la línea que fue leída.</a:t>
            </a:r>
          </a:p>
          <a:p>
            <a:r>
              <a:rPr lang="es-ES" sz="2800" dirty="0" smtClean="0"/>
              <a:t>Después de cada llamada a </a:t>
            </a:r>
            <a:r>
              <a:rPr lang="es-ES" sz="2800" b="1" i="1" dirty="0" err="1" smtClean="0"/>
              <a:t>fgets</a:t>
            </a:r>
            <a:r>
              <a:rPr lang="es-ES" sz="2800" dirty="0" smtClean="0"/>
              <a:t>, el cursor se mueve a la siguiente línea.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38" y="4614863"/>
            <a:ext cx="8229600" cy="10239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indicador_archivo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altLang="en-US" sz="20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feof</a:t>
            </a:r>
            <a:r>
              <a:rPr lang="es-AR" dirty="0" smtClean="0"/>
              <a:t>() (</a:t>
            </a:r>
            <a:r>
              <a:rPr lang="es-AR" dirty="0" err="1" smtClean="0"/>
              <a:t>End</a:t>
            </a:r>
            <a:r>
              <a:rPr lang="es-AR" dirty="0" smtClean="0"/>
              <a:t> Of </a:t>
            </a:r>
            <a:r>
              <a:rPr lang="es-AR" dirty="0" err="1" smtClean="0"/>
              <a:t>File</a:t>
            </a:r>
            <a:r>
              <a:rPr lang="es-AR" dirty="0" smtClean="0"/>
              <a:t>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363450"/>
          </a:xfrm>
        </p:spPr>
        <p:txBody>
          <a:bodyPr/>
          <a:lstStyle/>
          <a:p>
            <a:r>
              <a:rPr lang="es-ES" sz="2800" dirty="0" smtClean="0"/>
              <a:t>Retorna un booleano que indica si se ha llegado al fin del archivo.</a:t>
            </a:r>
          </a:p>
          <a:p>
            <a:r>
              <a:rPr lang="es-ES" sz="2800" dirty="0" smtClean="0"/>
              <a:t>Requiere cómo parámetro el indicador.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3657601"/>
            <a:ext cx="8229600" cy="2895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//Lee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línea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línea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hasta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EOF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while(!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“&lt;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/&gt;”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altLang="en-US" sz="20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latin typeface="Franklin Gothic Medium" charset="0"/>
              </a:rPr>
              <a:t>Manipulación de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Abrir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Cerrar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Leer 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 charset="0"/>
              </a:rPr>
              <a:t>Escribir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Copiar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Borrar archivos</a:t>
            </a:r>
            <a:endParaRPr lang="es-ES" dirty="0">
              <a:latin typeface="Franklin Gothic Medium" charset="0"/>
            </a:endParaRPr>
          </a:p>
          <a:p>
            <a:pPr eaLnBrk="1" hangingPunct="1">
              <a:defRPr/>
            </a:pPr>
            <a:r>
              <a:rPr lang="es-ES" dirty="0" smtClean="0"/>
              <a:t>Subir archivos al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fwrite</a:t>
            </a:r>
            <a:r>
              <a:rPr lang="es-AR" dirty="0" smtClean="0"/>
              <a:t>() - </a:t>
            </a:r>
            <a:r>
              <a:rPr lang="es-AR" dirty="0" err="1" smtClean="0"/>
              <a:t>fputs</a:t>
            </a:r>
            <a:r>
              <a:rPr lang="es-AR" dirty="0" smtClean="0"/>
              <a:t>()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905685"/>
          </a:xfrm>
        </p:spPr>
        <p:txBody>
          <a:bodyPr/>
          <a:lstStyle/>
          <a:p>
            <a:r>
              <a:rPr lang="es-ES" sz="2800" dirty="0" smtClean="0"/>
              <a:t>Nos permite escribir en un archivo abierto.</a:t>
            </a:r>
          </a:p>
          <a:p>
            <a:r>
              <a:rPr lang="es-ES" sz="2800" dirty="0" smtClean="0"/>
              <a:t>La función parará cuando llegue al fin del archivo o cuando alcance la longitud especificada. </a:t>
            </a:r>
          </a:p>
          <a:p>
            <a:r>
              <a:rPr lang="es-ES" sz="2800" dirty="0" smtClean="0"/>
              <a:t>El primer parámetro contiene el archivo a ser leído, y el segundo es el </a:t>
            </a:r>
            <a:r>
              <a:rPr lang="es-ES" sz="2800" dirty="0" err="1" smtClean="0"/>
              <a:t>string</a:t>
            </a:r>
            <a:r>
              <a:rPr lang="es-ES" sz="2800" dirty="0" smtClean="0"/>
              <a:t> a ser escrito. El tercer parámetro es opcional e indica la cantidad de bytes a ser escritos.</a:t>
            </a:r>
          </a:p>
          <a:p>
            <a:r>
              <a:rPr lang="es-ES" sz="2800" dirty="0" smtClean="0"/>
              <a:t>Retorna la cantidad de bytes que se escribieron o FALSE si hubo error.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38" y="5334001"/>
            <a:ext cx="8229600" cy="1295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indicador_archivo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fputs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indicador_archivo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GB" altLang="en-US" sz="20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latin typeface="Franklin Gothic Medium" charset="0"/>
              </a:rPr>
              <a:t>Manipulación de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Abrir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Cerrar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Leer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Escribir 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 charset="0"/>
              </a:rPr>
              <a:t>Copiar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Borrar archivos</a:t>
            </a:r>
            <a:endParaRPr lang="es-ES" dirty="0">
              <a:latin typeface="Franklin Gothic Medium" charset="0"/>
            </a:endParaRPr>
          </a:p>
          <a:p>
            <a:pPr eaLnBrk="1" hangingPunct="1">
              <a:defRPr/>
            </a:pPr>
            <a:r>
              <a:rPr lang="es-ES" dirty="0" smtClean="0"/>
              <a:t>Subir archivos al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copy</a:t>
            </a:r>
            <a:r>
              <a:rPr lang="es-AR" dirty="0" smtClean="0"/>
              <a:t>()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34567"/>
          </a:xfrm>
        </p:spPr>
        <p:txBody>
          <a:bodyPr/>
          <a:lstStyle/>
          <a:p>
            <a:r>
              <a:rPr lang="es-ES" sz="2800" dirty="0" smtClean="0"/>
              <a:t>Permite copiar un archivo.</a:t>
            </a:r>
          </a:p>
          <a:p>
            <a:r>
              <a:rPr lang="es-ES" sz="2800" dirty="0" smtClean="0"/>
              <a:t>Los parámetros que recibe son los nombres de los archivos. El primero es el archivo origen, luego el destino de la copia.</a:t>
            </a:r>
          </a:p>
          <a:p>
            <a:r>
              <a:rPr lang="es-ES" sz="2800" dirty="0" smtClean="0"/>
              <a:t>Retorna TRUE en caso de éxito o FALSE si hubo algún error.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38" y="4267200"/>
            <a:ext cx="8229600" cy="990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copy(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archivo_origen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archivo_destino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latin typeface="Franklin Gothic Medium" charset="0"/>
              </a:rPr>
              <a:t>Manipulación de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Abrir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Cerrar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Leer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Escribir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Copiar 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 charset="0"/>
              </a:rPr>
              <a:t>Borrar archivos</a:t>
            </a:r>
            <a:endParaRPr lang="es-ES" sz="3200" dirty="0">
              <a:solidFill>
                <a:schemeClr val="accent1"/>
              </a:solidFill>
              <a:latin typeface="Franklin Gothic Medium" charset="0"/>
            </a:endParaRPr>
          </a:p>
          <a:p>
            <a:pPr eaLnBrk="1" hangingPunct="1">
              <a:defRPr/>
            </a:pPr>
            <a:r>
              <a:rPr lang="es-ES" dirty="0" smtClean="0"/>
              <a:t>Subir archivos al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unlink</a:t>
            </a:r>
            <a:r>
              <a:rPr lang="es-AR" dirty="0" smtClean="0"/>
              <a:t>()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246769"/>
          </a:xfrm>
        </p:spPr>
        <p:txBody>
          <a:bodyPr/>
          <a:lstStyle/>
          <a:p>
            <a:r>
              <a:rPr lang="es-ES" sz="2800" dirty="0" smtClean="0"/>
              <a:t>Permite eliminar un archivo.</a:t>
            </a:r>
          </a:p>
          <a:p>
            <a:r>
              <a:rPr lang="es-ES" sz="2800" dirty="0" smtClean="0"/>
              <a:t>Recibe el nombre del archivo a ser borrado como primer parámetro.</a:t>
            </a:r>
          </a:p>
          <a:p>
            <a:r>
              <a:rPr lang="es-ES" sz="2800" dirty="0" smtClean="0"/>
              <a:t>Retorna TRUE en caso de éxito o FALSE si hubo algún error.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38" y="4572000"/>
            <a:ext cx="8229600" cy="990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unlink(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0184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Manipulación de archivos</a:t>
            </a:r>
          </a:p>
          <a:p>
            <a:pPr eaLnBrk="1" hangingPunct="1">
              <a:defRPr/>
            </a:pPr>
            <a:r>
              <a:rPr lang="es-ES" dirty="0" smtClean="0"/>
              <a:t>Subir archivos al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7262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>
                <a:latin typeface="Franklin Gothic Medium" charset="0"/>
              </a:rPr>
              <a:t>Manipulación de archivos</a:t>
            </a:r>
          </a:p>
          <a:p>
            <a:pPr eaLnBrk="1" hangingPunct="1">
              <a:defRPr/>
            </a:pPr>
            <a:r>
              <a:rPr lang="es-ES" sz="3600" dirty="0" smtClean="0"/>
              <a:t>Subir archivos al servidor</a:t>
            </a:r>
            <a:endParaRPr lang="es-AR" sz="36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7262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>
                <a:latin typeface="Franklin Gothic Medium" charset="0"/>
              </a:rPr>
              <a:t>Manipulación de archivos</a:t>
            </a:r>
          </a:p>
          <a:p>
            <a:pPr eaLnBrk="1" hangingPunct="1">
              <a:defRPr/>
            </a:pPr>
            <a:r>
              <a:rPr lang="es-ES" sz="3600" dirty="0" smtClean="0">
                <a:solidFill>
                  <a:schemeClr val="accent1"/>
                </a:solidFill>
              </a:rPr>
              <a:t>Subir archivos al servidor</a:t>
            </a:r>
            <a:endParaRPr lang="es-AR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Subir </a:t>
            </a:r>
            <a:r>
              <a:rPr lang="es-AR" dirty="0"/>
              <a:t>archivos en </a:t>
            </a:r>
            <a:r>
              <a:rPr lang="es-AR" dirty="0" smtClean="0"/>
              <a:t>PHP</a:t>
            </a:r>
            <a:r>
              <a:rPr lang="es-AR" sz="2800" dirty="0" smtClean="0"/>
              <a:t>(1/3)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255728"/>
          </a:xfrm>
        </p:spPr>
        <p:txBody>
          <a:bodyPr/>
          <a:lstStyle/>
          <a:p>
            <a:r>
              <a:rPr lang="es-ES" sz="2800" dirty="0" smtClean="0"/>
              <a:t>Para poder subir archivos al servidor, es necesario crear un formulario en HTML que le permita a los usuarios seleccionar un archivo.</a:t>
            </a:r>
            <a:endParaRPr lang="es-ES" sz="2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38" y="2819400"/>
            <a:ext cx="8412162" cy="388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&lt;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Subir Archivos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="upload.php"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="post"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enctype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AR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multipart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s-AR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-data" 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   		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AR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="archivo"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   		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AR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submit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="Subir"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s-AR" altLang="en-US" sz="20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4026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237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Subir archivos en PHP</a:t>
            </a:r>
            <a:r>
              <a:rPr lang="es-AR" sz="2800" dirty="0" smtClean="0"/>
              <a:t>(2/3)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059573"/>
          </a:xfrm>
        </p:spPr>
        <p:txBody>
          <a:bodyPr/>
          <a:lstStyle/>
          <a:p>
            <a:r>
              <a:rPr lang="es-AR" sz="2800" dirty="0" smtClean="0"/>
              <a:t>Algunas reglas a seguir para el formulario HTML.</a:t>
            </a:r>
          </a:p>
          <a:p>
            <a:pPr lvl="1"/>
            <a:r>
              <a:rPr lang="es-AR" sz="2400" dirty="0" smtClean="0"/>
              <a:t>El método del </a:t>
            </a:r>
            <a:r>
              <a:rPr lang="es-AR" sz="2400" dirty="0" err="1" smtClean="0"/>
              <a:t>form</a:t>
            </a:r>
            <a:r>
              <a:rPr lang="es-AR" sz="2400" dirty="0" smtClean="0"/>
              <a:t> debe ser POST.</a:t>
            </a:r>
          </a:p>
          <a:p>
            <a:pPr lvl="1"/>
            <a:r>
              <a:rPr lang="es-AR" sz="2400" dirty="0" smtClean="0"/>
              <a:t>El </a:t>
            </a:r>
            <a:r>
              <a:rPr lang="es-AR" sz="2400" dirty="0" err="1" smtClean="0"/>
              <a:t>form</a:t>
            </a:r>
            <a:r>
              <a:rPr lang="es-AR" sz="2400" dirty="0" smtClean="0"/>
              <a:t> necesita del atributo </a:t>
            </a:r>
            <a:r>
              <a:rPr lang="es-AR" sz="2400" b="1" i="1" dirty="0" err="1" smtClean="0"/>
              <a:t>enctype</a:t>
            </a:r>
            <a:r>
              <a:rPr lang="es-AR" sz="2400" dirty="0" smtClean="0"/>
              <a:t>. Dicho atributo especifica el contenido/tipo a usarse cuando se ‘</a:t>
            </a:r>
            <a:r>
              <a:rPr lang="es-AR" sz="2400" dirty="0" err="1" smtClean="0"/>
              <a:t>submitea</a:t>
            </a:r>
            <a:r>
              <a:rPr lang="es-AR" sz="2400" dirty="0" smtClean="0"/>
              <a:t>’ el </a:t>
            </a:r>
            <a:r>
              <a:rPr lang="es-AR" sz="2400" dirty="0" err="1" smtClean="0"/>
              <a:t>form</a:t>
            </a:r>
            <a:r>
              <a:rPr lang="es-AR" sz="2400" dirty="0" smtClean="0"/>
              <a:t>.</a:t>
            </a:r>
          </a:p>
          <a:p>
            <a:pPr lvl="1"/>
            <a:r>
              <a:rPr lang="es-AR" sz="2400" dirty="0" smtClean="0"/>
              <a:t>El input de tipo </a:t>
            </a:r>
            <a:r>
              <a:rPr lang="es-AR" sz="2400" b="1" dirty="0" smtClean="0"/>
              <a:t>FILE</a:t>
            </a:r>
            <a:r>
              <a:rPr lang="es-AR" sz="2400" dirty="0" smtClean="0"/>
              <a:t> permite mostrar una ventana modal para navegar en busca del archivo a ser subido.</a:t>
            </a:r>
          </a:p>
          <a:p>
            <a:pPr lvl="1"/>
            <a:endParaRPr lang="es-AR" sz="2400" dirty="0" smtClean="0"/>
          </a:p>
          <a:p>
            <a:r>
              <a:rPr lang="es-AR" sz="2800" dirty="0" smtClean="0"/>
              <a:t>Sin los requerimientos indicados la subida de archivos fallará.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5050858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237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Subir archivos en PHP</a:t>
            </a:r>
            <a:r>
              <a:rPr lang="es-AR" sz="2800" dirty="0" smtClean="0"/>
              <a:t>(3/3)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351413"/>
          </a:xfrm>
        </p:spPr>
        <p:txBody>
          <a:bodyPr/>
          <a:lstStyle/>
          <a:p>
            <a:r>
              <a:rPr lang="es-AR" sz="2800" dirty="0" smtClean="0"/>
              <a:t>Del lado del servidor, tenemos que manipular el archivo recibido en $_FILES.</a:t>
            </a:r>
          </a:p>
          <a:p>
            <a:endParaRPr lang="es-AR" sz="1200" dirty="0" smtClean="0"/>
          </a:p>
          <a:p>
            <a:r>
              <a:rPr lang="es-AR" sz="2800" dirty="0" smtClean="0"/>
              <a:t>Utilizando funciones de PHP deberemos mover el archivo subido desde su ubicación temporal a la ubicación definitiva dentro del servidor. </a:t>
            </a:r>
            <a:endParaRPr lang="es-AR" sz="2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4038600"/>
            <a:ext cx="8412162" cy="2057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s-AR" alt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s-AR" alt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s-AR" dirty="0" smtClean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$destino </a:t>
            </a:r>
            <a: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s-AR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uploads</a:t>
            </a:r>
            <a:r>
              <a:rPr lang="es-AR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/"</a:t>
            </a:r>
            <a: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$_FILES</a:t>
            </a:r>
            <a: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AR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"archivo"</a:t>
            </a:r>
            <a: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s-AR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AR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b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move_uploaded_file</a:t>
            </a:r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$_FILES</a:t>
            </a:r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archivo</a:t>
            </a:r>
            <a:r>
              <a:rPr lang="en-US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tmp_name</a:t>
            </a:r>
            <a:r>
              <a:rPr lang="en-US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destino</a:t>
            </a:r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endParaRPr lang="es-AR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0858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$_FILES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384277"/>
          </a:xfrm>
        </p:spPr>
        <p:txBody>
          <a:bodyPr/>
          <a:lstStyle/>
          <a:p>
            <a:pPr>
              <a:defRPr/>
            </a:pPr>
            <a:r>
              <a:rPr lang="es-ES" sz="2800" dirty="0" smtClean="0"/>
              <a:t>Es una </a:t>
            </a:r>
            <a:r>
              <a:rPr lang="es-ES" sz="2800" b="1" dirty="0" err="1" smtClean="0"/>
              <a:t>super</a:t>
            </a:r>
            <a:r>
              <a:rPr lang="es-ES" sz="2800" b="1" dirty="0" smtClean="0"/>
              <a:t> global </a:t>
            </a:r>
            <a:r>
              <a:rPr lang="es-ES" sz="2800" dirty="0" smtClean="0"/>
              <a:t>que existe a partir de PHP 4.1.0.</a:t>
            </a:r>
            <a:endParaRPr lang="es-ES" sz="2800" dirty="0"/>
          </a:p>
          <a:p>
            <a:pPr>
              <a:defRPr/>
            </a:pPr>
            <a:endParaRPr lang="es-ES" sz="1000" dirty="0"/>
          </a:p>
          <a:p>
            <a:pPr>
              <a:defRPr/>
            </a:pPr>
            <a:r>
              <a:rPr lang="es-ES" sz="2800" dirty="0" smtClean="0"/>
              <a:t>Es un </a:t>
            </a:r>
            <a:r>
              <a:rPr lang="es-ES" sz="2800" dirty="0" err="1" smtClean="0"/>
              <a:t>array</a:t>
            </a:r>
            <a:r>
              <a:rPr lang="es-ES" sz="2800" dirty="0" smtClean="0"/>
              <a:t> asociativo de elementos cargados al script actual a través del método POST.</a:t>
            </a:r>
          </a:p>
          <a:p>
            <a:pPr lvl="1">
              <a:defRPr/>
            </a:pPr>
            <a:r>
              <a:rPr lang="es-ES" sz="2400" b="1" dirty="0" smtClean="0"/>
              <a:t>[</a:t>
            </a:r>
            <a:r>
              <a:rPr lang="es-ES" sz="2400" b="1" dirty="0" err="1" smtClean="0"/>
              <a:t>name</a:t>
            </a:r>
            <a:r>
              <a:rPr lang="es-ES" sz="2400" b="1" dirty="0" smtClean="0"/>
              <a:t>]</a:t>
            </a:r>
            <a:r>
              <a:rPr lang="es-ES" sz="2400" dirty="0" smtClean="0"/>
              <a:t> =&gt; nombre del archivo (con su extensión).</a:t>
            </a:r>
          </a:p>
          <a:p>
            <a:pPr lvl="1">
              <a:defRPr/>
            </a:pPr>
            <a:r>
              <a:rPr lang="es-ES" sz="2400" b="1" dirty="0" smtClean="0"/>
              <a:t>[</a:t>
            </a:r>
            <a:r>
              <a:rPr lang="es-ES" sz="2400" b="1" dirty="0" err="1" smtClean="0"/>
              <a:t>type</a:t>
            </a:r>
            <a:r>
              <a:rPr lang="es-ES" sz="2400" b="1" dirty="0" smtClean="0"/>
              <a:t>]</a:t>
            </a:r>
            <a:r>
              <a:rPr lang="es-ES" sz="2400" dirty="0" smtClean="0"/>
              <a:t> =&gt; tipo del archivo (dado por el navegador).</a:t>
            </a:r>
          </a:p>
          <a:p>
            <a:pPr lvl="1">
              <a:defRPr/>
            </a:pPr>
            <a:r>
              <a:rPr lang="es-ES" sz="2400" b="1" dirty="0" smtClean="0"/>
              <a:t>[</a:t>
            </a:r>
            <a:r>
              <a:rPr lang="es-ES" sz="2400" b="1" dirty="0" err="1" smtClean="0"/>
              <a:t>tmp_name</a:t>
            </a:r>
            <a:r>
              <a:rPr lang="es-ES" sz="2400" b="1" dirty="0" smtClean="0"/>
              <a:t>]</a:t>
            </a:r>
            <a:r>
              <a:rPr lang="es-ES" sz="2400" dirty="0" smtClean="0"/>
              <a:t> =&gt; carpeta temporal dónde se guardará el archivo subido.</a:t>
            </a:r>
          </a:p>
          <a:p>
            <a:pPr lvl="1">
              <a:defRPr/>
            </a:pPr>
            <a:r>
              <a:rPr lang="es-ES" sz="2400" b="1" dirty="0" smtClean="0"/>
              <a:t>[error]</a:t>
            </a:r>
            <a:r>
              <a:rPr lang="es-ES" sz="2400" dirty="0" smtClean="0"/>
              <a:t> =&gt; código de error (si es 0, no hubo errores).</a:t>
            </a:r>
          </a:p>
          <a:p>
            <a:pPr lvl="1">
              <a:defRPr/>
            </a:pPr>
            <a:r>
              <a:rPr lang="es-ES" sz="2400" b="1" dirty="0" smtClean="0"/>
              <a:t>[</a:t>
            </a:r>
            <a:r>
              <a:rPr lang="es-ES" sz="2400" b="1" dirty="0" err="1" smtClean="0"/>
              <a:t>size</a:t>
            </a:r>
            <a:r>
              <a:rPr lang="es-ES" sz="2400" b="1" dirty="0" smtClean="0"/>
              <a:t>]</a:t>
            </a:r>
            <a:r>
              <a:rPr lang="es-ES" sz="2400" dirty="0" smtClean="0"/>
              <a:t> =&gt; tamaño del archivo, medido en bytes.</a:t>
            </a:r>
            <a:endParaRPr lang="es-ES" sz="2400" dirty="0"/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latin typeface="Franklin Gothic Medium" charset="0"/>
              </a:rPr>
              <a:t>Manipulación de 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 charset="0"/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Abrir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Cerrar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Leer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Escribir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Copiar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Borrar archivos</a:t>
            </a:r>
            <a:endParaRPr lang="es-ES" dirty="0">
              <a:latin typeface="Franklin Gothic Medium" charset="0"/>
            </a:endParaRPr>
          </a:p>
          <a:p>
            <a:pPr eaLnBrk="1" hangingPunct="1">
              <a:defRPr/>
            </a:pPr>
            <a:r>
              <a:rPr lang="es-ES" dirty="0" smtClean="0"/>
              <a:t>Subir archivos al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E/S con Archivos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795159"/>
          </a:xfrm>
        </p:spPr>
        <p:txBody>
          <a:bodyPr/>
          <a:lstStyle/>
          <a:p>
            <a:r>
              <a:rPr lang="es-ES" sz="2800" dirty="0" smtClean="0"/>
              <a:t>El manejo de archivos (de texto o binarios) es una parte importante de una aplicación web.</a:t>
            </a:r>
          </a:p>
          <a:p>
            <a:r>
              <a:rPr lang="es-ES" sz="2800" dirty="0" smtClean="0"/>
              <a:t>PHP nos provee de una extensa gama de funciones de acceso a archivos.</a:t>
            </a:r>
          </a:p>
          <a:p>
            <a:r>
              <a:rPr lang="es-ES" sz="2800" dirty="0" smtClean="0"/>
              <a:t>En esta clase veremos las funciones básicas:</a:t>
            </a:r>
          </a:p>
          <a:p>
            <a:pPr lvl="1"/>
            <a:r>
              <a:rPr lang="es-ES" sz="2400" dirty="0" err="1" smtClean="0"/>
              <a:t>fopen</a:t>
            </a:r>
            <a:r>
              <a:rPr lang="es-ES" sz="2400" dirty="0" smtClean="0"/>
              <a:t> (</a:t>
            </a:r>
            <a:r>
              <a:rPr lang="es-ES" sz="2400" dirty="0" err="1" smtClean="0"/>
              <a:t>arbrir</a:t>
            </a:r>
            <a:r>
              <a:rPr lang="es-ES" sz="2400" dirty="0" smtClean="0"/>
              <a:t>)</a:t>
            </a:r>
          </a:p>
          <a:p>
            <a:pPr lvl="1"/>
            <a:r>
              <a:rPr lang="es-ES" sz="2400" dirty="0" err="1" smtClean="0"/>
              <a:t>fclose</a:t>
            </a:r>
            <a:r>
              <a:rPr lang="es-ES" sz="2400" dirty="0" smtClean="0"/>
              <a:t> (cerrar)</a:t>
            </a:r>
          </a:p>
          <a:p>
            <a:pPr lvl="1"/>
            <a:r>
              <a:rPr lang="es-ES" sz="2400" dirty="0" err="1" smtClean="0"/>
              <a:t>fread</a:t>
            </a:r>
            <a:r>
              <a:rPr lang="es-ES" sz="2400" dirty="0" smtClean="0"/>
              <a:t>/</a:t>
            </a:r>
            <a:r>
              <a:rPr lang="es-ES" sz="2400" dirty="0" err="1" smtClean="0"/>
              <a:t>fgets</a:t>
            </a:r>
            <a:r>
              <a:rPr lang="es-ES" sz="2400" dirty="0" smtClean="0"/>
              <a:t> (leer)</a:t>
            </a:r>
          </a:p>
          <a:p>
            <a:pPr lvl="1"/>
            <a:r>
              <a:rPr lang="es-ES" sz="2400" dirty="0" err="1" smtClean="0"/>
              <a:t>fwrite</a:t>
            </a:r>
            <a:r>
              <a:rPr lang="es-ES" sz="2400" dirty="0" smtClean="0"/>
              <a:t>/</a:t>
            </a:r>
            <a:r>
              <a:rPr lang="es-ES" sz="2400" dirty="0" err="1" smtClean="0"/>
              <a:t>fputs</a:t>
            </a:r>
            <a:r>
              <a:rPr lang="es-ES" sz="2400" dirty="0" smtClean="0"/>
              <a:t> (escribir)</a:t>
            </a:r>
          </a:p>
          <a:p>
            <a:pPr lvl="1"/>
            <a:r>
              <a:rPr lang="es-ES" sz="2400" dirty="0" err="1" smtClean="0"/>
              <a:t>copy</a:t>
            </a:r>
            <a:r>
              <a:rPr lang="es-ES" sz="2400" dirty="0" smtClean="0"/>
              <a:t> (copia)</a:t>
            </a:r>
          </a:p>
          <a:p>
            <a:pPr lvl="1"/>
            <a:r>
              <a:rPr lang="es-ES" sz="2400" dirty="0" err="1" smtClean="0"/>
              <a:t>unlink</a:t>
            </a:r>
            <a:r>
              <a:rPr lang="es-ES" sz="2400" dirty="0" smtClean="0"/>
              <a:t> (elimina)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latin typeface="Franklin Gothic Medium" charset="0"/>
              </a:rPr>
              <a:t>Manipulación de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Generalidades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 charset="0"/>
              </a:rPr>
              <a:t>Abrir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Cerrar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Leer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Escribir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Copiar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Borrar archivos</a:t>
            </a:r>
            <a:endParaRPr lang="es-ES" dirty="0">
              <a:latin typeface="Franklin Gothic Medium" charset="0"/>
            </a:endParaRPr>
          </a:p>
          <a:p>
            <a:pPr eaLnBrk="1" hangingPunct="1">
              <a:defRPr/>
            </a:pPr>
            <a:r>
              <a:rPr lang="es-ES" dirty="0" smtClean="0"/>
              <a:t>Subir archivos al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fopen</a:t>
            </a:r>
            <a:r>
              <a:rPr lang="es-AR" dirty="0" smtClean="0"/>
              <a:t>()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022366"/>
          </a:xfrm>
        </p:spPr>
        <p:txBody>
          <a:bodyPr/>
          <a:lstStyle/>
          <a:p>
            <a:r>
              <a:rPr lang="es-ES" sz="2800" dirty="0" smtClean="0"/>
              <a:t>Nos permite abrir un archivo ya sea de manera local o externa (http:// o ftp://).</a:t>
            </a:r>
          </a:p>
          <a:p>
            <a:r>
              <a:rPr lang="es-ES" sz="2800" dirty="0" smtClean="0"/>
              <a:t>El primer parámetro de </a:t>
            </a:r>
            <a:r>
              <a:rPr lang="es-ES" sz="2800" b="1" i="1" dirty="0" err="1" smtClean="0"/>
              <a:t>fopen</a:t>
            </a:r>
            <a:r>
              <a:rPr lang="es-ES" sz="2800" dirty="0" smtClean="0"/>
              <a:t> contiene el nombre del archivo a ser abierto, y el segundo especifica el modo en que el archivo será abierto.</a:t>
            </a:r>
          </a:p>
          <a:p>
            <a:r>
              <a:rPr lang="es-ES" sz="2800" dirty="0" smtClean="0"/>
              <a:t>El valor de retorno de </a:t>
            </a:r>
            <a:r>
              <a:rPr lang="es-ES" sz="2800" b="1" i="1" dirty="0" err="1" smtClean="0"/>
              <a:t>fopen</a:t>
            </a:r>
            <a:r>
              <a:rPr lang="es-ES" sz="2800" dirty="0" smtClean="0"/>
              <a:t> es un entero. Nos servirá para referenciar al archivo abierto.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4843463"/>
            <a:ext cx="8229600" cy="10239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altLang="en-US" sz="20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fopen</a:t>
            </a:r>
            <a:r>
              <a:rPr lang="es-AR" dirty="0" smtClean="0"/>
              <a:t>()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81000" y="1143000"/>
          <a:ext cx="8388350" cy="548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7245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/>
                        <a:t>Modo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/>
                        <a:t>Descripción</a:t>
                      </a:r>
                      <a:endParaRPr lang="es-A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r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 Abre</a:t>
                      </a:r>
                      <a:r>
                        <a:rPr lang="es-AR" sz="2400" baseline="0" dirty="0" smtClean="0"/>
                        <a:t> un archivo para sólo lectura.</a:t>
                      </a:r>
                      <a:r>
                        <a:rPr lang="es-AR" sz="1800" baseline="0" dirty="0" smtClean="0"/>
                        <a:t> El cursor comienza al principio del archivo.</a:t>
                      </a:r>
                      <a:endParaRPr lang="es-A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w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Abre</a:t>
                      </a:r>
                      <a:r>
                        <a:rPr lang="es-AR" sz="2400" baseline="0" dirty="0" smtClean="0"/>
                        <a:t> un archivo para sólo escritura.</a:t>
                      </a:r>
                      <a:r>
                        <a:rPr lang="es-AR" sz="1800" baseline="0" dirty="0" smtClean="0"/>
                        <a:t> Si no existe, crea uno nuevo. Si existe, borra el contenido.</a:t>
                      </a:r>
                      <a:endParaRPr lang="es-A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a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400" dirty="0" smtClean="0"/>
                        <a:t>Abre</a:t>
                      </a:r>
                      <a:r>
                        <a:rPr lang="es-AR" sz="2400" baseline="0" dirty="0" smtClean="0"/>
                        <a:t> un archivo para sólo escritura.</a:t>
                      </a:r>
                      <a:r>
                        <a:rPr lang="es-AR" sz="1800" baseline="0" dirty="0" smtClean="0"/>
                        <a:t> Si no existe, crea uno nuevo. Si existe, mantiene el contenido. El cursor comienza en el final del archivo.</a:t>
                      </a:r>
                      <a:endParaRPr lang="es-A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x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Crea un nuevo archivo</a:t>
                      </a:r>
                      <a:r>
                        <a:rPr lang="es-AR" sz="2400" baseline="0" dirty="0" smtClean="0"/>
                        <a:t> para sólo lectura.</a:t>
                      </a:r>
                      <a:r>
                        <a:rPr lang="es-AR" sz="1800" baseline="0" dirty="0" smtClean="0"/>
                        <a:t> Retorna FALSE y un error si el archivo existe.</a:t>
                      </a:r>
                      <a:endParaRPr lang="es-A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r+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Abre un archivo </a:t>
                      </a:r>
                      <a:r>
                        <a:rPr lang="es-AR" sz="2400" baseline="0" dirty="0" smtClean="0"/>
                        <a:t>para</a:t>
                      </a:r>
                      <a:r>
                        <a:rPr lang="es-AR" sz="2400" dirty="0" smtClean="0"/>
                        <a:t> lectura/escritura. Ídem r.</a:t>
                      </a:r>
                      <a:endParaRPr lang="es-A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w+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Abre un archivo </a:t>
                      </a:r>
                      <a:r>
                        <a:rPr lang="es-AR" sz="2400" baseline="0" dirty="0" smtClean="0"/>
                        <a:t>para</a:t>
                      </a:r>
                      <a:r>
                        <a:rPr lang="es-AR" sz="2400" dirty="0" smtClean="0"/>
                        <a:t> lectura/escritura. Ídem w.</a:t>
                      </a:r>
                      <a:endParaRPr lang="es-A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a+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400" dirty="0" smtClean="0"/>
                        <a:t>Abre un archivo </a:t>
                      </a:r>
                      <a:r>
                        <a:rPr lang="es-AR" sz="2400" baseline="0" dirty="0" smtClean="0"/>
                        <a:t>para</a:t>
                      </a:r>
                      <a:r>
                        <a:rPr lang="es-AR" sz="2400" dirty="0" smtClean="0"/>
                        <a:t> lectura/escritura. Ídem 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x+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400" dirty="0" smtClean="0"/>
                        <a:t>Crea un archivo </a:t>
                      </a:r>
                      <a:r>
                        <a:rPr lang="es-AR" sz="2400" baseline="0" dirty="0" smtClean="0"/>
                        <a:t>para</a:t>
                      </a:r>
                      <a:r>
                        <a:rPr lang="es-AR" sz="2400" dirty="0" smtClean="0"/>
                        <a:t> lectura/escritura. Ídem x.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latin typeface="Franklin Gothic Medium" charset="0"/>
              </a:rPr>
              <a:t>Manipulación de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Abrir 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 charset="0"/>
              </a:rPr>
              <a:t>Cerrar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Leer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Escribir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Copiar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Borrar archivos</a:t>
            </a:r>
            <a:endParaRPr lang="es-ES" dirty="0">
              <a:latin typeface="Franklin Gothic Medium" charset="0"/>
            </a:endParaRPr>
          </a:p>
          <a:p>
            <a:pPr eaLnBrk="1" hangingPunct="1">
              <a:defRPr/>
            </a:pPr>
            <a:r>
              <a:rPr lang="es-ES" dirty="0" smtClean="0"/>
              <a:t>Subir archivos al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fclose</a:t>
            </a:r>
            <a:r>
              <a:rPr lang="es-AR" dirty="0" smtClean="0"/>
              <a:t>()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858970"/>
          </a:xfrm>
        </p:spPr>
        <p:txBody>
          <a:bodyPr/>
          <a:lstStyle/>
          <a:p>
            <a:r>
              <a:rPr lang="es-ES" sz="2800" dirty="0" smtClean="0"/>
              <a:t>Nos permite cerrar un archivo abierto.</a:t>
            </a:r>
          </a:p>
          <a:p>
            <a:r>
              <a:rPr lang="es-ES" sz="2800" b="1" i="1" dirty="0" err="1" smtClean="0"/>
              <a:t>fclose</a:t>
            </a:r>
            <a:r>
              <a:rPr lang="es-ES" sz="2800" dirty="0" smtClean="0"/>
              <a:t> requiere el indicador del archivo a ser cerrado (la variable que referencia al archivo).</a:t>
            </a:r>
          </a:p>
          <a:p>
            <a:r>
              <a:rPr lang="es-ES" sz="2800" dirty="0" smtClean="0"/>
              <a:t>Retorna TRUE si tuvo éxito, FALSE caso contrario.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3852863"/>
            <a:ext cx="8229600" cy="16335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//MAS CODIGO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2623</TotalTime>
  <Words>1096</Words>
  <Application>Microsoft Office PowerPoint</Application>
  <PresentationFormat>Presentación en pantalla (4:3)</PresentationFormat>
  <Paragraphs>238</Paragraphs>
  <Slides>26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1_VS_NET Launch Template</vt:lpstr>
      <vt:lpstr>Maximiliano Neiner</vt:lpstr>
      <vt:lpstr>Temas a Tratar</vt:lpstr>
      <vt:lpstr>Temas a Tratar</vt:lpstr>
      <vt:lpstr>E/S con Archivos</vt:lpstr>
      <vt:lpstr>Temas a Tratar</vt:lpstr>
      <vt:lpstr>fopen() (1/2)</vt:lpstr>
      <vt:lpstr>fopen() (2/2)</vt:lpstr>
      <vt:lpstr>Temas a Tratar</vt:lpstr>
      <vt:lpstr>fclose()</vt:lpstr>
      <vt:lpstr>Temas a Tratar</vt:lpstr>
      <vt:lpstr>fread()</vt:lpstr>
      <vt:lpstr>fgets()</vt:lpstr>
      <vt:lpstr>feof() (End Of File)</vt:lpstr>
      <vt:lpstr>Temas a Tratar</vt:lpstr>
      <vt:lpstr>fwrite() - fputs()</vt:lpstr>
      <vt:lpstr>Temas a Tratar</vt:lpstr>
      <vt:lpstr>copy()</vt:lpstr>
      <vt:lpstr>Temas a Tratar</vt:lpstr>
      <vt:lpstr>unlink()</vt:lpstr>
      <vt:lpstr>Temas a Tratar</vt:lpstr>
      <vt:lpstr>Temas a Tratar</vt:lpstr>
      <vt:lpstr>Subir archivos en PHP(1/3)</vt:lpstr>
      <vt:lpstr>Subir archivos en PHP(2/3)</vt:lpstr>
      <vt:lpstr>Subir archivos en PHP(3/3)</vt:lpstr>
      <vt:lpstr>$_FILES</vt:lpstr>
      <vt:lpstr>Ejercitación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Programacion_III_Clase_01</dc:title>
  <dc:subject>Presentación de la Materia</dc:subject>
  <dc:creator>profesor</dc:creator>
  <cp:lastModifiedBy>profesor</cp:lastModifiedBy>
  <cp:revision>199</cp:revision>
  <cp:lastPrinted>1601-01-01T00:00:00Z</cp:lastPrinted>
  <dcterms:created xsi:type="dcterms:W3CDTF">1601-01-01T00:00:00Z</dcterms:created>
  <dcterms:modified xsi:type="dcterms:W3CDTF">2015-10-20T11:58:38Z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