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3" r:id="rId4"/>
    <p:sldId id="260" r:id="rId5"/>
    <p:sldId id="261" r:id="rId6"/>
    <p:sldId id="264" r:id="rId7"/>
    <p:sldId id="265" r:id="rId8"/>
    <p:sldId id="267" r:id="rId9"/>
    <p:sldId id="268"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6FD"/>
    <a:srgbClr val="D401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8366" autoAdjust="0"/>
  </p:normalViewPr>
  <p:slideViewPr>
    <p:cSldViewPr snapToGrid="0">
      <p:cViewPr>
        <p:scale>
          <a:sx n="100" d="100"/>
          <a:sy n="100" d="100"/>
        </p:scale>
        <p:origin x="852"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D5C72-65EE-4FE1-AB7F-AE95173E4E14}" type="datetimeFigureOut">
              <a:rPr lang="en-US" smtClean="0"/>
              <a:t>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2669C-4E3D-41F6-A761-1E8BDEFA8F7B}" type="slidenum">
              <a:rPr lang="en-US" smtClean="0"/>
              <a:t>‹#›</a:t>
            </a:fld>
            <a:endParaRPr lang="en-US"/>
          </a:p>
        </p:txBody>
      </p:sp>
    </p:spTree>
    <p:extLst>
      <p:ext uri="{BB962C8B-B14F-4D97-AF65-F5344CB8AC3E}">
        <p14:creationId xmlns:p14="http://schemas.microsoft.com/office/powerpoint/2010/main" val="1153611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some motor cortex stuff that supports its role in this:</a:t>
            </a:r>
          </a:p>
          <a:p>
            <a:r>
              <a:rPr lang="en-US" dirty="0" smtClean="0"/>
              <a:t>Most</a:t>
            </a:r>
            <a:r>
              <a:rPr lang="en-US" baseline="0" dirty="0" smtClean="0"/>
              <a:t> recently, a confusing </a:t>
            </a:r>
            <a:r>
              <a:rPr lang="en-US" baseline="0" dirty="0" err="1" smtClean="0"/>
              <a:t>Omrani</a:t>
            </a:r>
            <a:r>
              <a:rPr lang="en-US" baseline="0" dirty="0" smtClean="0"/>
              <a:t> paper that just shows contextual modulation of M1 and PM activity where you don’t in S1 or PPC, and non-specific “is engaged” modulation in PPC and M1 that is not visible in S1.</a:t>
            </a:r>
          </a:p>
          <a:p>
            <a:endParaRPr lang="en-US" baseline="0" dirty="0" smtClean="0"/>
          </a:p>
          <a:p>
            <a:r>
              <a:rPr lang="en-US" baseline="0" dirty="0" smtClean="0"/>
              <a:t>There’s older stuff from Cheney &amp; </a:t>
            </a:r>
            <a:r>
              <a:rPr lang="en-US" baseline="0" dirty="0" err="1" smtClean="0"/>
              <a:t>Fetz</a:t>
            </a:r>
            <a:r>
              <a:rPr lang="en-US" baseline="0" dirty="0" smtClean="0"/>
              <a:t> and Evarts &amp; </a:t>
            </a:r>
            <a:r>
              <a:rPr lang="en-US" baseline="0" dirty="0" err="1" smtClean="0"/>
              <a:t>Tanji</a:t>
            </a:r>
            <a:r>
              <a:rPr lang="en-US" baseline="0" dirty="0" smtClean="0"/>
              <a:t> that show two different latencies of activity in M1 to mechanical perturbations, showing evidence for different volleys of activity that align with those seen in the EMG in response to perturbation.</a:t>
            </a:r>
          </a:p>
          <a:p>
            <a:endParaRPr lang="en-US" dirty="0"/>
          </a:p>
        </p:txBody>
      </p:sp>
      <p:sp>
        <p:nvSpPr>
          <p:cNvPr id="4" name="Slide Number Placeholder 3"/>
          <p:cNvSpPr>
            <a:spLocks noGrp="1"/>
          </p:cNvSpPr>
          <p:nvPr>
            <p:ph type="sldNum" sz="quarter" idx="10"/>
          </p:nvPr>
        </p:nvSpPr>
        <p:spPr/>
        <p:txBody>
          <a:bodyPr/>
          <a:lstStyle/>
          <a:p>
            <a:fld id="{40D2669C-4E3D-41F6-A761-1E8BDEFA8F7B}" type="slidenum">
              <a:rPr lang="en-US" smtClean="0"/>
              <a:t>5</a:t>
            </a:fld>
            <a:endParaRPr lang="en-US"/>
          </a:p>
        </p:txBody>
      </p:sp>
    </p:spTree>
    <p:extLst>
      <p:ext uri="{BB962C8B-B14F-4D97-AF65-F5344CB8AC3E}">
        <p14:creationId xmlns:p14="http://schemas.microsoft.com/office/powerpoint/2010/main" val="3804753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 = flexion</a:t>
            </a:r>
          </a:p>
          <a:p>
            <a:r>
              <a:rPr lang="en-US" dirty="0" smtClean="0"/>
              <a:t>Down</a:t>
            </a:r>
            <a:r>
              <a:rPr lang="en-US" baseline="0" dirty="0" smtClean="0"/>
              <a:t> = extension</a:t>
            </a:r>
            <a:endParaRPr lang="en-US" dirty="0"/>
          </a:p>
        </p:txBody>
      </p:sp>
      <p:sp>
        <p:nvSpPr>
          <p:cNvPr id="4" name="Slide Number Placeholder 3"/>
          <p:cNvSpPr>
            <a:spLocks noGrp="1"/>
          </p:cNvSpPr>
          <p:nvPr>
            <p:ph type="sldNum" sz="quarter" idx="10"/>
          </p:nvPr>
        </p:nvSpPr>
        <p:spPr/>
        <p:txBody>
          <a:bodyPr/>
          <a:lstStyle/>
          <a:p>
            <a:fld id="{40D2669C-4E3D-41F6-A761-1E8BDEFA8F7B}" type="slidenum">
              <a:rPr lang="en-US" smtClean="0"/>
              <a:t>7</a:t>
            </a:fld>
            <a:endParaRPr lang="en-US"/>
          </a:p>
        </p:txBody>
      </p:sp>
    </p:spTree>
    <p:extLst>
      <p:ext uri="{BB962C8B-B14F-4D97-AF65-F5344CB8AC3E}">
        <p14:creationId xmlns:p14="http://schemas.microsoft.com/office/powerpoint/2010/main" val="879741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D2669C-4E3D-41F6-A761-1E8BDEFA8F7B}" type="slidenum">
              <a:rPr lang="en-US" smtClean="0"/>
              <a:t>8</a:t>
            </a:fld>
            <a:endParaRPr lang="en-US"/>
          </a:p>
        </p:txBody>
      </p:sp>
    </p:spTree>
    <p:extLst>
      <p:ext uri="{BB962C8B-B14F-4D97-AF65-F5344CB8AC3E}">
        <p14:creationId xmlns:p14="http://schemas.microsoft.com/office/powerpoint/2010/main" val="2923057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7FB1E4-16F9-46BC-BD21-4D5868BB2FF8}"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41E8F-B3A2-41BB-B7C5-86635439C5BA}" type="slidenum">
              <a:rPr lang="en-US" smtClean="0"/>
              <a:t>‹#›</a:t>
            </a:fld>
            <a:endParaRPr lang="en-US"/>
          </a:p>
        </p:txBody>
      </p:sp>
    </p:spTree>
    <p:extLst>
      <p:ext uri="{BB962C8B-B14F-4D97-AF65-F5344CB8AC3E}">
        <p14:creationId xmlns:p14="http://schemas.microsoft.com/office/powerpoint/2010/main" val="335462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7FB1E4-16F9-46BC-BD21-4D5868BB2FF8}"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41E8F-B3A2-41BB-B7C5-86635439C5BA}" type="slidenum">
              <a:rPr lang="en-US" smtClean="0"/>
              <a:t>‹#›</a:t>
            </a:fld>
            <a:endParaRPr lang="en-US"/>
          </a:p>
        </p:txBody>
      </p:sp>
    </p:spTree>
    <p:extLst>
      <p:ext uri="{BB962C8B-B14F-4D97-AF65-F5344CB8AC3E}">
        <p14:creationId xmlns:p14="http://schemas.microsoft.com/office/powerpoint/2010/main" val="170118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7FB1E4-16F9-46BC-BD21-4D5868BB2FF8}"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41E8F-B3A2-41BB-B7C5-86635439C5BA}" type="slidenum">
              <a:rPr lang="en-US" smtClean="0"/>
              <a:t>‹#›</a:t>
            </a:fld>
            <a:endParaRPr lang="en-US"/>
          </a:p>
        </p:txBody>
      </p:sp>
    </p:spTree>
    <p:extLst>
      <p:ext uri="{BB962C8B-B14F-4D97-AF65-F5344CB8AC3E}">
        <p14:creationId xmlns:p14="http://schemas.microsoft.com/office/powerpoint/2010/main" val="439622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7FB1E4-16F9-46BC-BD21-4D5868BB2FF8}"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41E8F-B3A2-41BB-B7C5-86635439C5BA}" type="slidenum">
              <a:rPr lang="en-US" smtClean="0"/>
              <a:t>‹#›</a:t>
            </a:fld>
            <a:endParaRPr lang="en-US"/>
          </a:p>
        </p:txBody>
      </p:sp>
    </p:spTree>
    <p:extLst>
      <p:ext uri="{BB962C8B-B14F-4D97-AF65-F5344CB8AC3E}">
        <p14:creationId xmlns:p14="http://schemas.microsoft.com/office/powerpoint/2010/main" val="335445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7FB1E4-16F9-46BC-BD21-4D5868BB2FF8}" type="datetimeFigureOut">
              <a:rPr lang="en-US" smtClean="0"/>
              <a:t>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41E8F-B3A2-41BB-B7C5-86635439C5BA}" type="slidenum">
              <a:rPr lang="en-US" smtClean="0"/>
              <a:t>‹#›</a:t>
            </a:fld>
            <a:endParaRPr lang="en-US"/>
          </a:p>
        </p:txBody>
      </p:sp>
    </p:spTree>
    <p:extLst>
      <p:ext uri="{BB962C8B-B14F-4D97-AF65-F5344CB8AC3E}">
        <p14:creationId xmlns:p14="http://schemas.microsoft.com/office/powerpoint/2010/main" val="20414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7FB1E4-16F9-46BC-BD21-4D5868BB2FF8}"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41E8F-B3A2-41BB-B7C5-86635439C5BA}" type="slidenum">
              <a:rPr lang="en-US" smtClean="0"/>
              <a:t>‹#›</a:t>
            </a:fld>
            <a:endParaRPr lang="en-US"/>
          </a:p>
        </p:txBody>
      </p:sp>
    </p:spTree>
    <p:extLst>
      <p:ext uri="{BB962C8B-B14F-4D97-AF65-F5344CB8AC3E}">
        <p14:creationId xmlns:p14="http://schemas.microsoft.com/office/powerpoint/2010/main" val="143074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7FB1E4-16F9-46BC-BD21-4D5868BB2FF8}" type="datetimeFigureOut">
              <a:rPr lang="en-US" smtClean="0"/>
              <a:t>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841E8F-B3A2-41BB-B7C5-86635439C5BA}" type="slidenum">
              <a:rPr lang="en-US" smtClean="0"/>
              <a:t>‹#›</a:t>
            </a:fld>
            <a:endParaRPr lang="en-US"/>
          </a:p>
        </p:txBody>
      </p:sp>
    </p:spTree>
    <p:extLst>
      <p:ext uri="{BB962C8B-B14F-4D97-AF65-F5344CB8AC3E}">
        <p14:creationId xmlns:p14="http://schemas.microsoft.com/office/powerpoint/2010/main" val="125202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7FB1E4-16F9-46BC-BD21-4D5868BB2FF8}" type="datetimeFigureOut">
              <a:rPr lang="en-US" smtClean="0"/>
              <a:t>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841E8F-B3A2-41BB-B7C5-86635439C5BA}" type="slidenum">
              <a:rPr lang="en-US" smtClean="0"/>
              <a:t>‹#›</a:t>
            </a:fld>
            <a:endParaRPr lang="en-US"/>
          </a:p>
        </p:txBody>
      </p:sp>
    </p:spTree>
    <p:extLst>
      <p:ext uri="{BB962C8B-B14F-4D97-AF65-F5344CB8AC3E}">
        <p14:creationId xmlns:p14="http://schemas.microsoft.com/office/powerpoint/2010/main" val="2424957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FB1E4-16F9-46BC-BD21-4D5868BB2FF8}" type="datetimeFigureOut">
              <a:rPr lang="en-US" smtClean="0"/>
              <a:t>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841E8F-B3A2-41BB-B7C5-86635439C5BA}" type="slidenum">
              <a:rPr lang="en-US" smtClean="0"/>
              <a:t>‹#›</a:t>
            </a:fld>
            <a:endParaRPr lang="en-US"/>
          </a:p>
        </p:txBody>
      </p:sp>
    </p:spTree>
    <p:extLst>
      <p:ext uri="{BB962C8B-B14F-4D97-AF65-F5344CB8AC3E}">
        <p14:creationId xmlns:p14="http://schemas.microsoft.com/office/powerpoint/2010/main" val="1959745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FB1E4-16F9-46BC-BD21-4D5868BB2FF8}"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41E8F-B3A2-41BB-B7C5-86635439C5BA}" type="slidenum">
              <a:rPr lang="en-US" smtClean="0"/>
              <a:t>‹#›</a:t>
            </a:fld>
            <a:endParaRPr lang="en-US"/>
          </a:p>
        </p:txBody>
      </p:sp>
    </p:spTree>
    <p:extLst>
      <p:ext uri="{BB962C8B-B14F-4D97-AF65-F5344CB8AC3E}">
        <p14:creationId xmlns:p14="http://schemas.microsoft.com/office/powerpoint/2010/main" val="4251765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FB1E4-16F9-46BC-BD21-4D5868BB2FF8}" type="datetimeFigureOut">
              <a:rPr lang="en-US" smtClean="0"/>
              <a:t>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841E8F-B3A2-41BB-B7C5-86635439C5BA}" type="slidenum">
              <a:rPr lang="en-US" smtClean="0"/>
              <a:t>‹#›</a:t>
            </a:fld>
            <a:endParaRPr lang="en-US"/>
          </a:p>
        </p:txBody>
      </p:sp>
    </p:spTree>
    <p:extLst>
      <p:ext uri="{BB962C8B-B14F-4D97-AF65-F5344CB8AC3E}">
        <p14:creationId xmlns:p14="http://schemas.microsoft.com/office/powerpoint/2010/main" val="99369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FB1E4-16F9-46BC-BD21-4D5868BB2FF8}" type="datetimeFigureOut">
              <a:rPr lang="en-US" smtClean="0"/>
              <a:t>2/19/2019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841E8F-B3A2-41BB-B7C5-86635439C5BA}" type="slidenum">
              <a:rPr lang="en-US" smtClean="0"/>
              <a:t>‹#›</a:t>
            </a:fld>
            <a:endParaRPr lang="en-US"/>
          </a:p>
        </p:txBody>
      </p:sp>
    </p:spTree>
    <p:extLst>
      <p:ext uri="{BB962C8B-B14F-4D97-AF65-F5344CB8AC3E}">
        <p14:creationId xmlns:p14="http://schemas.microsoft.com/office/powerpoint/2010/main" val="3496660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1016" y="1502621"/>
            <a:ext cx="11309968" cy="3852758"/>
          </a:xfrm>
          <a:prstGeom prst="rect">
            <a:avLst/>
          </a:prstGeom>
        </p:spPr>
      </p:pic>
    </p:spTree>
    <p:extLst>
      <p:ext uri="{BB962C8B-B14F-4D97-AF65-F5344CB8AC3E}">
        <p14:creationId xmlns:p14="http://schemas.microsoft.com/office/powerpoint/2010/main" val="2396390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Goal modulation at the periphery? Another experiment:</a:t>
            </a:r>
            <a:endParaRPr lang="en-US" sz="3600" dirty="0"/>
          </a:p>
        </p:txBody>
      </p:sp>
      <p:pic>
        <p:nvPicPr>
          <p:cNvPr id="5" name="Picture 4"/>
          <p:cNvPicPr>
            <a:picLocks noChangeAspect="1"/>
          </p:cNvPicPr>
          <p:nvPr/>
        </p:nvPicPr>
        <p:blipFill rotWithShape="1">
          <a:blip r:embed="rId2"/>
          <a:srcRect r="46733"/>
          <a:stretch/>
        </p:blipFill>
        <p:spPr>
          <a:xfrm>
            <a:off x="3179257" y="1690686"/>
            <a:ext cx="4466144" cy="5117377"/>
          </a:xfrm>
          <a:prstGeom prst="rect">
            <a:avLst/>
          </a:prstGeom>
        </p:spPr>
      </p:pic>
      <p:pic>
        <p:nvPicPr>
          <p:cNvPr id="6" name="Picture 5"/>
          <p:cNvPicPr>
            <a:picLocks noChangeAspect="1"/>
          </p:cNvPicPr>
          <p:nvPr/>
        </p:nvPicPr>
        <p:blipFill rotWithShape="1">
          <a:blip r:embed="rId3"/>
          <a:srcRect t="8861" r="75309"/>
          <a:stretch/>
        </p:blipFill>
        <p:spPr>
          <a:xfrm>
            <a:off x="628392" y="2009264"/>
            <a:ext cx="2550864" cy="4480222"/>
          </a:xfrm>
          <a:prstGeom prst="rect">
            <a:avLst/>
          </a:prstGeom>
        </p:spPr>
      </p:pic>
      <p:sp>
        <p:nvSpPr>
          <p:cNvPr id="7" name="TextBox 6"/>
          <p:cNvSpPr txBox="1"/>
          <p:nvPr/>
        </p:nvSpPr>
        <p:spPr>
          <a:xfrm>
            <a:off x="4659196" y="1639932"/>
            <a:ext cx="1436804" cy="369332"/>
          </a:xfrm>
          <a:prstGeom prst="rect">
            <a:avLst/>
          </a:prstGeom>
          <a:noFill/>
        </p:spPr>
        <p:txBody>
          <a:bodyPr wrap="none" rtlCol="0">
            <a:spAutoFit/>
          </a:bodyPr>
          <a:lstStyle/>
          <a:p>
            <a:r>
              <a:rPr lang="en-US" dirty="0" smtClean="0"/>
              <a:t>“Don’t react”</a:t>
            </a:r>
            <a:endParaRPr lang="en-US" dirty="0"/>
          </a:p>
        </p:txBody>
      </p:sp>
      <p:grpSp>
        <p:nvGrpSpPr>
          <p:cNvPr id="14" name="Group 13"/>
          <p:cNvGrpSpPr/>
          <p:nvPr/>
        </p:nvGrpSpPr>
        <p:grpSpPr>
          <a:xfrm>
            <a:off x="207074" y="2453966"/>
            <a:ext cx="369332" cy="1740665"/>
            <a:chOff x="1134647" y="2145918"/>
            <a:chExt cx="369332" cy="1740665"/>
          </a:xfrm>
        </p:grpSpPr>
        <p:cxnSp>
          <p:nvCxnSpPr>
            <p:cNvPr id="15" name="Straight Arrow Connector 14"/>
            <p:cNvCxnSpPr/>
            <p:nvPr/>
          </p:nvCxnSpPr>
          <p:spPr>
            <a:xfrm flipV="1">
              <a:off x="1503978" y="2145918"/>
              <a:ext cx="0" cy="1740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6200000">
              <a:off x="893683" y="2831584"/>
              <a:ext cx="851259" cy="369332"/>
            </a:xfrm>
            <a:prstGeom prst="rect">
              <a:avLst/>
            </a:prstGeom>
            <a:noFill/>
          </p:spPr>
          <p:txBody>
            <a:bodyPr wrap="none" rtlCol="0">
              <a:spAutoFit/>
            </a:bodyPr>
            <a:lstStyle/>
            <a:p>
              <a:r>
                <a:rPr lang="en-US" dirty="0" smtClean="0"/>
                <a:t>Flexion</a:t>
              </a:r>
              <a:endParaRPr lang="en-US" dirty="0"/>
            </a:p>
          </p:txBody>
        </p:sp>
      </p:grpSp>
      <p:grpSp>
        <p:nvGrpSpPr>
          <p:cNvPr id="17" name="Group 16"/>
          <p:cNvGrpSpPr/>
          <p:nvPr/>
        </p:nvGrpSpPr>
        <p:grpSpPr>
          <a:xfrm>
            <a:off x="206743" y="4501006"/>
            <a:ext cx="369332" cy="1740665"/>
            <a:chOff x="1134647" y="2145918"/>
            <a:chExt cx="369332" cy="1740665"/>
          </a:xfrm>
        </p:grpSpPr>
        <p:cxnSp>
          <p:nvCxnSpPr>
            <p:cNvPr id="18" name="Straight Arrow Connector 17"/>
            <p:cNvCxnSpPr/>
            <p:nvPr/>
          </p:nvCxnSpPr>
          <p:spPr>
            <a:xfrm flipV="1">
              <a:off x="1503978" y="2145918"/>
              <a:ext cx="0" cy="1740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6200000">
              <a:off x="893683" y="2831584"/>
              <a:ext cx="851259" cy="369332"/>
            </a:xfrm>
            <a:prstGeom prst="rect">
              <a:avLst/>
            </a:prstGeom>
            <a:noFill/>
          </p:spPr>
          <p:txBody>
            <a:bodyPr wrap="none" rtlCol="0">
              <a:spAutoFit/>
            </a:bodyPr>
            <a:lstStyle/>
            <a:p>
              <a:r>
                <a:rPr lang="en-US" dirty="0" smtClean="0"/>
                <a:t>Flexion</a:t>
              </a:r>
              <a:endParaRPr lang="en-US" dirty="0"/>
            </a:p>
          </p:txBody>
        </p:sp>
      </p:grpSp>
      <p:pic>
        <p:nvPicPr>
          <p:cNvPr id="20" name="Picture 19"/>
          <p:cNvPicPr>
            <a:picLocks noChangeAspect="1"/>
          </p:cNvPicPr>
          <p:nvPr/>
        </p:nvPicPr>
        <p:blipFill>
          <a:blip r:embed="rId4"/>
          <a:stretch>
            <a:fillRect/>
          </a:stretch>
        </p:blipFill>
        <p:spPr>
          <a:xfrm>
            <a:off x="7556501" y="1639932"/>
            <a:ext cx="4051299" cy="5098521"/>
          </a:xfrm>
          <a:prstGeom prst="rect">
            <a:avLst/>
          </a:prstGeom>
        </p:spPr>
      </p:pic>
      <p:sp>
        <p:nvSpPr>
          <p:cNvPr id="21" name="TextBox 20"/>
          <p:cNvSpPr txBox="1"/>
          <p:nvPr/>
        </p:nvSpPr>
        <p:spPr>
          <a:xfrm>
            <a:off x="10769431" y="2130800"/>
            <a:ext cx="1236429" cy="646331"/>
          </a:xfrm>
          <a:prstGeom prst="rect">
            <a:avLst/>
          </a:prstGeom>
          <a:noFill/>
        </p:spPr>
        <p:txBody>
          <a:bodyPr wrap="none" rtlCol="0">
            <a:spAutoFit/>
          </a:bodyPr>
          <a:lstStyle/>
          <a:p>
            <a:r>
              <a:rPr lang="en-US" dirty="0" smtClean="0">
                <a:solidFill>
                  <a:srgbClr val="D40104"/>
                </a:solidFill>
              </a:rPr>
              <a:t>Maintain</a:t>
            </a:r>
          </a:p>
          <a:p>
            <a:r>
              <a:rPr lang="en-US" dirty="0" smtClean="0">
                <a:solidFill>
                  <a:srgbClr val="0306FD"/>
                </a:solidFill>
              </a:rPr>
              <a:t>Don’t react</a:t>
            </a:r>
            <a:endParaRPr lang="en-US" dirty="0">
              <a:solidFill>
                <a:srgbClr val="0306FD"/>
              </a:solidFill>
            </a:endParaRPr>
          </a:p>
        </p:txBody>
      </p:sp>
      <p:cxnSp>
        <p:nvCxnSpPr>
          <p:cNvPr id="23" name="Straight Connector 22"/>
          <p:cNvCxnSpPr/>
          <p:nvPr/>
        </p:nvCxnSpPr>
        <p:spPr>
          <a:xfrm flipV="1">
            <a:off x="8877300" y="2009264"/>
            <a:ext cx="0" cy="395973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9182100" y="2009264"/>
            <a:ext cx="0" cy="395973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448300" y="2009264"/>
            <a:ext cx="266700" cy="200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5829300" y="2253430"/>
            <a:ext cx="266700" cy="200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72376" y="1886634"/>
            <a:ext cx="1530162" cy="646331"/>
          </a:xfrm>
          <a:prstGeom prst="rect">
            <a:avLst/>
          </a:prstGeom>
          <a:noFill/>
        </p:spPr>
        <p:txBody>
          <a:bodyPr wrap="none" rtlCol="0">
            <a:spAutoFit/>
          </a:bodyPr>
          <a:lstStyle/>
          <a:p>
            <a:r>
              <a:rPr lang="en-US" dirty="0" smtClean="0"/>
              <a:t>Engage </a:t>
            </a:r>
            <a:r>
              <a:rPr lang="en-US" dirty="0" err="1" smtClean="0"/>
              <a:t>Wr</a:t>
            </a:r>
            <a:r>
              <a:rPr lang="en-US" dirty="0" smtClean="0"/>
              <a:t> Ext</a:t>
            </a:r>
          </a:p>
          <a:p>
            <a:r>
              <a:rPr lang="en-US" dirty="0" smtClean="0"/>
              <a:t>Engage </a:t>
            </a:r>
            <a:r>
              <a:rPr lang="en-US" dirty="0" err="1" smtClean="0"/>
              <a:t>Elb</a:t>
            </a:r>
            <a:r>
              <a:rPr lang="en-US" dirty="0"/>
              <a:t> </a:t>
            </a:r>
            <a:r>
              <a:rPr lang="en-US" dirty="0" smtClean="0"/>
              <a:t>Ext</a:t>
            </a:r>
            <a:endParaRPr lang="en-US" dirty="0"/>
          </a:p>
        </p:txBody>
      </p:sp>
    </p:spTree>
    <p:extLst>
      <p:ext uri="{BB962C8B-B14F-4D97-AF65-F5344CB8AC3E}">
        <p14:creationId xmlns:p14="http://schemas.microsoft.com/office/powerpoint/2010/main" val="313083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Testing for dependence on spindle sensitivity</a:t>
            </a:r>
            <a:endParaRPr lang="en-US" sz="4000" dirty="0"/>
          </a:p>
        </p:txBody>
      </p:sp>
      <p:pic>
        <p:nvPicPr>
          <p:cNvPr id="4" name="Picture 3"/>
          <p:cNvPicPr>
            <a:picLocks noChangeAspect="1"/>
          </p:cNvPicPr>
          <p:nvPr/>
        </p:nvPicPr>
        <p:blipFill rotWithShape="1">
          <a:blip r:embed="rId2"/>
          <a:srcRect r="46733"/>
          <a:stretch/>
        </p:blipFill>
        <p:spPr>
          <a:xfrm>
            <a:off x="5074732" y="1847850"/>
            <a:ext cx="4121159" cy="4722088"/>
          </a:xfrm>
          <a:prstGeom prst="rect">
            <a:avLst/>
          </a:prstGeom>
        </p:spPr>
      </p:pic>
      <p:grpSp>
        <p:nvGrpSpPr>
          <p:cNvPr id="7" name="Group 6"/>
          <p:cNvGrpSpPr/>
          <p:nvPr/>
        </p:nvGrpSpPr>
        <p:grpSpPr>
          <a:xfrm>
            <a:off x="2235391" y="1847850"/>
            <a:ext cx="2536634" cy="4472877"/>
            <a:chOff x="930466" y="2133600"/>
            <a:chExt cx="2536634" cy="4472877"/>
          </a:xfrm>
        </p:grpSpPr>
        <p:pic>
          <p:nvPicPr>
            <p:cNvPr id="5" name="Picture 4"/>
            <p:cNvPicPr>
              <a:picLocks noChangeAspect="1"/>
            </p:cNvPicPr>
            <p:nvPr/>
          </p:nvPicPr>
          <p:blipFill rotWithShape="1">
            <a:blip r:embed="rId3"/>
            <a:srcRect t="18698" r="89184"/>
            <a:stretch/>
          </p:blipFill>
          <p:spPr>
            <a:xfrm>
              <a:off x="930466" y="2609850"/>
              <a:ext cx="1117409" cy="3996627"/>
            </a:xfrm>
            <a:prstGeom prst="rect">
              <a:avLst/>
            </a:prstGeom>
          </p:spPr>
        </p:pic>
        <p:pic>
          <p:nvPicPr>
            <p:cNvPr id="6" name="Picture 5"/>
            <p:cNvPicPr>
              <a:picLocks noChangeAspect="1"/>
            </p:cNvPicPr>
            <p:nvPr/>
          </p:nvPicPr>
          <p:blipFill rotWithShape="1">
            <a:blip r:embed="rId3"/>
            <a:srcRect l="39673" t="9010" r="46589"/>
            <a:stretch/>
          </p:blipFill>
          <p:spPr>
            <a:xfrm>
              <a:off x="2047875" y="2133600"/>
              <a:ext cx="1419225" cy="4472877"/>
            </a:xfrm>
            <a:prstGeom prst="rect">
              <a:avLst/>
            </a:prstGeom>
          </p:spPr>
        </p:pic>
      </p:grpSp>
      <p:sp>
        <p:nvSpPr>
          <p:cNvPr id="8" name="Rectangle 7"/>
          <p:cNvSpPr/>
          <p:nvPr/>
        </p:nvSpPr>
        <p:spPr>
          <a:xfrm>
            <a:off x="6486525" y="4352925"/>
            <a:ext cx="1295400" cy="1647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1937836" y="4260085"/>
            <a:ext cx="369332" cy="1740665"/>
            <a:chOff x="1134648" y="2145918"/>
            <a:chExt cx="369332" cy="1740665"/>
          </a:xfrm>
        </p:grpSpPr>
        <p:cxnSp>
          <p:nvCxnSpPr>
            <p:cNvPr id="10" name="Straight Arrow Connector 9"/>
            <p:cNvCxnSpPr/>
            <p:nvPr/>
          </p:nvCxnSpPr>
          <p:spPr>
            <a:xfrm>
              <a:off x="1503978" y="2145918"/>
              <a:ext cx="0" cy="1740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771824" y="2831584"/>
              <a:ext cx="1094980" cy="369332"/>
            </a:xfrm>
            <a:prstGeom prst="rect">
              <a:avLst/>
            </a:prstGeom>
            <a:noFill/>
          </p:spPr>
          <p:txBody>
            <a:bodyPr wrap="none" rtlCol="0">
              <a:spAutoFit/>
            </a:bodyPr>
            <a:lstStyle/>
            <a:p>
              <a:r>
                <a:rPr lang="en-US" dirty="0" smtClean="0"/>
                <a:t>Extension</a:t>
              </a:r>
              <a:endParaRPr lang="en-US" dirty="0"/>
            </a:p>
          </p:txBody>
        </p:sp>
      </p:grpSp>
      <p:grpSp>
        <p:nvGrpSpPr>
          <p:cNvPr id="14" name="Group 13"/>
          <p:cNvGrpSpPr/>
          <p:nvPr/>
        </p:nvGrpSpPr>
        <p:grpSpPr>
          <a:xfrm>
            <a:off x="1932684" y="2196577"/>
            <a:ext cx="369332" cy="1740665"/>
            <a:chOff x="1134647" y="2145918"/>
            <a:chExt cx="369332" cy="1740665"/>
          </a:xfrm>
        </p:grpSpPr>
        <p:cxnSp>
          <p:nvCxnSpPr>
            <p:cNvPr id="15" name="Straight Arrow Connector 14"/>
            <p:cNvCxnSpPr/>
            <p:nvPr/>
          </p:nvCxnSpPr>
          <p:spPr>
            <a:xfrm flipV="1">
              <a:off x="1503978" y="2145918"/>
              <a:ext cx="0" cy="1740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6200000">
              <a:off x="893683" y="2831584"/>
              <a:ext cx="851259" cy="369332"/>
            </a:xfrm>
            <a:prstGeom prst="rect">
              <a:avLst/>
            </a:prstGeom>
            <a:noFill/>
          </p:spPr>
          <p:txBody>
            <a:bodyPr wrap="none" rtlCol="0">
              <a:spAutoFit/>
            </a:bodyPr>
            <a:lstStyle/>
            <a:p>
              <a:r>
                <a:rPr lang="en-US" dirty="0" smtClean="0"/>
                <a:t>Flexion</a:t>
              </a:r>
              <a:endParaRPr lang="en-US" dirty="0"/>
            </a:p>
          </p:txBody>
        </p:sp>
      </p:grpSp>
      <p:cxnSp>
        <p:nvCxnSpPr>
          <p:cNvPr id="17" name="Straight Arrow Connector 16"/>
          <p:cNvCxnSpPr/>
          <p:nvPr/>
        </p:nvCxnSpPr>
        <p:spPr>
          <a:xfrm flipV="1">
            <a:off x="6838156" y="2416930"/>
            <a:ext cx="266700" cy="200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7600950" y="2386768"/>
            <a:ext cx="266700" cy="200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67650" y="1940973"/>
            <a:ext cx="1610954" cy="646331"/>
          </a:xfrm>
          <a:prstGeom prst="rect">
            <a:avLst/>
          </a:prstGeom>
          <a:noFill/>
        </p:spPr>
        <p:txBody>
          <a:bodyPr wrap="none" rtlCol="0">
            <a:spAutoFit/>
          </a:bodyPr>
          <a:lstStyle/>
          <a:p>
            <a:r>
              <a:rPr lang="en-US" dirty="0" smtClean="0"/>
              <a:t>Engage </a:t>
            </a:r>
            <a:r>
              <a:rPr lang="en-US" dirty="0" err="1" smtClean="0"/>
              <a:t>Wr</a:t>
            </a:r>
            <a:r>
              <a:rPr lang="en-US" dirty="0" smtClean="0"/>
              <a:t> </a:t>
            </a:r>
            <a:r>
              <a:rPr lang="en-US" b="1" dirty="0" smtClean="0"/>
              <a:t>Flex</a:t>
            </a:r>
          </a:p>
          <a:p>
            <a:r>
              <a:rPr lang="en-US" dirty="0" smtClean="0"/>
              <a:t>Engage </a:t>
            </a:r>
            <a:r>
              <a:rPr lang="en-US" dirty="0" err="1" smtClean="0"/>
              <a:t>Elb</a:t>
            </a:r>
            <a:r>
              <a:rPr lang="en-US" dirty="0"/>
              <a:t> </a:t>
            </a:r>
            <a:r>
              <a:rPr lang="en-US" dirty="0" smtClean="0"/>
              <a:t>Ext</a:t>
            </a:r>
            <a:endParaRPr lang="en-US" dirty="0"/>
          </a:p>
        </p:txBody>
      </p:sp>
    </p:spTree>
    <p:extLst>
      <p:ext uri="{BB962C8B-B14F-4D97-AF65-F5344CB8AC3E}">
        <p14:creationId xmlns:p14="http://schemas.microsoft.com/office/powerpoint/2010/main" val="4243496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Spindle sensitivity seems to dictate reflex tuning</a:t>
            </a:r>
            <a:endParaRPr lang="en-US" sz="4000" dirty="0"/>
          </a:p>
        </p:txBody>
      </p:sp>
      <p:grpSp>
        <p:nvGrpSpPr>
          <p:cNvPr id="11" name="Group 10"/>
          <p:cNvGrpSpPr/>
          <p:nvPr/>
        </p:nvGrpSpPr>
        <p:grpSpPr>
          <a:xfrm>
            <a:off x="409102" y="1720204"/>
            <a:ext cx="11373796" cy="4024108"/>
            <a:chOff x="666890" y="1720204"/>
            <a:chExt cx="11373796" cy="4024108"/>
          </a:xfrm>
        </p:grpSpPr>
        <p:pic>
          <p:nvPicPr>
            <p:cNvPr id="4" name="Picture 3"/>
            <p:cNvPicPr>
              <a:picLocks noChangeAspect="1"/>
            </p:cNvPicPr>
            <p:nvPr/>
          </p:nvPicPr>
          <p:blipFill>
            <a:blip r:embed="rId2"/>
            <a:stretch>
              <a:fillRect/>
            </a:stretch>
          </p:blipFill>
          <p:spPr>
            <a:xfrm>
              <a:off x="838199" y="2699136"/>
              <a:ext cx="3296326" cy="2935174"/>
            </a:xfrm>
            <a:prstGeom prst="rect">
              <a:avLst/>
            </a:prstGeom>
          </p:spPr>
        </p:pic>
        <p:pic>
          <p:nvPicPr>
            <p:cNvPr id="5" name="Picture 4"/>
            <p:cNvPicPr>
              <a:picLocks noChangeAspect="1"/>
            </p:cNvPicPr>
            <p:nvPr/>
          </p:nvPicPr>
          <p:blipFill>
            <a:blip r:embed="rId3"/>
            <a:stretch>
              <a:fillRect/>
            </a:stretch>
          </p:blipFill>
          <p:spPr>
            <a:xfrm>
              <a:off x="4643176" y="2589135"/>
              <a:ext cx="3481050" cy="3155177"/>
            </a:xfrm>
            <a:prstGeom prst="rect">
              <a:avLst/>
            </a:prstGeom>
          </p:spPr>
        </p:pic>
        <p:pic>
          <p:nvPicPr>
            <p:cNvPr id="6" name="Picture 5"/>
            <p:cNvPicPr>
              <a:picLocks noChangeAspect="1"/>
            </p:cNvPicPr>
            <p:nvPr/>
          </p:nvPicPr>
          <p:blipFill>
            <a:blip r:embed="rId4"/>
            <a:stretch>
              <a:fillRect/>
            </a:stretch>
          </p:blipFill>
          <p:spPr>
            <a:xfrm>
              <a:off x="8457600" y="2642723"/>
              <a:ext cx="3219450" cy="3048000"/>
            </a:xfrm>
            <a:prstGeom prst="rect">
              <a:avLst/>
            </a:prstGeom>
          </p:spPr>
        </p:pic>
        <p:sp>
          <p:nvSpPr>
            <p:cNvPr id="8" name="TextBox 7"/>
            <p:cNvSpPr txBox="1"/>
            <p:nvPr/>
          </p:nvSpPr>
          <p:spPr>
            <a:xfrm>
              <a:off x="666890" y="1720204"/>
              <a:ext cx="3638945" cy="923330"/>
            </a:xfrm>
            <a:prstGeom prst="rect">
              <a:avLst/>
            </a:prstGeom>
            <a:noFill/>
          </p:spPr>
          <p:txBody>
            <a:bodyPr wrap="none" rtlCol="0">
              <a:spAutoFit/>
            </a:bodyPr>
            <a:lstStyle/>
            <a:p>
              <a:pPr algn="ctr"/>
              <a:r>
                <a:rPr lang="en-US" dirty="0" smtClean="0"/>
                <a:t>(Putatively)</a:t>
              </a:r>
            </a:p>
            <a:p>
              <a:pPr algn="ctr"/>
              <a:r>
                <a:rPr lang="en-US" dirty="0" smtClean="0"/>
                <a:t>De-sensitized wrist extensor spindles</a:t>
              </a:r>
            </a:p>
            <a:p>
              <a:pPr algn="ctr"/>
              <a:r>
                <a:rPr lang="en-US" dirty="0" smtClean="0"/>
                <a:t>(applied extension load)</a:t>
              </a:r>
              <a:endParaRPr lang="en-US" dirty="0"/>
            </a:p>
          </p:txBody>
        </p:sp>
        <p:sp>
          <p:nvSpPr>
            <p:cNvPr id="9" name="TextBox 8"/>
            <p:cNvSpPr txBox="1"/>
            <p:nvPr/>
          </p:nvSpPr>
          <p:spPr>
            <a:xfrm>
              <a:off x="5446586" y="1997203"/>
              <a:ext cx="1874231" cy="646331"/>
            </a:xfrm>
            <a:prstGeom prst="rect">
              <a:avLst/>
            </a:prstGeom>
            <a:noFill/>
          </p:spPr>
          <p:txBody>
            <a:bodyPr wrap="none" rtlCol="0">
              <a:spAutoFit/>
            </a:bodyPr>
            <a:lstStyle/>
            <a:p>
              <a:pPr algn="ctr"/>
              <a:r>
                <a:rPr lang="en-US" dirty="0" smtClean="0"/>
                <a:t>Normal sensitivity</a:t>
              </a:r>
            </a:p>
            <a:p>
              <a:pPr algn="ctr"/>
              <a:r>
                <a:rPr lang="en-US" dirty="0" smtClean="0"/>
                <a:t>(no applied load)</a:t>
              </a:r>
              <a:endParaRPr lang="en-US" dirty="0"/>
            </a:p>
          </p:txBody>
        </p:sp>
        <p:sp>
          <p:nvSpPr>
            <p:cNvPr id="10" name="TextBox 9"/>
            <p:cNvSpPr txBox="1"/>
            <p:nvPr/>
          </p:nvSpPr>
          <p:spPr>
            <a:xfrm>
              <a:off x="8093965" y="1720204"/>
              <a:ext cx="3946721" cy="923330"/>
            </a:xfrm>
            <a:prstGeom prst="rect">
              <a:avLst/>
            </a:prstGeom>
            <a:noFill/>
          </p:spPr>
          <p:txBody>
            <a:bodyPr wrap="none" rtlCol="0">
              <a:spAutoFit/>
            </a:bodyPr>
            <a:lstStyle/>
            <a:p>
              <a:pPr algn="ctr"/>
              <a:r>
                <a:rPr lang="en-US" dirty="0" smtClean="0"/>
                <a:t>(Putatively)</a:t>
              </a:r>
            </a:p>
            <a:p>
              <a:pPr algn="ctr"/>
              <a:r>
                <a:rPr lang="en-US" dirty="0" smtClean="0"/>
                <a:t>Hyper-sensitized wrist extensor spindles</a:t>
              </a:r>
            </a:p>
            <a:p>
              <a:pPr algn="ctr"/>
              <a:r>
                <a:rPr lang="en-US" dirty="0" smtClean="0"/>
                <a:t>(applied flexion load)</a:t>
              </a:r>
              <a:endParaRPr lang="en-US" dirty="0"/>
            </a:p>
          </p:txBody>
        </p:sp>
      </p:grpSp>
    </p:spTree>
    <p:extLst>
      <p:ext uri="{BB962C8B-B14F-4D97-AF65-F5344CB8AC3E}">
        <p14:creationId xmlns:p14="http://schemas.microsoft.com/office/powerpoint/2010/main" val="1932013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is this hard-wired to specific muscles?</a:t>
            </a:r>
            <a:endParaRPr lang="en-US" dirty="0"/>
          </a:p>
        </p:txBody>
      </p:sp>
      <p:pic>
        <p:nvPicPr>
          <p:cNvPr id="4" name="Picture 3"/>
          <p:cNvPicPr>
            <a:picLocks noChangeAspect="1"/>
          </p:cNvPicPr>
          <p:nvPr/>
        </p:nvPicPr>
        <p:blipFill>
          <a:blip r:embed="rId2"/>
          <a:stretch>
            <a:fillRect/>
          </a:stretch>
        </p:blipFill>
        <p:spPr>
          <a:xfrm>
            <a:off x="1784286" y="2633663"/>
            <a:ext cx="8623428" cy="1814513"/>
          </a:xfrm>
          <a:prstGeom prst="rect">
            <a:avLst/>
          </a:prstGeom>
        </p:spPr>
      </p:pic>
    </p:spTree>
    <p:extLst>
      <p:ext uri="{BB962C8B-B14F-4D97-AF65-F5344CB8AC3E}">
        <p14:creationId xmlns:p14="http://schemas.microsoft.com/office/powerpoint/2010/main" val="3621697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Reflex re-maps for different arm orientations</a:t>
            </a:r>
            <a:endParaRPr lang="en-US" dirty="0"/>
          </a:p>
        </p:txBody>
      </p:sp>
      <p:pic>
        <p:nvPicPr>
          <p:cNvPr id="4" name="Picture 3"/>
          <p:cNvPicPr>
            <a:picLocks noChangeAspect="1"/>
          </p:cNvPicPr>
          <p:nvPr/>
        </p:nvPicPr>
        <p:blipFill>
          <a:blip r:embed="rId2"/>
          <a:stretch>
            <a:fillRect/>
          </a:stretch>
        </p:blipFill>
        <p:spPr>
          <a:xfrm>
            <a:off x="3428876" y="1690688"/>
            <a:ext cx="5334248" cy="4795838"/>
          </a:xfrm>
          <a:prstGeom prst="rect">
            <a:avLst/>
          </a:prstGeom>
        </p:spPr>
      </p:pic>
      <p:sp>
        <p:nvSpPr>
          <p:cNvPr id="5" name="Oval 4"/>
          <p:cNvSpPr/>
          <p:nvPr/>
        </p:nvSpPr>
        <p:spPr>
          <a:xfrm>
            <a:off x="5629275" y="1690688"/>
            <a:ext cx="1047750" cy="33813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86425" y="3919538"/>
            <a:ext cx="1047750" cy="338137"/>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04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Spinal reflexes seem to act in extrinsic space in the distal upper limb</a:t>
            </a:r>
          </a:p>
          <a:p>
            <a:r>
              <a:rPr lang="en-US" dirty="0" smtClean="0"/>
              <a:t>This contrasts with what is seen in the proximal limb</a:t>
            </a:r>
          </a:p>
          <a:p>
            <a:r>
              <a:rPr lang="en-US" dirty="0" smtClean="0"/>
              <a:t>This result may hold for reflexive digit movements?</a:t>
            </a:r>
          </a:p>
          <a:p>
            <a:pPr marL="0" indent="0">
              <a:buNone/>
            </a:pPr>
            <a:endParaRPr lang="en-US" dirty="0" smtClean="0"/>
          </a:p>
          <a:p>
            <a:r>
              <a:rPr lang="en-US" dirty="0" smtClean="0"/>
              <a:t>Spinal reflexes: more sophisticated than we thought?</a:t>
            </a:r>
          </a:p>
          <a:p>
            <a:r>
              <a:rPr lang="en-US" dirty="0" smtClean="0"/>
              <a:t>Spinal reflexes: most sophisticated for hands than shoulders?</a:t>
            </a:r>
          </a:p>
          <a:p>
            <a:pPr lvl="1"/>
            <a:endParaRPr lang="en-US" dirty="0" smtClean="0"/>
          </a:p>
        </p:txBody>
      </p:sp>
    </p:spTree>
    <p:extLst>
      <p:ext uri="{BB962C8B-B14F-4D97-AF65-F5344CB8AC3E}">
        <p14:creationId xmlns:p14="http://schemas.microsoft.com/office/powerpoint/2010/main" val="283935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 feedback control</a:t>
            </a:r>
            <a:endParaRPr lang="en-US" dirty="0"/>
          </a:p>
        </p:txBody>
      </p:sp>
      <p:sp>
        <p:nvSpPr>
          <p:cNvPr id="3" name="Content Placeholder 2"/>
          <p:cNvSpPr>
            <a:spLocks noGrp="1"/>
          </p:cNvSpPr>
          <p:nvPr>
            <p:ph idx="1"/>
          </p:nvPr>
        </p:nvSpPr>
        <p:spPr/>
        <p:txBody>
          <a:bodyPr/>
          <a:lstStyle/>
          <a:p>
            <a:r>
              <a:rPr lang="en-US" dirty="0" smtClean="0"/>
              <a:t>Task-specific adaptations to </a:t>
            </a:r>
            <a:r>
              <a:rPr lang="en-US" dirty="0" smtClean="0"/>
              <a:t>perturbation and uncertainty</a:t>
            </a:r>
            <a:endParaRPr lang="en-US" dirty="0"/>
          </a:p>
        </p:txBody>
      </p:sp>
      <p:pic>
        <p:nvPicPr>
          <p:cNvPr id="4" name="Picture 3"/>
          <p:cNvPicPr>
            <a:picLocks noChangeAspect="1"/>
          </p:cNvPicPr>
          <p:nvPr/>
        </p:nvPicPr>
        <p:blipFill rotWithShape="1">
          <a:blip r:embed="rId2"/>
          <a:srcRect l="53125" t="31111" r="14687" b="18889"/>
          <a:stretch/>
        </p:blipFill>
        <p:spPr>
          <a:xfrm>
            <a:off x="1586689" y="2371725"/>
            <a:ext cx="9018623" cy="3940175"/>
          </a:xfrm>
          <a:prstGeom prst="rect">
            <a:avLst/>
          </a:prstGeom>
        </p:spPr>
      </p:pic>
      <p:sp>
        <p:nvSpPr>
          <p:cNvPr id="5" name="TextBox 4"/>
          <p:cNvSpPr txBox="1"/>
          <p:nvPr/>
        </p:nvSpPr>
        <p:spPr>
          <a:xfrm>
            <a:off x="8105775" y="6353731"/>
            <a:ext cx="3926524" cy="369332"/>
          </a:xfrm>
          <a:prstGeom prst="rect">
            <a:avLst/>
          </a:prstGeom>
          <a:noFill/>
        </p:spPr>
        <p:txBody>
          <a:bodyPr wrap="none" rtlCol="0">
            <a:spAutoFit/>
          </a:bodyPr>
          <a:lstStyle/>
          <a:p>
            <a:r>
              <a:rPr lang="en-US" dirty="0" err="1" smtClean="0"/>
              <a:t>Todorov</a:t>
            </a:r>
            <a:r>
              <a:rPr lang="en-US" dirty="0" smtClean="0"/>
              <a:t> &amp; Jordan 2002 </a:t>
            </a:r>
            <a:r>
              <a:rPr lang="en-US" i="1" dirty="0" smtClean="0"/>
              <a:t>Nature </a:t>
            </a:r>
            <a:r>
              <a:rPr lang="en-US" i="1" dirty="0" err="1" smtClean="0"/>
              <a:t>Neurosci</a:t>
            </a:r>
            <a:endParaRPr lang="en-US" dirty="0"/>
          </a:p>
        </p:txBody>
      </p:sp>
    </p:spTree>
    <p:extLst>
      <p:ext uri="{BB962C8B-B14F-4D97-AF65-F5344CB8AC3E}">
        <p14:creationId xmlns:p14="http://schemas.microsoft.com/office/powerpoint/2010/main" val="2756000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motor control phenomena</a:t>
            </a:r>
            <a:endParaRPr lang="en-US" dirty="0"/>
          </a:p>
        </p:txBody>
      </p:sp>
      <p:pic>
        <p:nvPicPr>
          <p:cNvPr id="5" name="Picture 4"/>
          <p:cNvPicPr>
            <a:picLocks noChangeAspect="1"/>
          </p:cNvPicPr>
          <p:nvPr/>
        </p:nvPicPr>
        <p:blipFill>
          <a:blip r:embed="rId2"/>
          <a:stretch>
            <a:fillRect/>
          </a:stretch>
        </p:blipFill>
        <p:spPr>
          <a:xfrm>
            <a:off x="1788319" y="1690688"/>
            <a:ext cx="8615362" cy="4733181"/>
          </a:xfrm>
          <a:prstGeom prst="rect">
            <a:avLst/>
          </a:prstGeom>
        </p:spPr>
      </p:pic>
      <p:sp>
        <p:nvSpPr>
          <p:cNvPr id="6" name="Rectangle 5"/>
          <p:cNvSpPr/>
          <p:nvPr/>
        </p:nvSpPr>
        <p:spPr>
          <a:xfrm>
            <a:off x="8801100" y="6143625"/>
            <a:ext cx="1266825" cy="280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72200" y="1609725"/>
            <a:ext cx="781050" cy="3524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990725" y="1943100"/>
            <a:ext cx="371475" cy="2571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071886" y="6353731"/>
            <a:ext cx="2999347" cy="369332"/>
          </a:xfrm>
          <a:prstGeom prst="rect">
            <a:avLst/>
          </a:prstGeom>
          <a:noFill/>
        </p:spPr>
        <p:txBody>
          <a:bodyPr wrap="none" rtlCol="0">
            <a:spAutoFit/>
          </a:bodyPr>
          <a:lstStyle/>
          <a:p>
            <a:r>
              <a:rPr lang="en-US" dirty="0" smtClean="0"/>
              <a:t>Scott 2016 </a:t>
            </a:r>
            <a:r>
              <a:rPr lang="en-US" i="1" dirty="0" smtClean="0"/>
              <a:t>Trends in </a:t>
            </a:r>
            <a:r>
              <a:rPr lang="en-US" i="1" dirty="0" err="1" smtClean="0"/>
              <a:t>Neurosci</a:t>
            </a:r>
            <a:endParaRPr lang="en-US" dirty="0"/>
          </a:p>
        </p:txBody>
      </p:sp>
      <p:sp>
        <p:nvSpPr>
          <p:cNvPr id="11" name="Oval 10"/>
          <p:cNvSpPr/>
          <p:nvPr/>
        </p:nvSpPr>
        <p:spPr>
          <a:xfrm>
            <a:off x="7210425" y="4429125"/>
            <a:ext cx="819150" cy="381000"/>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038724" y="4943474"/>
            <a:ext cx="1343025" cy="676275"/>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876800" y="5670405"/>
            <a:ext cx="1380699" cy="369332"/>
          </a:xfrm>
          <a:prstGeom prst="rect">
            <a:avLst/>
          </a:prstGeom>
          <a:solidFill>
            <a:schemeClr val="bg1"/>
          </a:solidFill>
        </p:spPr>
        <p:txBody>
          <a:bodyPr wrap="none" rtlCol="0">
            <a:spAutoFit/>
          </a:bodyPr>
          <a:lstStyle/>
          <a:p>
            <a:r>
              <a:rPr lang="en-US" dirty="0" smtClean="0"/>
              <a:t>Long-latency</a:t>
            </a:r>
            <a:endParaRPr lang="en-US" dirty="0"/>
          </a:p>
        </p:txBody>
      </p:sp>
      <p:sp>
        <p:nvSpPr>
          <p:cNvPr id="14" name="TextBox 13"/>
          <p:cNvSpPr txBox="1"/>
          <p:nvPr/>
        </p:nvSpPr>
        <p:spPr>
          <a:xfrm>
            <a:off x="7210425" y="4857750"/>
            <a:ext cx="1436804" cy="369332"/>
          </a:xfrm>
          <a:prstGeom prst="rect">
            <a:avLst/>
          </a:prstGeom>
          <a:solidFill>
            <a:schemeClr val="bg1"/>
          </a:solidFill>
        </p:spPr>
        <p:txBody>
          <a:bodyPr wrap="none" rtlCol="0">
            <a:spAutoFit/>
          </a:bodyPr>
          <a:lstStyle/>
          <a:p>
            <a:r>
              <a:rPr lang="en-US" dirty="0" smtClean="0"/>
              <a:t>Short-latency</a:t>
            </a:r>
            <a:endParaRPr lang="en-US" dirty="0"/>
          </a:p>
        </p:txBody>
      </p:sp>
    </p:spTree>
    <p:extLst>
      <p:ext uri="{BB962C8B-B14F-4D97-AF65-F5344CB8AC3E}">
        <p14:creationId xmlns:p14="http://schemas.microsoft.com/office/powerpoint/2010/main" val="1290209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Short-latency: </a:t>
            </a:r>
            <a:r>
              <a:rPr lang="en-US" dirty="0" smtClean="0"/>
              <a:t>muscle-restricted</a:t>
            </a:r>
            <a:endParaRPr lang="en-US" dirty="0"/>
          </a:p>
        </p:txBody>
      </p:sp>
      <p:pic>
        <p:nvPicPr>
          <p:cNvPr id="5" name="Picture 4"/>
          <p:cNvPicPr>
            <a:picLocks noChangeAspect="1"/>
          </p:cNvPicPr>
          <p:nvPr/>
        </p:nvPicPr>
        <p:blipFill>
          <a:blip r:embed="rId2"/>
          <a:stretch>
            <a:fillRect/>
          </a:stretch>
        </p:blipFill>
        <p:spPr>
          <a:xfrm>
            <a:off x="1845182" y="1690688"/>
            <a:ext cx="8501635" cy="4852987"/>
          </a:xfrm>
          <a:prstGeom prst="rect">
            <a:avLst/>
          </a:prstGeom>
        </p:spPr>
      </p:pic>
      <p:sp>
        <p:nvSpPr>
          <p:cNvPr id="6" name="TextBox 5"/>
          <p:cNvSpPr txBox="1"/>
          <p:nvPr/>
        </p:nvSpPr>
        <p:spPr>
          <a:xfrm>
            <a:off x="9300486" y="6353731"/>
            <a:ext cx="2694584" cy="369332"/>
          </a:xfrm>
          <a:prstGeom prst="rect">
            <a:avLst/>
          </a:prstGeom>
          <a:noFill/>
        </p:spPr>
        <p:txBody>
          <a:bodyPr wrap="none" rtlCol="0">
            <a:spAutoFit/>
          </a:bodyPr>
          <a:lstStyle/>
          <a:p>
            <a:r>
              <a:rPr lang="en-US" dirty="0" err="1" smtClean="0"/>
              <a:t>Kurtzer</a:t>
            </a:r>
            <a:r>
              <a:rPr lang="en-US" dirty="0" smtClean="0"/>
              <a:t> et al 2008 </a:t>
            </a:r>
            <a:r>
              <a:rPr lang="en-US" i="1" dirty="0" err="1" smtClean="0"/>
              <a:t>Curr</a:t>
            </a:r>
            <a:r>
              <a:rPr lang="en-US" i="1" dirty="0" smtClean="0"/>
              <a:t> </a:t>
            </a:r>
            <a:r>
              <a:rPr lang="en-US" i="1" dirty="0" err="1" smtClean="0"/>
              <a:t>Biol</a:t>
            </a:r>
            <a:endParaRPr lang="en-US" dirty="0"/>
          </a:p>
        </p:txBody>
      </p:sp>
      <p:sp>
        <p:nvSpPr>
          <p:cNvPr id="7" name="Rectangle 6"/>
          <p:cNvSpPr/>
          <p:nvPr/>
        </p:nvSpPr>
        <p:spPr>
          <a:xfrm>
            <a:off x="4124325" y="1809750"/>
            <a:ext cx="3038475" cy="676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81250" y="2257425"/>
            <a:ext cx="647700" cy="619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48575" y="1571625"/>
            <a:ext cx="2419350" cy="4333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5830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Long-latency: </a:t>
            </a:r>
            <a:r>
              <a:rPr lang="en-US" dirty="0" smtClean="0"/>
              <a:t>higher-level</a:t>
            </a:r>
            <a:endParaRPr lang="en-US" dirty="0"/>
          </a:p>
        </p:txBody>
      </p:sp>
      <p:pic>
        <p:nvPicPr>
          <p:cNvPr id="4" name="Picture 3"/>
          <p:cNvPicPr>
            <a:picLocks noChangeAspect="1"/>
          </p:cNvPicPr>
          <p:nvPr/>
        </p:nvPicPr>
        <p:blipFill>
          <a:blip r:embed="rId3"/>
          <a:stretch>
            <a:fillRect/>
          </a:stretch>
        </p:blipFill>
        <p:spPr>
          <a:xfrm>
            <a:off x="1845182" y="1690688"/>
            <a:ext cx="8501635" cy="4852987"/>
          </a:xfrm>
          <a:prstGeom prst="rect">
            <a:avLst/>
          </a:prstGeom>
        </p:spPr>
      </p:pic>
      <p:sp>
        <p:nvSpPr>
          <p:cNvPr id="5" name="TextBox 4"/>
          <p:cNvSpPr txBox="1"/>
          <p:nvPr/>
        </p:nvSpPr>
        <p:spPr>
          <a:xfrm>
            <a:off x="9300486" y="6353731"/>
            <a:ext cx="2694584" cy="369332"/>
          </a:xfrm>
          <a:prstGeom prst="rect">
            <a:avLst/>
          </a:prstGeom>
          <a:noFill/>
        </p:spPr>
        <p:txBody>
          <a:bodyPr wrap="none" rtlCol="0">
            <a:spAutoFit/>
          </a:bodyPr>
          <a:lstStyle/>
          <a:p>
            <a:r>
              <a:rPr lang="en-US" dirty="0" err="1" smtClean="0"/>
              <a:t>Kurtzer</a:t>
            </a:r>
            <a:r>
              <a:rPr lang="en-US" dirty="0" smtClean="0"/>
              <a:t> et al 2008 </a:t>
            </a:r>
            <a:r>
              <a:rPr lang="en-US" i="1" dirty="0" err="1" smtClean="0"/>
              <a:t>Curr</a:t>
            </a:r>
            <a:r>
              <a:rPr lang="en-US" i="1" dirty="0" smtClean="0"/>
              <a:t> </a:t>
            </a:r>
            <a:r>
              <a:rPr lang="en-US" i="1" dirty="0" err="1" smtClean="0"/>
              <a:t>Biol</a:t>
            </a:r>
            <a:endParaRPr lang="en-US" dirty="0"/>
          </a:p>
        </p:txBody>
      </p:sp>
      <p:sp>
        <p:nvSpPr>
          <p:cNvPr id="6" name="Rectangle 5"/>
          <p:cNvSpPr/>
          <p:nvPr/>
        </p:nvSpPr>
        <p:spPr>
          <a:xfrm>
            <a:off x="4124325" y="1809750"/>
            <a:ext cx="3038475" cy="676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81250" y="2257425"/>
            <a:ext cx="647700" cy="619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711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Does this hold further distal?</a:t>
            </a:r>
            <a:endParaRPr lang="en-US" dirty="0"/>
          </a:p>
        </p:txBody>
      </p:sp>
      <p:grpSp>
        <p:nvGrpSpPr>
          <p:cNvPr id="16" name="Group 15"/>
          <p:cNvGrpSpPr/>
          <p:nvPr/>
        </p:nvGrpSpPr>
        <p:grpSpPr>
          <a:xfrm>
            <a:off x="1454074" y="1690688"/>
            <a:ext cx="9283853" cy="4057650"/>
            <a:chOff x="2143685" y="1690688"/>
            <a:chExt cx="9283853" cy="4057650"/>
          </a:xfrm>
        </p:grpSpPr>
        <p:grpSp>
          <p:nvGrpSpPr>
            <p:cNvPr id="13" name="Group 12"/>
            <p:cNvGrpSpPr/>
            <p:nvPr/>
          </p:nvGrpSpPr>
          <p:grpSpPr>
            <a:xfrm>
              <a:off x="2143685" y="1690688"/>
              <a:ext cx="7904629" cy="4057650"/>
              <a:chOff x="509388" y="1769533"/>
              <a:chExt cx="7904629" cy="4057650"/>
            </a:xfrm>
          </p:grpSpPr>
          <p:pic>
            <p:nvPicPr>
              <p:cNvPr id="4" name="Picture 3"/>
              <p:cNvPicPr>
                <a:picLocks noChangeAspect="1"/>
              </p:cNvPicPr>
              <p:nvPr/>
            </p:nvPicPr>
            <p:blipFill>
              <a:blip r:embed="rId2"/>
              <a:stretch>
                <a:fillRect/>
              </a:stretch>
            </p:blipFill>
            <p:spPr>
              <a:xfrm>
                <a:off x="2843375" y="1769533"/>
                <a:ext cx="5570642" cy="40576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388" y="2641600"/>
                <a:ext cx="1873137" cy="1981203"/>
              </a:xfrm>
              <a:prstGeom prst="rect">
                <a:avLst/>
              </a:prstGeom>
            </p:spPr>
          </p:pic>
          <p:sp>
            <p:nvSpPr>
              <p:cNvPr id="6" name="TextBox 5"/>
              <p:cNvSpPr txBox="1"/>
              <p:nvPr/>
            </p:nvSpPr>
            <p:spPr>
              <a:xfrm>
                <a:off x="3640667" y="1769533"/>
                <a:ext cx="1189236" cy="369332"/>
              </a:xfrm>
              <a:prstGeom prst="rect">
                <a:avLst/>
              </a:prstGeom>
              <a:noFill/>
            </p:spPr>
            <p:txBody>
              <a:bodyPr wrap="none" rtlCol="0">
                <a:spAutoFit/>
              </a:bodyPr>
              <a:lstStyle/>
              <a:p>
                <a:r>
                  <a:rPr lang="en-US" dirty="0" smtClean="0"/>
                  <a:t>kinematics</a:t>
                </a:r>
                <a:endParaRPr lang="en-US" dirty="0"/>
              </a:p>
            </p:txBody>
          </p:sp>
          <p:sp>
            <p:nvSpPr>
              <p:cNvPr id="8" name="TextBox 7"/>
              <p:cNvSpPr txBox="1"/>
              <p:nvPr/>
            </p:nvSpPr>
            <p:spPr>
              <a:xfrm>
                <a:off x="6900334" y="1769533"/>
                <a:ext cx="639919" cy="369332"/>
              </a:xfrm>
              <a:prstGeom prst="rect">
                <a:avLst/>
              </a:prstGeom>
              <a:noFill/>
            </p:spPr>
            <p:txBody>
              <a:bodyPr wrap="none" rtlCol="0">
                <a:spAutoFit/>
              </a:bodyPr>
              <a:lstStyle/>
              <a:p>
                <a:r>
                  <a:rPr lang="en-US" dirty="0" smtClean="0"/>
                  <a:t>EMG</a:t>
                </a:r>
                <a:endParaRPr lang="en-US" dirty="0"/>
              </a:p>
            </p:txBody>
          </p:sp>
          <p:cxnSp>
            <p:nvCxnSpPr>
              <p:cNvPr id="9" name="Straight Connector 8"/>
              <p:cNvCxnSpPr/>
              <p:nvPr/>
            </p:nvCxnSpPr>
            <p:spPr>
              <a:xfrm flipV="1">
                <a:off x="1202267" y="2328333"/>
                <a:ext cx="1998133" cy="863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02267" y="3798358"/>
                <a:ext cx="1998133" cy="3444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15366" y="4893733"/>
                <a:ext cx="829073" cy="369332"/>
              </a:xfrm>
              <a:prstGeom prst="rect">
                <a:avLst/>
              </a:prstGeom>
              <a:noFill/>
            </p:spPr>
            <p:txBody>
              <a:bodyPr wrap="none" rtlCol="0">
                <a:spAutoFit/>
              </a:bodyPr>
              <a:lstStyle/>
              <a:p>
                <a:r>
                  <a:rPr lang="en-US" dirty="0" smtClean="0"/>
                  <a:t>loaded</a:t>
                </a:r>
                <a:endParaRPr lang="en-US" dirty="0"/>
              </a:p>
            </p:txBody>
          </p:sp>
          <p:sp>
            <p:nvSpPr>
              <p:cNvPr id="14" name="TextBox 13"/>
              <p:cNvSpPr txBox="1"/>
              <p:nvPr/>
            </p:nvSpPr>
            <p:spPr>
              <a:xfrm>
                <a:off x="3571876" y="3958179"/>
                <a:ext cx="1072730" cy="369332"/>
              </a:xfrm>
              <a:prstGeom prst="rect">
                <a:avLst/>
              </a:prstGeom>
              <a:noFill/>
            </p:spPr>
            <p:txBody>
              <a:bodyPr wrap="none" rtlCol="0">
                <a:spAutoFit/>
              </a:bodyPr>
              <a:lstStyle/>
              <a:p>
                <a:r>
                  <a:rPr lang="en-US" dirty="0" smtClean="0">
                    <a:solidFill>
                      <a:schemeClr val="tx1">
                        <a:lumMod val="50000"/>
                        <a:lumOff val="50000"/>
                      </a:schemeClr>
                    </a:solidFill>
                  </a:rPr>
                  <a:t>unloaded</a:t>
                </a:r>
                <a:endParaRPr lang="en-US" dirty="0">
                  <a:solidFill>
                    <a:schemeClr val="tx1">
                      <a:lumMod val="50000"/>
                      <a:lumOff val="50000"/>
                    </a:schemeClr>
                  </a:solidFill>
                </a:endParaRPr>
              </a:p>
            </p:txBody>
          </p:sp>
        </p:grpSp>
        <p:sp>
          <p:nvSpPr>
            <p:cNvPr id="15" name="TextBox 14"/>
            <p:cNvSpPr txBox="1"/>
            <p:nvPr/>
          </p:nvSpPr>
          <p:spPr>
            <a:xfrm>
              <a:off x="9590240" y="2698790"/>
              <a:ext cx="1763560" cy="369332"/>
            </a:xfrm>
            <a:prstGeom prst="rect">
              <a:avLst/>
            </a:prstGeom>
            <a:noFill/>
          </p:spPr>
          <p:txBody>
            <a:bodyPr wrap="none" rtlCol="0">
              <a:spAutoFit/>
            </a:bodyPr>
            <a:lstStyle/>
            <a:p>
              <a:r>
                <a:rPr lang="en-US" dirty="0" smtClean="0"/>
                <a:t>FDS (D2-5 flexor)</a:t>
              </a:r>
              <a:endParaRPr lang="en-US" dirty="0"/>
            </a:p>
          </p:txBody>
        </p:sp>
        <p:sp>
          <p:nvSpPr>
            <p:cNvPr id="17" name="TextBox 16"/>
            <p:cNvSpPr txBox="1"/>
            <p:nvPr/>
          </p:nvSpPr>
          <p:spPr>
            <a:xfrm>
              <a:off x="9516502" y="4592655"/>
              <a:ext cx="1911036" cy="369332"/>
            </a:xfrm>
            <a:prstGeom prst="rect">
              <a:avLst/>
            </a:prstGeom>
            <a:noFill/>
          </p:spPr>
          <p:txBody>
            <a:bodyPr wrap="none" rtlCol="0">
              <a:spAutoFit/>
            </a:bodyPr>
            <a:lstStyle/>
            <a:p>
              <a:r>
                <a:rPr lang="en-US" dirty="0" smtClean="0"/>
                <a:t>FPL (thumb flexor)</a:t>
              </a:r>
              <a:endParaRPr lang="en-US" dirty="0"/>
            </a:p>
          </p:txBody>
        </p:sp>
      </p:grpSp>
      <p:sp>
        <p:nvSpPr>
          <p:cNvPr id="19" name="TextBox 18"/>
          <p:cNvSpPr txBox="1"/>
          <p:nvPr/>
        </p:nvSpPr>
        <p:spPr>
          <a:xfrm>
            <a:off x="9262386" y="6353731"/>
            <a:ext cx="2651239" cy="369332"/>
          </a:xfrm>
          <a:prstGeom prst="rect">
            <a:avLst/>
          </a:prstGeom>
          <a:noFill/>
        </p:spPr>
        <p:txBody>
          <a:bodyPr wrap="none" rtlCol="0">
            <a:spAutoFit/>
          </a:bodyPr>
          <a:lstStyle/>
          <a:p>
            <a:r>
              <a:rPr lang="en-US" dirty="0" smtClean="0"/>
              <a:t>Cole et al 1984 </a:t>
            </a:r>
            <a:r>
              <a:rPr lang="en-US" i="1" dirty="0" err="1" smtClean="0"/>
              <a:t>Exp</a:t>
            </a:r>
            <a:r>
              <a:rPr lang="en-US" i="1" dirty="0" smtClean="0"/>
              <a:t> Br Res.</a:t>
            </a:r>
            <a:endParaRPr lang="en-US" dirty="0"/>
          </a:p>
        </p:txBody>
      </p:sp>
      <p:sp>
        <p:nvSpPr>
          <p:cNvPr id="20" name="TextBox 19"/>
          <p:cNvSpPr txBox="1"/>
          <p:nvPr/>
        </p:nvSpPr>
        <p:spPr>
          <a:xfrm>
            <a:off x="6374315" y="5573197"/>
            <a:ext cx="1215782" cy="369332"/>
          </a:xfrm>
          <a:prstGeom prst="rect">
            <a:avLst/>
          </a:prstGeom>
          <a:noFill/>
        </p:spPr>
        <p:txBody>
          <a:bodyPr wrap="none" rtlCol="0">
            <a:spAutoFit/>
          </a:bodyPr>
          <a:lstStyle/>
          <a:p>
            <a:r>
              <a:rPr lang="en-US" dirty="0" smtClean="0"/>
              <a:t>Load</a:t>
            </a:r>
            <a:r>
              <a:rPr lang="en-US" i="1" dirty="0" smtClean="0"/>
              <a:t> </a:t>
            </a:r>
            <a:r>
              <a:rPr lang="en-US" dirty="0" smtClean="0"/>
              <a:t>onset</a:t>
            </a:r>
          </a:p>
        </p:txBody>
      </p:sp>
    </p:spTree>
    <p:extLst>
      <p:ext uri="{BB962C8B-B14F-4D97-AF65-F5344CB8AC3E}">
        <p14:creationId xmlns:p14="http://schemas.microsoft.com/office/powerpoint/2010/main" val="2284492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t>
            </a:r>
            <a:endParaRPr lang="en-US" dirty="0"/>
          </a:p>
        </p:txBody>
      </p:sp>
      <p:grpSp>
        <p:nvGrpSpPr>
          <p:cNvPr id="7" name="Group 6"/>
          <p:cNvGrpSpPr/>
          <p:nvPr/>
        </p:nvGrpSpPr>
        <p:grpSpPr>
          <a:xfrm>
            <a:off x="628392" y="1690686"/>
            <a:ext cx="10935217" cy="5117377"/>
            <a:chOff x="644029" y="1690686"/>
            <a:chExt cx="10935217" cy="5117377"/>
          </a:xfrm>
        </p:grpSpPr>
        <p:pic>
          <p:nvPicPr>
            <p:cNvPr id="5" name="Picture 4"/>
            <p:cNvPicPr>
              <a:picLocks noChangeAspect="1"/>
            </p:cNvPicPr>
            <p:nvPr/>
          </p:nvPicPr>
          <p:blipFill>
            <a:blip r:embed="rId3"/>
            <a:stretch>
              <a:fillRect/>
            </a:stretch>
          </p:blipFill>
          <p:spPr>
            <a:xfrm>
              <a:off x="3194893" y="1690686"/>
              <a:ext cx="8384353" cy="5117377"/>
            </a:xfrm>
            <a:prstGeom prst="rect">
              <a:avLst/>
            </a:prstGeom>
          </p:spPr>
        </p:pic>
        <p:pic>
          <p:nvPicPr>
            <p:cNvPr id="6" name="Picture 5"/>
            <p:cNvPicPr>
              <a:picLocks noChangeAspect="1"/>
            </p:cNvPicPr>
            <p:nvPr/>
          </p:nvPicPr>
          <p:blipFill rotWithShape="1">
            <a:blip r:embed="rId4"/>
            <a:srcRect t="8861" r="75309"/>
            <a:stretch/>
          </p:blipFill>
          <p:spPr>
            <a:xfrm>
              <a:off x="644029" y="2009264"/>
              <a:ext cx="2550864" cy="4480222"/>
            </a:xfrm>
            <a:prstGeom prst="rect">
              <a:avLst/>
            </a:prstGeom>
          </p:spPr>
        </p:pic>
      </p:grpSp>
      <p:sp>
        <p:nvSpPr>
          <p:cNvPr id="8" name="TextBox 7"/>
          <p:cNvSpPr txBox="1"/>
          <p:nvPr/>
        </p:nvSpPr>
        <p:spPr>
          <a:xfrm>
            <a:off x="4331849" y="1639932"/>
            <a:ext cx="2026389" cy="369332"/>
          </a:xfrm>
          <a:prstGeom prst="rect">
            <a:avLst/>
          </a:prstGeom>
          <a:noFill/>
        </p:spPr>
        <p:txBody>
          <a:bodyPr wrap="none" rtlCol="0">
            <a:spAutoFit/>
          </a:bodyPr>
          <a:lstStyle/>
          <a:p>
            <a:r>
              <a:rPr lang="en-US" dirty="0" smtClean="0"/>
              <a:t>“Maintain position”</a:t>
            </a:r>
            <a:endParaRPr lang="en-US" dirty="0"/>
          </a:p>
        </p:txBody>
      </p:sp>
      <p:grpSp>
        <p:nvGrpSpPr>
          <p:cNvPr id="9" name="Group 8"/>
          <p:cNvGrpSpPr/>
          <p:nvPr/>
        </p:nvGrpSpPr>
        <p:grpSpPr>
          <a:xfrm>
            <a:off x="11194277" y="2009264"/>
            <a:ext cx="369332" cy="1740665"/>
            <a:chOff x="1134647" y="2145918"/>
            <a:chExt cx="369332" cy="1740665"/>
          </a:xfrm>
        </p:grpSpPr>
        <p:cxnSp>
          <p:nvCxnSpPr>
            <p:cNvPr id="10" name="Straight Arrow Connector 9"/>
            <p:cNvCxnSpPr/>
            <p:nvPr/>
          </p:nvCxnSpPr>
          <p:spPr>
            <a:xfrm flipV="1">
              <a:off x="1503978" y="2145918"/>
              <a:ext cx="0" cy="1740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6200000">
              <a:off x="893683" y="2831584"/>
              <a:ext cx="851259" cy="369332"/>
            </a:xfrm>
            <a:prstGeom prst="rect">
              <a:avLst/>
            </a:prstGeom>
            <a:noFill/>
          </p:spPr>
          <p:txBody>
            <a:bodyPr wrap="none" rtlCol="0">
              <a:spAutoFit/>
            </a:bodyPr>
            <a:lstStyle/>
            <a:p>
              <a:r>
                <a:rPr lang="en-US" dirty="0" smtClean="0"/>
                <a:t>Flexion</a:t>
              </a:r>
              <a:endParaRPr lang="en-US" dirty="0"/>
            </a:p>
          </p:txBody>
        </p:sp>
      </p:grpSp>
      <p:grpSp>
        <p:nvGrpSpPr>
          <p:cNvPr id="12" name="Group 11"/>
          <p:cNvGrpSpPr/>
          <p:nvPr/>
        </p:nvGrpSpPr>
        <p:grpSpPr>
          <a:xfrm>
            <a:off x="11193946" y="4056304"/>
            <a:ext cx="369332" cy="1740665"/>
            <a:chOff x="1134647" y="2145918"/>
            <a:chExt cx="369332" cy="1740665"/>
          </a:xfrm>
        </p:grpSpPr>
        <p:cxnSp>
          <p:nvCxnSpPr>
            <p:cNvPr id="13" name="Straight Arrow Connector 12"/>
            <p:cNvCxnSpPr/>
            <p:nvPr/>
          </p:nvCxnSpPr>
          <p:spPr>
            <a:xfrm flipV="1">
              <a:off x="1503978" y="2145918"/>
              <a:ext cx="0" cy="1740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16200000">
              <a:off x="893683" y="2831584"/>
              <a:ext cx="851259" cy="369332"/>
            </a:xfrm>
            <a:prstGeom prst="rect">
              <a:avLst/>
            </a:prstGeom>
            <a:noFill/>
          </p:spPr>
          <p:txBody>
            <a:bodyPr wrap="none" rtlCol="0">
              <a:spAutoFit/>
            </a:bodyPr>
            <a:lstStyle/>
            <a:p>
              <a:r>
                <a:rPr lang="en-US" dirty="0" smtClean="0"/>
                <a:t>Flexion</a:t>
              </a:r>
              <a:endParaRPr lang="en-US" dirty="0"/>
            </a:p>
          </p:txBody>
        </p:sp>
      </p:grpSp>
      <p:grpSp>
        <p:nvGrpSpPr>
          <p:cNvPr id="15" name="Group 14"/>
          <p:cNvGrpSpPr/>
          <p:nvPr/>
        </p:nvGrpSpPr>
        <p:grpSpPr>
          <a:xfrm>
            <a:off x="207074" y="2453966"/>
            <a:ext cx="369332" cy="1740665"/>
            <a:chOff x="1134647" y="2145918"/>
            <a:chExt cx="369332" cy="1740665"/>
          </a:xfrm>
        </p:grpSpPr>
        <p:cxnSp>
          <p:nvCxnSpPr>
            <p:cNvPr id="16" name="Straight Arrow Connector 15"/>
            <p:cNvCxnSpPr/>
            <p:nvPr/>
          </p:nvCxnSpPr>
          <p:spPr>
            <a:xfrm flipV="1">
              <a:off x="1503978" y="2145918"/>
              <a:ext cx="0" cy="1740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893683" y="2831584"/>
              <a:ext cx="851259" cy="369332"/>
            </a:xfrm>
            <a:prstGeom prst="rect">
              <a:avLst/>
            </a:prstGeom>
            <a:noFill/>
          </p:spPr>
          <p:txBody>
            <a:bodyPr wrap="none" rtlCol="0">
              <a:spAutoFit/>
            </a:bodyPr>
            <a:lstStyle/>
            <a:p>
              <a:r>
                <a:rPr lang="en-US" dirty="0" smtClean="0"/>
                <a:t>Flexion</a:t>
              </a:r>
              <a:endParaRPr lang="en-US" dirty="0"/>
            </a:p>
          </p:txBody>
        </p:sp>
      </p:grpSp>
      <p:grpSp>
        <p:nvGrpSpPr>
          <p:cNvPr id="18" name="Group 17"/>
          <p:cNvGrpSpPr/>
          <p:nvPr/>
        </p:nvGrpSpPr>
        <p:grpSpPr>
          <a:xfrm>
            <a:off x="206743" y="4501006"/>
            <a:ext cx="369332" cy="1740665"/>
            <a:chOff x="1134647" y="2145918"/>
            <a:chExt cx="369332" cy="1740665"/>
          </a:xfrm>
        </p:grpSpPr>
        <p:cxnSp>
          <p:nvCxnSpPr>
            <p:cNvPr id="19" name="Straight Arrow Connector 18"/>
            <p:cNvCxnSpPr/>
            <p:nvPr/>
          </p:nvCxnSpPr>
          <p:spPr>
            <a:xfrm flipV="1">
              <a:off x="1503978" y="2145918"/>
              <a:ext cx="0" cy="1740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893683" y="2831584"/>
              <a:ext cx="851259" cy="369332"/>
            </a:xfrm>
            <a:prstGeom prst="rect">
              <a:avLst/>
            </a:prstGeom>
            <a:noFill/>
          </p:spPr>
          <p:txBody>
            <a:bodyPr wrap="none" rtlCol="0">
              <a:spAutoFit/>
            </a:bodyPr>
            <a:lstStyle/>
            <a:p>
              <a:r>
                <a:rPr lang="en-US" dirty="0" smtClean="0"/>
                <a:t>Flexion</a:t>
              </a:r>
              <a:endParaRPr lang="en-US" dirty="0"/>
            </a:p>
          </p:txBody>
        </p:sp>
      </p:grpSp>
      <p:cxnSp>
        <p:nvCxnSpPr>
          <p:cNvPr id="4" name="Straight Arrow Connector 3"/>
          <p:cNvCxnSpPr/>
          <p:nvPr/>
        </p:nvCxnSpPr>
        <p:spPr>
          <a:xfrm flipH="1">
            <a:off x="5448300" y="2009264"/>
            <a:ext cx="266700" cy="200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829300" y="2253430"/>
            <a:ext cx="266700" cy="200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33472" y="2060018"/>
            <a:ext cx="1530162" cy="646331"/>
          </a:xfrm>
          <a:prstGeom prst="rect">
            <a:avLst/>
          </a:prstGeom>
          <a:noFill/>
        </p:spPr>
        <p:txBody>
          <a:bodyPr wrap="none" rtlCol="0">
            <a:spAutoFit/>
          </a:bodyPr>
          <a:lstStyle/>
          <a:p>
            <a:r>
              <a:rPr lang="en-US" dirty="0" smtClean="0"/>
              <a:t>Engage </a:t>
            </a:r>
            <a:r>
              <a:rPr lang="en-US" dirty="0" err="1" smtClean="0"/>
              <a:t>Wr</a:t>
            </a:r>
            <a:r>
              <a:rPr lang="en-US" dirty="0" smtClean="0"/>
              <a:t> Ext</a:t>
            </a:r>
          </a:p>
          <a:p>
            <a:r>
              <a:rPr lang="en-US" dirty="0" smtClean="0"/>
              <a:t>Engage </a:t>
            </a:r>
            <a:r>
              <a:rPr lang="en-US" dirty="0" err="1" smtClean="0"/>
              <a:t>Elb</a:t>
            </a:r>
            <a:r>
              <a:rPr lang="en-US" dirty="0" smtClean="0"/>
              <a:t> Ext</a:t>
            </a:r>
            <a:endParaRPr lang="en-US" dirty="0"/>
          </a:p>
        </p:txBody>
      </p:sp>
    </p:spTree>
    <p:extLst>
      <p:ext uri="{BB962C8B-B14F-4D97-AF65-F5344CB8AC3E}">
        <p14:creationId xmlns:p14="http://schemas.microsoft.com/office/powerpoint/2010/main" val="188302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fast reflex is tuned to goal, not muscle</a:t>
            </a:r>
            <a:endParaRPr lang="en-US" dirty="0"/>
          </a:p>
        </p:txBody>
      </p:sp>
      <p:pic>
        <p:nvPicPr>
          <p:cNvPr id="4" name="Picture 3"/>
          <p:cNvPicPr>
            <a:picLocks noChangeAspect="1"/>
          </p:cNvPicPr>
          <p:nvPr/>
        </p:nvPicPr>
        <p:blipFill>
          <a:blip r:embed="rId3"/>
          <a:stretch>
            <a:fillRect/>
          </a:stretch>
        </p:blipFill>
        <p:spPr>
          <a:xfrm>
            <a:off x="4466457" y="1690688"/>
            <a:ext cx="4799165" cy="4586032"/>
          </a:xfrm>
          <a:prstGeom prst="rect">
            <a:avLst/>
          </a:prstGeom>
        </p:spPr>
      </p:pic>
      <p:pic>
        <p:nvPicPr>
          <p:cNvPr id="5" name="Picture 4"/>
          <p:cNvPicPr>
            <a:picLocks noChangeAspect="1"/>
          </p:cNvPicPr>
          <p:nvPr/>
        </p:nvPicPr>
        <p:blipFill>
          <a:blip r:embed="rId4"/>
          <a:stretch>
            <a:fillRect/>
          </a:stretch>
        </p:blipFill>
        <p:spPr>
          <a:xfrm>
            <a:off x="513378" y="1690688"/>
            <a:ext cx="4004604" cy="4997198"/>
          </a:xfrm>
          <a:prstGeom prst="rect">
            <a:avLst/>
          </a:prstGeom>
        </p:spPr>
      </p:pic>
      <p:grpSp>
        <p:nvGrpSpPr>
          <p:cNvPr id="10" name="Group 9"/>
          <p:cNvGrpSpPr/>
          <p:nvPr/>
        </p:nvGrpSpPr>
        <p:grpSpPr>
          <a:xfrm>
            <a:off x="144047" y="2145918"/>
            <a:ext cx="369332" cy="1740665"/>
            <a:chOff x="1134647" y="2145918"/>
            <a:chExt cx="369332" cy="1740665"/>
          </a:xfrm>
        </p:grpSpPr>
        <p:cxnSp>
          <p:nvCxnSpPr>
            <p:cNvPr id="8" name="Straight Arrow Connector 7"/>
            <p:cNvCxnSpPr/>
            <p:nvPr/>
          </p:nvCxnSpPr>
          <p:spPr>
            <a:xfrm flipV="1">
              <a:off x="1503978" y="2145918"/>
              <a:ext cx="0" cy="1740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893683" y="2831584"/>
              <a:ext cx="851259" cy="369332"/>
            </a:xfrm>
            <a:prstGeom prst="rect">
              <a:avLst/>
            </a:prstGeom>
            <a:noFill/>
          </p:spPr>
          <p:txBody>
            <a:bodyPr wrap="none" rtlCol="0">
              <a:spAutoFit/>
            </a:bodyPr>
            <a:lstStyle/>
            <a:p>
              <a:r>
                <a:rPr lang="en-US" dirty="0" smtClean="0"/>
                <a:t>Flexion</a:t>
              </a:r>
              <a:endParaRPr lang="en-US" dirty="0"/>
            </a:p>
          </p:txBody>
        </p:sp>
      </p:grpSp>
      <p:grpSp>
        <p:nvGrpSpPr>
          <p:cNvPr id="11" name="Group 10"/>
          <p:cNvGrpSpPr/>
          <p:nvPr/>
        </p:nvGrpSpPr>
        <p:grpSpPr>
          <a:xfrm>
            <a:off x="143716" y="4192958"/>
            <a:ext cx="369332" cy="1740665"/>
            <a:chOff x="1134647" y="2145918"/>
            <a:chExt cx="369332" cy="1740665"/>
          </a:xfrm>
        </p:grpSpPr>
        <p:cxnSp>
          <p:nvCxnSpPr>
            <p:cNvPr id="12" name="Straight Arrow Connector 11"/>
            <p:cNvCxnSpPr/>
            <p:nvPr/>
          </p:nvCxnSpPr>
          <p:spPr>
            <a:xfrm flipV="1">
              <a:off x="1503978" y="2145918"/>
              <a:ext cx="0" cy="1740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893683" y="2831584"/>
              <a:ext cx="851259" cy="369332"/>
            </a:xfrm>
            <a:prstGeom prst="rect">
              <a:avLst/>
            </a:prstGeom>
            <a:noFill/>
          </p:spPr>
          <p:txBody>
            <a:bodyPr wrap="none" rtlCol="0">
              <a:spAutoFit/>
            </a:bodyPr>
            <a:lstStyle/>
            <a:p>
              <a:r>
                <a:rPr lang="en-US" dirty="0" smtClean="0"/>
                <a:t>Flexion</a:t>
              </a:r>
              <a:endParaRPr lang="en-US" dirty="0"/>
            </a:p>
          </p:txBody>
        </p:sp>
      </p:grpSp>
      <p:pic>
        <p:nvPicPr>
          <p:cNvPr id="3" name="Picture 2"/>
          <p:cNvPicPr>
            <a:picLocks noChangeAspect="1"/>
          </p:cNvPicPr>
          <p:nvPr/>
        </p:nvPicPr>
        <p:blipFill>
          <a:blip r:embed="rId5"/>
          <a:stretch>
            <a:fillRect/>
          </a:stretch>
        </p:blipFill>
        <p:spPr>
          <a:xfrm>
            <a:off x="9265622" y="2590620"/>
            <a:ext cx="2495550" cy="2771775"/>
          </a:xfrm>
          <a:prstGeom prst="rect">
            <a:avLst/>
          </a:prstGeom>
        </p:spPr>
      </p:pic>
    </p:spTree>
    <p:extLst>
      <p:ext uri="{BB962C8B-B14F-4D97-AF65-F5344CB8AC3E}">
        <p14:creationId xmlns:p14="http://schemas.microsoft.com/office/powerpoint/2010/main" val="92915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Flexor reflex follows similar rules</a:t>
            </a:r>
            <a:endParaRPr lang="en-US" dirty="0"/>
          </a:p>
        </p:txBody>
      </p:sp>
      <p:pic>
        <p:nvPicPr>
          <p:cNvPr id="4" name="Picture 3"/>
          <p:cNvPicPr>
            <a:picLocks noChangeAspect="1"/>
          </p:cNvPicPr>
          <p:nvPr/>
        </p:nvPicPr>
        <p:blipFill>
          <a:blip r:embed="rId2"/>
          <a:stretch>
            <a:fillRect/>
          </a:stretch>
        </p:blipFill>
        <p:spPr>
          <a:xfrm>
            <a:off x="7197816" y="1524433"/>
            <a:ext cx="4945319" cy="4624194"/>
          </a:xfrm>
          <a:prstGeom prst="rect">
            <a:avLst/>
          </a:prstGeom>
        </p:spPr>
      </p:pic>
      <p:grpSp>
        <p:nvGrpSpPr>
          <p:cNvPr id="7" name="Group 6"/>
          <p:cNvGrpSpPr/>
          <p:nvPr/>
        </p:nvGrpSpPr>
        <p:grpSpPr>
          <a:xfrm>
            <a:off x="504237" y="1903306"/>
            <a:ext cx="2569456" cy="3969959"/>
            <a:chOff x="4448289" y="2776251"/>
            <a:chExt cx="2569456" cy="3969959"/>
          </a:xfrm>
        </p:grpSpPr>
        <p:pic>
          <p:nvPicPr>
            <p:cNvPr id="5" name="Picture 4"/>
            <p:cNvPicPr>
              <a:picLocks noChangeAspect="1"/>
            </p:cNvPicPr>
            <p:nvPr/>
          </p:nvPicPr>
          <p:blipFill rotWithShape="1">
            <a:blip r:embed="rId3"/>
            <a:srcRect t="19240" r="89492"/>
            <a:stretch/>
          </p:blipFill>
          <p:spPr>
            <a:xfrm>
              <a:off x="4448289" y="2776251"/>
              <a:ext cx="1085621" cy="3969959"/>
            </a:xfrm>
            <a:prstGeom prst="rect">
              <a:avLst/>
            </a:prstGeom>
          </p:spPr>
        </p:pic>
        <p:pic>
          <p:nvPicPr>
            <p:cNvPr id="6" name="Picture 5"/>
            <p:cNvPicPr>
              <a:picLocks noChangeAspect="1"/>
            </p:cNvPicPr>
            <p:nvPr/>
          </p:nvPicPr>
          <p:blipFill rotWithShape="1">
            <a:blip r:embed="rId3"/>
            <a:srcRect l="24971" t="26637" r="60739"/>
            <a:stretch/>
          </p:blipFill>
          <p:spPr>
            <a:xfrm>
              <a:off x="5541485" y="2776251"/>
              <a:ext cx="1476260" cy="3606402"/>
            </a:xfrm>
            <a:prstGeom prst="rect">
              <a:avLst/>
            </a:prstGeom>
          </p:spPr>
        </p:pic>
      </p:grpSp>
      <p:grpSp>
        <p:nvGrpSpPr>
          <p:cNvPr id="8" name="Group 7"/>
          <p:cNvGrpSpPr/>
          <p:nvPr/>
        </p:nvGrpSpPr>
        <p:grpSpPr>
          <a:xfrm>
            <a:off x="127331" y="1799796"/>
            <a:ext cx="369332" cy="1740665"/>
            <a:chOff x="1134648" y="2145918"/>
            <a:chExt cx="369332" cy="1740665"/>
          </a:xfrm>
        </p:grpSpPr>
        <p:cxnSp>
          <p:nvCxnSpPr>
            <p:cNvPr id="9" name="Straight Arrow Connector 8"/>
            <p:cNvCxnSpPr/>
            <p:nvPr/>
          </p:nvCxnSpPr>
          <p:spPr>
            <a:xfrm>
              <a:off x="1503978" y="2145918"/>
              <a:ext cx="0" cy="1740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16200000">
              <a:off x="771824" y="2831584"/>
              <a:ext cx="1094980" cy="369332"/>
            </a:xfrm>
            <a:prstGeom prst="rect">
              <a:avLst/>
            </a:prstGeom>
            <a:noFill/>
          </p:spPr>
          <p:txBody>
            <a:bodyPr wrap="none" rtlCol="0">
              <a:spAutoFit/>
            </a:bodyPr>
            <a:lstStyle/>
            <a:p>
              <a:r>
                <a:rPr lang="en-US" dirty="0" smtClean="0"/>
                <a:t>Extension</a:t>
              </a:r>
              <a:endParaRPr lang="en-US" dirty="0"/>
            </a:p>
          </p:txBody>
        </p:sp>
      </p:grpSp>
      <p:grpSp>
        <p:nvGrpSpPr>
          <p:cNvPr id="11" name="Group 10"/>
          <p:cNvGrpSpPr/>
          <p:nvPr/>
        </p:nvGrpSpPr>
        <p:grpSpPr>
          <a:xfrm>
            <a:off x="127000" y="3846836"/>
            <a:ext cx="369332" cy="1740665"/>
            <a:chOff x="1134648" y="2145918"/>
            <a:chExt cx="369332" cy="1740665"/>
          </a:xfrm>
        </p:grpSpPr>
        <p:cxnSp>
          <p:nvCxnSpPr>
            <p:cNvPr id="12" name="Straight Arrow Connector 11"/>
            <p:cNvCxnSpPr/>
            <p:nvPr/>
          </p:nvCxnSpPr>
          <p:spPr>
            <a:xfrm>
              <a:off x="1503978" y="2145918"/>
              <a:ext cx="0" cy="174066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16200000">
              <a:off x="771824" y="2831584"/>
              <a:ext cx="1094980" cy="369332"/>
            </a:xfrm>
            <a:prstGeom prst="rect">
              <a:avLst/>
            </a:prstGeom>
            <a:noFill/>
          </p:spPr>
          <p:txBody>
            <a:bodyPr wrap="none" rtlCol="0">
              <a:spAutoFit/>
            </a:bodyPr>
            <a:lstStyle/>
            <a:p>
              <a:r>
                <a:rPr lang="en-US" dirty="0" smtClean="0"/>
                <a:t>Extension</a:t>
              </a:r>
              <a:endParaRPr lang="en-US" dirty="0"/>
            </a:p>
          </p:txBody>
        </p:sp>
      </p:gr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59726" y="2379413"/>
            <a:ext cx="4063276" cy="2914234"/>
          </a:xfrm>
          <a:prstGeom prst="rect">
            <a:avLst/>
          </a:prstGeom>
        </p:spPr>
      </p:pic>
      <p:cxnSp>
        <p:nvCxnSpPr>
          <p:cNvPr id="15" name="Straight Arrow Connector 14"/>
          <p:cNvCxnSpPr/>
          <p:nvPr/>
        </p:nvCxnSpPr>
        <p:spPr>
          <a:xfrm flipV="1">
            <a:off x="4682975" y="2626775"/>
            <a:ext cx="266700" cy="200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095421" y="2908274"/>
            <a:ext cx="266700" cy="20053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84594" y="1609401"/>
            <a:ext cx="1610954" cy="646331"/>
          </a:xfrm>
          <a:prstGeom prst="rect">
            <a:avLst/>
          </a:prstGeom>
          <a:noFill/>
        </p:spPr>
        <p:txBody>
          <a:bodyPr wrap="none" rtlCol="0">
            <a:spAutoFit/>
          </a:bodyPr>
          <a:lstStyle/>
          <a:p>
            <a:r>
              <a:rPr lang="en-US" dirty="0" smtClean="0"/>
              <a:t>Engage </a:t>
            </a:r>
            <a:r>
              <a:rPr lang="en-US" dirty="0" err="1" smtClean="0"/>
              <a:t>Wr</a:t>
            </a:r>
            <a:r>
              <a:rPr lang="en-US" dirty="0" smtClean="0"/>
              <a:t> Flex</a:t>
            </a:r>
          </a:p>
          <a:p>
            <a:r>
              <a:rPr lang="en-US" dirty="0" smtClean="0"/>
              <a:t>Engage </a:t>
            </a:r>
            <a:r>
              <a:rPr lang="en-US" dirty="0" err="1" smtClean="0"/>
              <a:t>Elb</a:t>
            </a:r>
            <a:r>
              <a:rPr lang="en-US" dirty="0"/>
              <a:t> </a:t>
            </a:r>
            <a:r>
              <a:rPr lang="en-US" dirty="0" smtClean="0"/>
              <a:t>Flex</a:t>
            </a:r>
            <a:endParaRPr lang="en-US" dirty="0"/>
          </a:p>
        </p:txBody>
      </p:sp>
    </p:spTree>
    <p:extLst>
      <p:ext uri="{BB962C8B-B14F-4D97-AF65-F5344CB8AC3E}">
        <p14:creationId xmlns:p14="http://schemas.microsoft.com/office/powerpoint/2010/main" val="5976360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367</Words>
  <Application>Microsoft Office PowerPoint</Application>
  <PresentationFormat>Widescreen</PresentationFormat>
  <Paragraphs>76</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Optimal feedback control</vt:lpstr>
      <vt:lpstr>Hierarchy of motor control phenomena</vt:lpstr>
      <vt:lpstr>Short-latency: muscle-restricted</vt:lpstr>
      <vt:lpstr>Long-latency: higher-level</vt:lpstr>
      <vt:lpstr>Does this hold further distal?</vt:lpstr>
      <vt:lpstr>Experiment</vt:lpstr>
      <vt:lpstr>Result: fast reflex is tuned to goal, not muscle</vt:lpstr>
      <vt:lpstr>Flexor reflex follows similar rules</vt:lpstr>
      <vt:lpstr>Goal modulation at the periphery? Another experiment:</vt:lpstr>
      <vt:lpstr>Testing for dependence on spindle sensitivity</vt:lpstr>
      <vt:lpstr>Spindle sensitivity seems to dictate reflex tuning</vt:lpstr>
      <vt:lpstr>Wait: is this hard-wired to specific muscles?</vt:lpstr>
      <vt:lpstr>Reflex re-maps for different arm orientations</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dc:creator>
  <cp:lastModifiedBy>James</cp:lastModifiedBy>
  <cp:revision>29</cp:revision>
  <dcterms:created xsi:type="dcterms:W3CDTF">2019-02-19T15:52:05Z</dcterms:created>
  <dcterms:modified xsi:type="dcterms:W3CDTF">2019-02-19T23:32:33Z</dcterms:modified>
</cp:coreProperties>
</file>