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66D4E4"/>
    <a:srgbClr val="F4F4F4"/>
    <a:srgbClr val="66D4E5"/>
    <a:srgbClr val="D1F1F3"/>
    <a:srgbClr val="5C5C5C"/>
    <a:srgbClr val="ED7D31"/>
    <a:srgbClr val="349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4995"/>
    <p:restoredTop sz="94660"/>
  </p:normalViewPr>
  <p:slideViewPr>
    <p:cSldViewPr snapToGrid="0">
      <p:cViewPr varScale="1">
        <p:scale>
          <a:sx d="100" n="88"/>
          <a:sy d="100" n="88"/>
        </p:scale>
        <p:origin x="494" y="6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25" Type="http://schemas.microsoft.com/office/2016/11/relationships/changesInfo" Target="changesInfos/changesInfo1.xml" /><Relationship Id="rId24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1A48-21CD-4D63-9EA7-6CD8F73AC5FA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85ED-5C62-4F1B-ADC0-D7DE64A4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3413-2E37-43D6-AA5A-8B4DD314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B0AA-E483-4C36-BCBD-74E7EAB5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144F5-5AB0-4C0A-B37F-49366BE0C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EB8F-E9F0-4029-BCE6-A9769B8A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1870-74B9-4C8E-BA11-9F2786A4D219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E6C8-F759-4B1F-B141-99884FCA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FA17-102B-491E-8FBE-027F62A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5CBB6-74D8-4D53-B46B-220C4AAEE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3C9AC-AC42-4C7C-819F-DEDE7E30B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EC1D-D2D9-46E8-A0C8-260818C0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E51-BDCE-44B5-A1FB-AF3840FB3A33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317E-5E5C-4141-98A5-944CB2A6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0B03-D080-41CD-95F8-A04B1A5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EBAB-ABB5-4885-A437-04A35BC7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CE9C-F5A5-40E4-9759-E89AD5F35A88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CBF1-61DF-4D36-921E-569E6A7E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D88E-6740-4702-A841-AFB39961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5590-0728-4B1C-94EC-64843770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13A0-9409-4A93-8B55-CA5B9C48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5C06-9DF9-4438-BE99-EEF05A6FE505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A5C8-686D-4BFF-A0C6-47FBF479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8AC6-F497-43CC-8A3F-69AE16E8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1CA1-77FF-4370-B4B7-15F5AA7E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4EA1-57B6-4B6D-8074-82EC171A1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87ED8-8D84-4433-BEA8-D54AEE18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07F4-4EFB-4D76-B9AB-069D5E45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4BA3-5532-4E68-8861-CA92B9A0C672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A7AC5-6DA7-44AA-B716-45760D29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41688-6B89-4CF0-94D4-FC90B88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82FB-69F4-4F27-940F-7286BB3F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39F6-BB44-4228-9B8E-A261223E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244CC-6D66-4982-A79C-B90A43DB8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8080-1227-4C8F-9CC3-5B0E962C8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F8E0-2FB2-4B99-B4DB-1BC71C538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F925F-E364-4F8C-B977-DC025394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EAEC-40E4-4148-A51E-9A1FCD07F1EC}" type="datetime1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BFF94-5D81-46BA-B896-8ED64B8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7029F-5DC5-4DED-95B2-944B1425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5AD2-B81B-4C22-8615-C9B55B69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45D37-8946-4FC8-94F0-3FCBAD1B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63FF-EFBD-4DBA-B36D-9E2BD4072FAA}" type="datetime1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A034-1DED-469B-B0F8-B054F2D5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EEAB2-F49B-4838-BDBE-AA4D9CB5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71270-8928-4689-9225-DE0BA2F7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41D0-DCB6-4FB2-B249-591D7B846DA8}" type="datetime1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5D2F7-95C3-46D0-B4C6-9C22D257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3725-C9B2-462D-972D-76AE9FC8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3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206E-36AA-42B5-84C7-04F6808A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B715-10BE-4B76-A542-262FB3CA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20F0A-5046-44D7-A30C-3A9D956F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0E5F-8D9D-4946-98EB-3F87B32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EA14-0229-4F56-B692-87AED5525B37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05FD5-D2DF-4AF1-81FC-558747E4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A5B2-9C59-4D5E-B6B0-84192C2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D1F0-F0CC-44CE-B844-FF18F937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FD107-21C1-4AE9-B787-35FD65A0C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4A71-60A2-4747-BE2E-0284629A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BA8D2-59F0-4E4B-829A-AA92BDE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BBD1-3740-46EA-897B-3A73624B6135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EDC3-A251-45FA-B281-E2374E95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FDEF6-B530-4BE1-8C58-428310A9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042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86AB2-3154-4647-BA00-363DBF8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8FC6-3C09-4B69-BC84-4EF498F089F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410C-C6DB-4C51-B355-EB553C49194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C287-B3D5-41E7-8BF6-A85A14F18987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B8E7-7474-4EC8-A590-584825A53BFB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98E5-0DA2-4896-959F-8BD0FE5794FD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392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Relationship Id="rId3" Type="http://schemas.openxmlformats.org/officeDocument/2006/relationships/hyperlink" Target="https://adv-r.hadley.nz/" TargetMode="External" /><Relationship Id="rId4" Type="http://schemas.openxmlformats.org/officeDocument/2006/relationships/hyperlink" Target="https://purrr.tidyverse.org/" TargetMode="External" /><Relationship Id="rId5" Type="http://schemas.openxmlformats.org/officeDocument/2006/relationships/hyperlink" Target="https://purrr.tidyverse.org/" TargetMode="External" /><Relationship Id="rId6" Type="http://schemas.openxmlformats.org/officeDocument/2006/relationships/hyperlink" Target="https://github.com/jmgraham30/SWBmodules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Relationship Id="rId3" Type="http://schemas.openxmlformats.org/officeDocument/2006/relationships/hyperlink" Target="https://adv-r.hadley.nz/" TargetMode="External" /><Relationship Id="rId4" Type="http://schemas.openxmlformats.org/officeDocument/2006/relationships/hyperlink" Target="https://purrr.tidyverse.org/" TargetMode="External" /><Relationship Id="rId5" Type="http://schemas.openxmlformats.org/officeDocument/2006/relationships/hyperlink" Target="https://github.com/jmgraham30/SWBmodule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idyverse.org/" TargetMode="External" /><Relationship Id="rId3" Type="http://schemas.openxmlformats.org/officeDocument/2006/relationships/hyperlink" Target="https://tibble.tidyverse.org/" TargetMode="External" /><Relationship Id="rId4" Type="http://schemas.openxmlformats.org/officeDocument/2006/relationships/hyperlink" Target="https://ggplot2.tidyverse.org/" TargetMode="External" /><Relationship Id="rId5" Type="http://schemas.openxmlformats.org/officeDocument/2006/relationships/hyperlink" Target="https://dplyr.tidyverse.org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Functional_programmin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Iteration With purrr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JMG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2021-12-28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3413-2E37-43D6-AA5A-8B4DD3147EF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FP: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get started with FP in R is via the </a:t>
            </a:r>
            <a:r>
              <a:rPr>
                <a:latin typeface="Courier"/>
              </a:rPr>
              <a:t>map</a:t>
            </a:r>
            <a:r>
              <a:rPr/>
              <a:t> family of functions from </a:t>
            </a:r>
            <a:r>
              <a:rPr>
                <a:latin typeface="Courier"/>
              </a:rPr>
              <a:t>purrr</a:t>
            </a:r>
            <a:r>
              <a:rPr/>
              <a:t>.</a:t>
            </a:r>
          </a:p>
          <a:p>
            <a:pPr lvl="0"/>
            <a:r>
              <a:rPr/>
              <a:t>Here is a simple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map(1:3,function(x){2*x})</a:t>
            </a:r>
          </a:p>
          <a:p>
            <a:pPr lvl="0"/>
            <a:r>
              <a:rPr/>
              <a:t>This creates a list object that contains 2, 4, and 6.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Output from Previous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[[1]]
## [1] 2
## 
## [[2]]
## [1] 4
## 
## [[3]]
## [1]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Explanation of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map</a:t>
            </a:r>
            <a:r>
              <a:rPr/>
              <a:t> function inputs an object such as a vector, list, or data frame together with a function, and applies that function to each component of the object.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Input/Output for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map</a:t>
            </a:r>
            <a:r>
              <a:rPr/>
              <a:t> returns a list object.</a:t>
            </a:r>
          </a:p>
          <a:p>
            <a:pPr lvl="0"/>
            <a:r>
              <a:rPr/>
              <a:t>There are similar functions, </a:t>
            </a:r>
            <a:r>
              <a:rPr>
                <a:latin typeface="Courier"/>
              </a:rPr>
              <a:t>map_lgl</a:t>
            </a:r>
            <a:r>
              <a:rPr/>
              <a:t>, </a:t>
            </a:r>
            <a:r>
              <a:rPr>
                <a:latin typeface="Courier"/>
              </a:rPr>
              <a:t>map_chr</a:t>
            </a:r>
            <a:r>
              <a:rPr/>
              <a:t>, </a:t>
            </a:r>
            <a:r>
              <a:rPr>
                <a:latin typeface="Courier"/>
              </a:rPr>
              <a:t>map_dbl</a:t>
            </a:r>
            <a:r>
              <a:rPr/>
              <a:t>, </a:t>
            </a:r>
            <a:r>
              <a:rPr>
                <a:latin typeface="Courier"/>
              </a:rPr>
              <a:t>map_int</a:t>
            </a:r>
            <a:r>
              <a:rPr/>
              <a:t>, etc. that return different data types. Examine documentation with </a:t>
            </a:r>
            <a:r>
              <a:rPr>
                <a:latin typeface="Courier"/>
              </a:rPr>
              <a:t>?map</a:t>
            </a:r>
            <a:r>
              <a:rPr/>
              <a:t> for details.</a:t>
            </a:r>
          </a:p>
          <a:p>
            <a:pPr lvl="0"/>
            <a:r>
              <a:rPr/>
              <a:t>Let’s see some examples for </a:t>
            </a:r>
            <a:r>
              <a:rPr>
                <a:latin typeface="Courier"/>
              </a:rPr>
              <a:t>map</a:t>
            </a:r>
            <a:r>
              <a:rPr/>
              <a:t>.</a:t>
            </a:r>
          </a:p>
          <a:p>
            <a:pPr lvl="0"/>
            <a:r>
              <a:rPr/>
              <a:t>We start by using </a:t>
            </a:r>
            <a:r>
              <a:rPr>
                <a:latin typeface="Courier"/>
              </a:rPr>
              <a:t>map</a:t>
            </a:r>
            <a:r>
              <a:rPr/>
              <a:t> to solve the same problem we already solved using a loop, that is, to multiply a sequence of numbers by 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example,</a:t>
            </a:r>
          </a:p>
          <a:p>
            <a:pPr lvl="0" indent="0">
              <a:buNone/>
            </a:pPr>
            <a:r>
              <a:rPr>
                <a:latin typeface="Courier"/>
              </a:rPr>
              <a:t>map_dbl(1:3,function(x){2*x})</a:t>
            </a:r>
          </a:p>
          <a:p>
            <a:pPr lvl="0" indent="0" marL="0">
              <a:buNone/>
            </a:pPr>
            <a:r>
              <a:rPr/>
              <a:t>outputs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 4 6</a:t>
            </a:r>
          </a:p>
          <a:p>
            <a:pPr lvl="0"/>
            <a:r>
              <a:rPr/>
              <a:t>This is a simple (atomic) vector instead of a list.</a:t>
            </a:r>
          </a:p>
          <a:p>
            <a:pPr lvl="0"/>
            <a:r>
              <a:rPr/>
              <a:t>Let’s see some more interesting use cases.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Compute Multi-Column Medians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Suppose we have a data frame named </a:t>
            </a:r>
            <a:r>
              <a:rPr>
                <a:latin typeface="Courier"/>
              </a:rPr>
              <a:t>sim_data</a:t>
            </a:r>
            <a:r>
              <a:rPr/>
              <a:t> with 4 numerical columns and we want to compute the median for each column.</a:t>
            </a:r>
          </a:p>
          <a:p>
            <a:pPr lvl="0" indent="0">
              <a:buNone/>
            </a:pPr>
            <a:r>
              <a:rPr>
                <a:latin typeface="Courier"/>
              </a:rPr>
              <a:t>map_dbl(sim_data,median)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a    b    c    d 
## 0.38 0.51 0.00 1.96</a:t>
            </a:r>
          </a:p>
          <a:p>
            <a:pPr lvl="0"/>
            <a:r>
              <a:rPr/>
              <a:t>This achieves our task.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Interesting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order to further demonstrate the utility of the </a:t>
            </a:r>
            <a:r>
              <a:rPr>
                <a:latin typeface="Courier"/>
              </a:rPr>
              <a:t>map</a:t>
            </a:r>
            <a:r>
              <a:rPr/>
              <a:t> family of functions, we examine the following additional applications:</a:t>
            </a:r>
          </a:p>
          <a:p>
            <a:pPr lvl="0"/>
            <a:r>
              <a:rPr/>
              <a:t>Generate a data frame of simulated data.</a:t>
            </a:r>
          </a:p>
          <a:p>
            <a:pPr lvl="0"/>
            <a:r>
              <a:rPr/>
              <a:t>Standardize multiple columns in a data frame.</a:t>
            </a:r>
          </a:p>
          <a:p>
            <a:pPr lvl="0"/>
            <a:r>
              <a:rPr/>
              <a:t>Apply a t-test to multiple columns of a data frame.</a:t>
            </a:r>
          </a:p>
          <a:p>
            <a:pPr lvl="0" indent="0" marL="0">
              <a:buNone/>
            </a:pPr>
            <a:r>
              <a:rPr/>
              <a:t>In order to make this lesson more interactive, let’s go to an R session and work these examples out together.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times, a problem calls for us to evaluate a function over multiple arguments. Functions from purr such map2 and pmap allow us to do this iteratively similarly to what we’ve done using the map family of functions.</a:t>
            </a:r>
          </a:p>
          <a:p>
            <a:pPr lvl="0" indent="0">
              <a:buNone/>
            </a:pPr>
            <a:r>
              <a:rPr>
                <a:latin typeface="Courier"/>
              </a:rPr>
              <a:t>x &lt;- c(1,2,3)
y &lt;- c(2,4,6)
map2(x,y,~.x*.y)</a:t>
            </a:r>
          </a:p>
          <a:p>
            <a:pPr lvl="0" indent="0">
              <a:buNone/>
            </a:pPr>
            <a:r>
              <a:rPr>
                <a:latin typeface="Courier"/>
              </a:rPr>
              <a:t>## [[1]]
## [1] 2
## 
## [[2]]
## [1] 8
## 
## [[3]]
## [1] 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introduced and demonstrated iteration in R using the </a:t>
            </a:r>
            <a:r>
              <a:rPr>
                <a:latin typeface="Courier"/>
              </a:rPr>
              <a:t>map</a:t>
            </a:r>
            <a:r>
              <a:rPr/>
              <a:t> family of functions from the </a:t>
            </a:r>
            <a:r>
              <a:rPr>
                <a:latin typeface="Courier"/>
              </a:rPr>
              <a:t>purrr</a:t>
            </a:r>
            <a:r>
              <a:rPr/>
              <a:t> package.</a:t>
            </a:r>
          </a:p>
          <a:p>
            <a:pPr lvl="0"/>
            <a:r>
              <a:rPr/>
              <a:t>For more information, see </a:t>
            </a:r>
            <a:r>
              <a:rPr>
                <a:hlinkClick r:id="rId2"/>
              </a:rPr>
              <a:t>R for Data Science</a:t>
            </a:r>
            <a:r>
              <a:rPr/>
              <a:t>, </a:t>
            </a:r>
            <a:r>
              <a:rPr>
                <a:hlinkClick r:id="rId3"/>
              </a:rPr>
              <a:t>Advanced R</a:t>
            </a:r>
            <a:r>
              <a:rPr/>
              <a:t>, and </a:t>
            </a:r>
            <a:r>
              <a:rPr>
                <a:hlinkClick r:id="rId4"/>
              </a:rPr>
              <a:t>purrr Documentation</a:t>
            </a:r>
            <a:r>
              <a:rPr/>
              <a:t>.</a:t>
            </a:r>
          </a:p>
          <a:p>
            <a:pPr lvl="0"/>
            <a:r>
              <a:rPr/>
              <a:t>A </a:t>
            </a:r>
            <a:r>
              <a:rPr>
                <a:latin typeface="Courier"/>
              </a:rPr>
              <a:t>purrr</a:t>
            </a:r>
            <a:r>
              <a:rPr/>
              <a:t> cheatsheet is available </a:t>
            </a:r>
            <a:r>
              <a:rPr>
                <a:hlinkClick r:id="rId5"/>
              </a:rPr>
              <a:t>here</a:t>
            </a:r>
            <a:r>
              <a:rPr/>
              <a:t>.</a:t>
            </a:r>
          </a:p>
          <a:p>
            <a:pPr lvl="0"/>
            <a:r>
              <a:rPr/>
              <a:t>The complete code for all examples is available </a:t>
            </a:r>
            <a:r>
              <a:rPr>
                <a:hlinkClick r:id="rId6"/>
              </a:rPr>
              <a:t>here</a:t>
            </a:r>
            <a:r>
              <a:rPr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lesson, we cover the basic usage and application of “tidy” iteration using the </a:t>
            </a:r>
            <a:r>
              <a:rPr>
                <a:latin typeface="Courier"/>
              </a:rPr>
              <a:t>purrr</a:t>
            </a:r>
            <a:r>
              <a:rPr/>
              <a:t> package. After this lesson you should:</a:t>
            </a:r>
          </a:p>
          <a:p>
            <a:pPr lvl="0" indent="-457200" marL="457200">
              <a:buAutoNum type="arabicPeriod"/>
            </a:pPr>
            <a:r>
              <a:rPr/>
              <a:t>Have a feel for the map family of </a:t>
            </a:r>
            <a:r>
              <a:rPr>
                <a:latin typeface="Courier"/>
              </a:rPr>
              <a:t>purrr</a:t>
            </a:r>
            <a:r>
              <a:rPr/>
              <a:t> functions.</a:t>
            </a:r>
          </a:p>
          <a:p>
            <a:pPr lvl="0" indent="-457200" marL="457200">
              <a:buAutoNum type="arabicPeriod"/>
            </a:pPr>
            <a:r>
              <a:rPr/>
              <a:t>Have an understanding of how </a:t>
            </a:r>
            <a:r>
              <a:rPr>
                <a:latin typeface="Courier"/>
              </a:rPr>
              <a:t>purr</a:t>
            </a:r>
            <a:r>
              <a:rPr/>
              <a:t> functions can be used in place of loops.</a:t>
            </a:r>
          </a:p>
          <a:p>
            <a:pPr lvl="0" indent="-457200" marL="457200">
              <a:buAutoNum type="arabicPeriod"/>
            </a:pPr>
            <a:r>
              <a:rPr/>
              <a:t>Be aware of some statistical applications of iteration using the </a:t>
            </a:r>
            <a:r>
              <a:rPr>
                <a:latin typeface="Courier"/>
              </a:rPr>
              <a:t>purrr</a:t>
            </a:r>
            <a:r>
              <a:rPr/>
              <a:t> package.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 for this lesson are</a:t>
            </a:r>
          </a:p>
          <a:p>
            <a:pPr lvl="0"/>
            <a:r>
              <a:rPr>
                <a:hlinkClick r:id="rId2"/>
              </a:rPr>
              <a:t>R for Data Science</a:t>
            </a:r>
          </a:p>
          <a:p>
            <a:pPr lvl="0"/>
            <a:r>
              <a:rPr>
                <a:hlinkClick r:id="rId3"/>
              </a:rPr>
              <a:t>Advanced R</a:t>
            </a:r>
          </a:p>
          <a:p>
            <a:pPr lvl="0"/>
            <a:r>
              <a:rPr>
                <a:hlinkClick r:id="rId4"/>
              </a:rPr>
              <a:t>purrr Documentation</a:t>
            </a:r>
          </a:p>
          <a:p>
            <a:pPr lvl="0" indent="0" marL="0">
              <a:buNone/>
            </a:pPr>
            <a:r>
              <a:rPr/>
              <a:t>You can find code relevant to this lesson on </a:t>
            </a:r>
            <a:r>
              <a:rPr>
                <a:hlinkClick r:id="rId5"/>
              </a:rPr>
              <a:t>my GitHub repo</a:t>
            </a:r>
            <a:r>
              <a:rPr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lesson assumes familiarity with</a:t>
            </a:r>
          </a:p>
          <a:p>
            <a:pPr lvl="0"/>
            <a:r>
              <a:rPr/>
              <a:t>Vectors, lists, data frames, and functions in R.</a:t>
            </a:r>
          </a:p>
          <a:p>
            <a:pPr lvl="0"/>
            <a:r>
              <a:rPr/>
              <a:t>The use of </a:t>
            </a:r>
            <a:r>
              <a:rPr>
                <a:hlinkClick r:id="rId2"/>
              </a:rPr>
              <a:t>tidyverse</a:t>
            </a:r>
            <a:r>
              <a:rPr/>
              <a:t> packages such as </a:t>
            </a:r>
            <a:r>
              <a:rPr>
                <a:hlinkClick r:id="rId3"/>
                <a:latin typeface="Courier"/>
              </a:rPr>
              <a:t>tibble</a:t>
            </a:r>
            <a:r>
              <a:rPr/>
              <a:t>, </a:t>
            </a:r>
            <a:r>
              <a:rPr>
                <a:hlinkClick r:id="rId4"/>
                <a:latin typeface="Courier"/>
              </a:rPr>
              <a:t>ggplot2</a:t>
            </a:r>
            <a:r>
              <a:rPr/>
              <a:t>, and </a:t>
            </a:r>
            <a:r>
              <a:rPr>
                <a:hlinkClick r:id="rId5"/>
                <a:latin typeface="Courier"/>
              </a:rPr>
              <a:t>dplyr</a:t>
            </a:r>
            <a:r>
              <a:rPr/>
              <a:t>.</a:t>
            </a:r>
          </a:p>
          <a:p>
            <a:pPr lvl="0"/>
            <a:r>
              <a:rPr/>
              <a:t>Knowledge of basic statistical concepts such as confidence intervals and hypothesis tests is helpful but not essential.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</a:t>
            </a:r>
            <a:r>
              <a:rPr>
                <a:hlinkClick r:id="rId2"/>
              </a:rPr>
              <a:t>R for Data Science</a:t>
            </a:r>
            <a:r>
              <a:rPr/>
              <a:t>, good programming practices are stressed. For example, it is emphasized that one should never copy and paste code more than twice.</a:t>
            </a:r>
          </a:p>
          <a:p>
            <a:pPr lvl="0"/>
            <a:r>
              <a:rPr/>
              <a:t>Loops provide one way to avoiding copying and pasting.</a:t>
            </a:r>
          </a:p>
          <a:p>
            <a:pPr lvl="0"/>
            <a:r>
              <a:rPr/>
              <a:t>Functions provide another.</a:t>
            </a:r>
          </a:p>
          <a:p>
            <a:pPr lvl="0" indent="0" marL="0">
              <a:buNone/>
            </a:pPr>
            <a:r>
              <a:rPr/>
              <a:t>Let’s review the basic programming construct known as for loops.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Loops are examples of control flow statements in a program that result in iteration.</a:t>
            </a:r>
          </a:p>
          <a:p>
            <a:pPr lvl="0"/>
            <a:r>
              <a:rPr/>
              <a:t>The basic idea of a for loop is that a specified action is repeated a predetermined number of times.</a:t>
            </a:r>
          </a:p>
          <a:p>
            <a:pPr lvl="0"/>
            <a:r>
              <a:rPr/>
              <a:t>For example, if we have a container that holds three numbers and we want to multiply each of the three numbers by 2 then a for loop is an ideal method for doing this repetitive task.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Loops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>
                <a:latin typeface="Courier"/>
              </a:rPr>
              <a:t>for</a:t>
            </a:r>
            <a:r>
              <a:rPr/>
              <a:t> loop in R has the general form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for (item in vector) perform_action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for (i in 1:3){
   print(2*i)
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Output From Example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for</a:t>
            </a:r>
            <a:r>
              <a:rPr/>
              <a:t> loop in the previous slide will output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
## [1] 4
## [1] 6</a:t>
            </a:r>
          </a:p>
          <a:p>
            <a:pPr lvl="0" indent="0" marL="0">
              <a:buNone/>
            </a:pPr>
            <a:r>
              <a:rPr/>
              <a:t>Note that if we wanted to store the result of multiplying by 2 instead of printing it, we would need to initialize a vector of the appropriate size.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Often, for loops are unnecessary in R because the language supports </a:t>
            </a:r>
            <a:r>
              <a:rPr>
                <a:hlinkClick r:id="rId2"/>
              </a:rPr>
              <a:t>functional programming</a:t>
            </a:r>
            <a:r>
              <a:rPr/>
              <a:t> (FP).</a:t>
            </a:r>
          </a:p>
          <a:p>
            <a:pPr lvl="0"/>
            <a:r>
              <a:rPr/>
              <a:t>FP is a paradigm that utilizes functions and function composition to develop code.</a:t>
            </a:r>
          </a:p>
          <a:p>
            <a:pPr lvl="0"/>
            <a:r>
              <a:rPr/>
              <a:t>Use of FP can lead to clean, concise code.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purrr</a:t>
            </a:r>
            <a:r>
              <a:rPr/>
              <a:t> package enhances FP in R.</a:t>
            </a:r>
          </a:p>
          <a:p>
            <a:pPr lvl="0"/>
            <a:r>
              <a:rPr/>
              <a:t>FP code is convenient for multi-processing.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With purrr</dc:title>
  <dc:creator>JMG</dc:creator>
  <cp:keywords/>
  <dcterms:created xsi:type="dcterms:W3CDTF">2021-12-28T15:14:09Z</dcterms:created>
  <dcterms:modified xsi:type="dcterms:W3CDTF">2021-12-28T15:14:09Z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2021-12-28</vt:lpwstr>
  </property>
  <property fmtid="{D5CDD505-2E9C-101B-9397-08002B2CF9AE}" pid="3" name="output">
    <vt:lpwstr/>
  </property>
</Properties>
</file>