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2F2F"/>
    <a:srgbClr val="66D4E4"/>
    <a:srgbClr val="F4F4F4"/>
    <a:srgbClr val="66D4E5"/>
    <a:srgbClr val="D1F1F3"/>
    <a:srgbClr val="5C5C5C"/>
    <a:srgbClr val="ED7D31"/>
    <a:srgbClr val="349C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14995"/>
    <p:restoredTop sz="94660"/>
  </p:normalViewPr>
  <p:slideViewPr>
    <p:cSldViewPr snapToGrid="0">
      <p:cViewPr varScale="1">
        <p:scale>
          <a:sx d="100" n="88"/>
          <a:sy d="100" n="88"/>
        </p:scale>
        <p:origin x="494" y="62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8" Type="http://schemas.openxmlformats.org/officeDocument/2006/relationships/viewProps" Target="viewProps.xml" /><Relationship Id="rId17" Type="http://schemas.openxmlformats.org/officeDocument/2006/relationships/presProps" Target="presProps.xml" /><Relationship Id="rId22" Type="http://schemas.microsoft.com/office/2016/11/relationships/changesInfo" Target="changesInfos/changesInfo1.xml" /><Relationship Id="rId21" Type="http://schemas.microsoft.com/office/2015/10/relationships/revisionInfo" Target="revisionInfo.xml" /><Relationship Id="rId1" Type="http://schemas.openxmlformats.org/officeDocument/2006/relationships/slideMaster" Target="slideMasters/slideMaster1.xml" /><Relationship Id="rId20" Type="http://schemas.openxmlformats.org/officeDocument/2006/relationships/tableStyles" Target="tableStyles.xml" /><Relationship Id="rId1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944C5-98BB-442A-9446-DE55EC2FD4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08190-F810-45C0-AD70-3DC41867A1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2BB01B-0727-4BEE-ACD5-C39C750FD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21A48-21CD-4D63-9EA7-6CD8F73AC5FA}" type="datetime1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485ED-5C62-4F1B-ADC0-D7DE64A4B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E3413-2E37-43D6-AA5A-8B4DD3147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6CAC-05BF-4AF1-AB20-42BAD724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531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1B0AA-E483-4C36-BCBD-74E7EAB51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5144F5-5AB0-4C0A-B37F-49366BE0C3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9EB8F-E9F0-4029-BCE6-A9769B8AD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E1870-74B9-4C8E-BA11-9F2786A4D219}" type="datetime1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FDE6C8-F759-4B1F-B141-99884FCA7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CFA17-102B-491E-8FBE-027F62A8A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6CAC-05BF-4AF1-AB20-42BAD724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036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35CBB6-74D8-4D53-B46B-220C4AAEEF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B3C9AC-AC42-4C7C-819F-DEDE7E30B0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65EC1D-D2D9-46E8-A0C8-260818C02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8E51-BDCE-44B5-A1FB-AF3840FB3A33}" type="datetime1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C317E-5E5C-4141-98A5-944CB2A6F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70B03-D080-41CD-95F8-A04B1A596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6CAC-05BF-4AF1-AB20-42BAD724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102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312EB-0433-4B75-BFA3-EDC7DC383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84060-CA26-4E18-AB1F-5C4520C4E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1FEBAB-ABB5-4885-A437-04A35BC72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DCE9C-F5A5-40E4-9759-E89AD5F35A88}" type="datetime1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7CBF1-61DF-4D36-921E-569E6A7E3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9E505-BDA1-4B25-97CF-F0B42C5D7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6CAC-05BF-4AF1-AB20-42BAD724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325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CD88E-6740-4702-A841-AFB399616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C05590-0728-4B1C-94EC-648437702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D713A0-9409-4A93-8B55-CA5B9C482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35C06-9DF9-4438-BE99-EEF05A6FE505}" type="datetime1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EA5C8-686D-4BFF-A0C6-47FBF4796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08AC6-F497-43CC-8A3F-69AE16E83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6CAC-05BF-4AF1-AB20-42BAD724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24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11CA1-77FF-4370-B4B7-15F5AA7EC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B4EA1-57B6-4B6D-8074-82EC171A14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487ED8-8D84-4433-BEA8-D54AEE1800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A07F4-4EFB-4D76-B9AB-069D5E45E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24BA3-5532-4E68-8861-CA92B9A0C672}" type="datetime1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4A7AC5-6DA7-44AA-B716-45760D296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D41688-6B89-4CF0-94D4-FC90B8808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6CAC-05BF-4AF1-AB20-42BAD724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283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B82FB-69F4-4F27-940F-7286BB3F3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DA39F6-BB44-4228-9B8E-A261223E0B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1244CC-6D66-4982-A79C-B90A43DB8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278080-1227-4C8F-9CC3-5B0E962C80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49F8E0-2FB2-4B99-B4DB-1BC71C538D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5F925F-E364-4F8C-B977-DC0253946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2EAEC-40E4-4148-A51E-9A1FCD07F1EC}" type="datetime1">
              <a:rPr lang="en-US" smtClean="0"/>
              <a:t>11/8/2021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0BFF94-5D81-46BA-B896-8ED64B8B5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C7029F-5DC5-4DED-95B2-944B14253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6CAC-05BF-4AF1-AB20-42BAD724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117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25AD2-B81B-4C22-8615-C9B55B690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B45D37-8946-4FC8-94F0-3FCBAD1B1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63FF-EFBD-4DBA-B36D-9E2BD4072FAA}" type="datetime1">
              <a:rPr lang="en-US" smtClean="0"/>
              <a:t>11/8/2021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8FA034-1DED-469B-B0F8-B054F2D5D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CEEAB2-F49B-4838-BDBE-AA4D9CB50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6CAC-05BF-4AF1-AB20-42BAD724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510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271270-8928-4689-9225-DE0BA2F7C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141D0-DCB6-4FB2-B249-591D7B846DA8}" type="datetime1">
              <a:rPr lang="en-US" smtClean="0"/>
              <a:t>11/8/2021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D5D2F7-95C3-46D0-B4C6-9C22D2571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523725-C9B2-462D-972D-76AE9FC8A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6CAC-05BF-4AF1-AB20-42BAD724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630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E206E-36AA-42B5-84C7-04F6808A2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BB715-10BE-4B76-A542-262FB3CAB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620F0A-5046-44D7-A30C-3A9D956F97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E60E5F-8D9D-4946-98EB-3F87B32AE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6EA14-0229-4F56-B692-87AED5525B37}" type="datetime1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05FD5-D2DF-4AF1-81FC-558747E4F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E2A5B2-9C59-4D5E-B6B0-84192C293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6CAC-05BF-4AF1-AB20-42BAD724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695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AD1F0-F0CC-44CE-B844-FF18F9370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DFD107-21C1-4AE9-B787-35FD65A0C1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164A71-60A2-4747-BE2E-0284629AF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ABA8D2-59F0-4E4B-829A-AA92BDE19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EBBD1-3740-46EA-897B-3A73624B6135}" type="datetime1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CEEDC3-A251-45FA-B281-E2374E956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AFDEF6-B530-4BE1-8C58-428310A98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6CAC-05BF-4AF1-AB20-42BAD724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250421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386AB2-3154-4647-BA00-363DBF83B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CC8FC6-3C09-4B69-BC84-4EF498F089FA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4B410C-C6DB-4C51-B355-EB553C491948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BC287-B3D5-41E7-8BF6-A85A14F18987}" type="datetime1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EB8E7-7474-4EC8-A590-584825A53BFB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6F98E5-0DA2-4896-959F-8BD0FE5794FD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A6CAC-05BF-4AF1-AB20-42BAD724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193920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lubridate.tidyverse.org/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atausa.io/" TargetMode="External" /><Relationship Id="rId3" Type="http://schemas.openxmlformats.org/officeDocument/2006/relationships/hyperlink" Target="https://github.com/rfordatascience/tidytuesday/tree/master/data/2018/2018-10-30" TargetMode="External" /><Relationship Id="rId4" Type="http://schemas.openxmlformats.org/officeDocument/2006/relationships/hyperlink" Target="https://github.com/rfordatascience/tidytuesday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944C5-98BB-442A-9446-DE55EC2FD4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Dates and Times in 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08190-F810-45C0-AD70-3DC41867A161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Jason M Graham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2BB01B-0727-4BEE-ACD5-C39C750FD12D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2022-04-18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E3413-2E37-43D6-AA5A-8B4DD3147EF6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6DA6CAC-05BF-4AF1-AB20-42BAD72448F4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312EB-0433-4B75-BFA3-EDC7DC383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Date-Time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84060-CA26-4E18-AB1F-5C4520C4E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Perhaps one of the most common challenges of working with data that contains date-time entries is that</a:t>
            </a:r>
          </a:p>
          <a:p>
            <a:pPr lvl="0"/>
            <a:r>
              <a:rPr/>
              <a:t>Different individuals record dates and times differently.</a:t>
            </a:r>
          </a:p>
          <a:p>
            <a:pPr lvl="0"/>
            <a:r>
              <a:rPr/>
              <a:t>For example, all of the following represent the same day:</a:t>
            </a:r>
          </a:p>
          <a:p>
            <a:pPr lvl="1"/>
            <a:r>
              <a:rPr/>
              <a:t>February 14, 2022</a:t>
            </a:r>
          </a:p>
          <a:p>
            <a:pPr lvl="1"/>
            <a:r>
              <a:rPr/>
              <a:t>02-14-2022</a:t>
            </a:r>
          </a:p>
          <a:p>
            <a:pPr lvl="1"/>
            <a:r>
              <a:rPr/>
              <a:t>2022-02-14</a:t>
            </a:r>
          </a:p>
          <a:p>
            <a:pPr lvl="1"/>
            <a:r>
              <a:rPr/>
              <a:t>14-Feb-2022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9E505-BDA1-4B25-97CF-F0B42C5D701E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6DA6CAC-05BF-4AF1-AB20-42BAD72448F4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312EB-0433-4B75-BFA3-EDC7DC383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Date and Time Challenges in a Spreadsheet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84060-CA26-4E18-AB1F-5C4520C4E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It can be very challenging to work with data or time data in a spreadsheet.</a:t>
            </a:r>
          </a:p>
          <a:p>
            <a:pPr lvl="0"/>
            <a:r>
              <a:rPr/>
              <a:t>Working in R facilitates easier handling of date-time data, especially when using the </a:t>
            </a:r>
            <a:r>
              <a:rPr>
                <a:latin typeface="Courier"/>
              </a:rPr>
              <a:t>lubridate</a:t>
            </a:r>
            <a:r>
              <a:rPr/>
              <a:t> package.</a:t>
            </a:r>
          </a:p>
          <a:p>
            <a:pPr lvl="0"/>
            <a:r>
              <a:rPr/>
              <a:t>Let’s see some of the functionality of </a:t>
            </a:r>
            <a:r>
              <a:rPr>
                <a:latin typeface="Courier"/>
              </a:rPr>
              <a:t>lubridate</a:t>
            </a:r>
            <a:r>
              <a:rPr/>
              <a:t>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9E505-BDA1-4B25-97CF-F0B42C5D701E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6DA6CAC-05BF-4AF1-AB20-42BAD72448F4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312EB-0433-4B75-BFA3-EDC7DC383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84060-CA26-4E18-AB1F-5C4520C4E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lubridate</a:t>
            </a:r>
            <a:r>
              <a:rPr/>
              <a:t> contains functions </a:t>
            </a:r>
            <a:r>
              <a:rPr>
                <a:latin typeface="Courier"/>
              </a:rPr>
              <a:t>ymd</a:t>
            </a:r>
            <a:r>
              <a:rPr/>
              <a:t>, </a:t>
            </a:r>
            <a:r>
              <a:rPr>
                <a:latin typeface="Courier"/>
              </a:rPr>
              <a:t>ydm</a:t>
            </a:r>
            <a:r>
              <a:rPr/>
              <a:t>, </a:t>
            </a:r>
            <a:r>
              <a:rPr>
                <a:latin typeface="Courier"/>
              </a:rPr>
              <a:t>mdy</a:t>
            </a:r>
            <a:r>
              <a:rPr/>
              <a:t>, </a:t>
            </a:r>
            <a:r>
              <a:rPr>
                <a:latin typeface="Courier"/>
              </a:rPr>
              <a:t>myd</a:t>
            </a:r>
            <a:r>
              <a:rPr/>
              <a:t>, </a:t>
            </a:r>
            <a:r>
              <a:rPr>
                <a:latin typeface="Courier"/>
              </a:rPr>
              <a:t>dmy</a:t>
            </a:r>
            <a:r>
              <a:rPr/>
              <a:t>, and </a:t>
            </a:r>
            <a:r>
              <a:rPr>
                <a:latin typeface="Courier"/>
              </a:rPr>
              <a:t>dym</a:t>
            </a:r>
            <a:r>
              <a:rPr/>
              <a:t> to parse a string or character into a date. For example,</a:t>
            </a:r>
          </a:p>
          <a:p>
            <a:pPr lvl="0" indent="0">
              <a:buNone/>
            </a:pP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ymd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"2022-03-06"</a:t>
            </a:r>
            <a:r>
              <a:rPr>
                <a:latin typeface="Courier"/>
              </a:rPr>
              <a:t>))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"2022-03-06"</a:t>
            </a:r>
          </a:p>
          <a:p>
            <a:pPr lvl="0" indent="0">
              <a:buNone/>
            </a:pP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mdy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"March 6th, 2022"</a:t>
            </a:r>
            <a:r>
              <a:rPr>
                <a:latin typeface="Courier"/>
              </a:rPr>
              <a:t>))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"2022-03-06"</a:t>
            </a:r>
          </a:p>
          <a:p>
            <a:pPr lvl="0" indent="0">
              <a:buNone/>
            </a:pP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dmy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"06-March-2022"</a:t>
            </a:r>
            <a:r>
              <a:rPr>
                <a:latin typeface="Courier"/>
              </a:rPr>
              <a:t>))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"2022-03-06"</a:t>
            </a:r>
          </a:p>
          <a:p>
            <a:pPr lvl="0" indent="0">
              <a:buNone/>
            </a:pP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ymd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20220306</a:t>
            </a:r>
            <a:r>
              <a:rPr>
                <a:latin typeface="Courier"/>
              </a:rPr>
              <a:t>))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"2022-03-06"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9E505-BDA1-4B25-97CF-F0B42C5D701E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6DA6CAC-05BF-4AF1-AB20-42BAD72448F4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312EB-0433-4B75-BFA3-EDC7DC383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Date-Times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84060-CA26-4E18-AB1F-5C4520C4E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can also parse date-time strings. For example,</a:t>
            </a:r>
          </a:p>
          <a:p>
            <a:pPr lvl="0" indent="0">
              <a:buNone/>
            </a:pP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ymd_hms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"2022-03-06 08:58:31"</a:t>
            </a:r>
            <a:r>
              <a:rPr>
                <a:latin typeface="Courier"/>
              </a:rPr>
              <a:t>))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"2022-03-06 08:58:31 UTC"</a:t>
            </a:r>
          </a:p>
          <a:p>
            <a:pPr lvl="0" indent="0">
              <a:buNone/>
            </a:pP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mdy_hm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"03/06/2022 08:58"</a:t>
            </a:r>
            <a:r>
              <a:rPr>
                <a:latin typeface="Courier"/>
              </a:rPr>
              <a:t>))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"2022-03-06 08:58:00 UTC"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9E505-BDA1-4B25-97CF-F0B42C5D701E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6DA6CAC-05BF-4AF1-AB20-42BAD72448F4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312EB-0433-4B75-BFA3-EDC7DC383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Manipulating Date-Times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84060-CA26-4E18-AB1F-5C4520C4E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It is also possible to manipulate dates and times with lubridate functions.</a:t>
            </a:r>
          </a:p>
          <a:p>
            <a:pPr lvl="0"/>
            <a:r>
              <a:rPr/>
              <a:t>For example, the following command will split columns for the year, month, and day from the </a:t>
            </a:r>
            <a:r>
              <a:rPr>
                <a:latin typeface="Courier"/>
              </a:rPr>
              <a:t>Date</a:t>
            </a:r>
            <a:r>
              <a:rPr/>
              <a:t> column</a:t>
            </a:r>
          </a:p>
          <a:p>
            <a:pPr lvl="0" indent="0">
              <a:buNone/>
            </a:pPr>
            <a:r>
              <a:rPr>
                <a:latin typeface="Courier"/>
              </a:rPr>
              <a:t>food_services %&gt;% 
  mutate(year=year(Date),month=month(Date),day=day(Date)) %&gt;%
  glimpse()</a:t>
            </a:r>
          </a:p>
          <a:p>
            <a:pPr lvl="0"/>
            <a:r>
              <a:rPr/>
              <a:t>Note that we have used the </a:t>
            </a:r>
            <a:r>
              <a:rPr>
                <a:latin typeface="Courier"/>
              </a:rPr>
              <a:t>lubridate</a:t>
            </a:r>
            <a:r>
              <a:rPr/>
              <a:t> functions </a:t>
            </a:r>
            <a:r>
              <a:rPr>
                <a:latin typeface="Courier"/>
              </a:rPr>
              <a:t>year</a:t>
            </a:r>
            <a:r>
              <a:rPr/>
              <a:t>, </a:t>
            </a:r>
            <a:r>
              <a:rPr>
                <a:latin typeface="Courier"/>
              </a:rPr>
              <a:t>month</a:t>
            </a:r>
            <a:r>
              <a:rPr/>
              <a:t>, and </a:t>
            </a:r>
            <a:r>
              <a:rPr>
                <a:latin typeface="Courier"/>
              </a:rPr>
              <a:t>day</a:t>
            </a:r>
            <a:r>
              <a:rPr/>
              <a:t> in combination with the </a:t>
            </a:r>
            <a:r>
              <a:rPr>
                <a:latin typeface="Courier"/>
              </a:rPr>
              <a:t>mutate</a:t>
            </a:r>
            <a:r>
              <a:rPr/>
              <a:t> function from </a:t>
            </a:r>
            <a:r>
              <a:rPr>
                <a:latin typeface="Courier"/>
              </a:rPr>
              <a:t>dplyr</a:t>
            </a:r>
            <a:r>
              <a:rPr/>
              <a:t> to add three new columns.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9E505-BDA1-4B25-97CF-F0B42C5D701E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6DA6CAC-05BF-4AF1-AB20-42BAD72448F4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312EB-0433-4B75-BFA3-EDC7DC383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Combining Date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84060-CA26-4E18-AB1F-5C4520C4E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Perhaps a data set has the year, month, and day spread across multiple columns and we would like to combine these into a single column.</a:t>
            </a:r>
          </a:p>
          <a:p>
            <a:pPr lvl="0"/>
            <a:r>
              <a:rPr/>
              <a:t>This is done with a command such as</a:t>
            </a:r>
          </a:p>
          <a:p>
            <a:pPr lvl="0" indent="0">
              <a:buNone/>
            </a:pPr>
            <a:r>
              <a:rPr>
                <a:latin typeface="Courier"/>
              </a:rPr>
              <a:t>make_date(year=2022,month=03,day=10)</a:t>
            </a:r>
          </a:p>
          <a:p>
            <a:pPr lvl="0"/>
            <a:r>
              <a:rPr/>
              <a:t>Let’s see an application of this to a data frame.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9E505-BDA1-4B25-97CF-F0B42C5D701E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6DA6CAC-05BF-4AF1-AB20-42BAD72448F4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312EB-0433-4B75-BFA3-EDC7DC383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84060-CA26-4E18-AB1F-5C4520C4E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After this lesson, you should</a:t>
            </a:r>
          </a:p>
          <a:p>
            <a:pPr lvl="0" indent="-457200" marL="457200">
              <a:buAutoNum type="arabicParenR"/>
            </a:pPr>
            <a:r>
              <a:rPr/>
              <a:t>be aware of some common challenges of working with data that include dates and times, and</a:t>
            </a:r>
          </a:p>
          <a:p>
            <a:pPr lvl="0" indent="-457200" marL="457200">
              <a:buAutoNum type="arabicParenR"/>
            </a:pPr>
            <a:r>
              <a:rPr/>
              <a:t>know some introductory level techniques for handling date-time data in R using the </a:t>
            </a:r>
            <a:r>
              <a:rPr>
                <a:hlinkClick r:id="rId2"/>
                <a:latin typeface="Courier"/>
              </a:rPr>
              <a:t>lubridate</a:t>
            </a:r>
            <a:r>
              <a:rPr/>
              <a:t> package.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9E505-BDA1-4B25-97CF-F0B42C5D701E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6DA6CAC-05BF-4AF1-AB20-42BAD72448F4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312EB-0433-4B75-BFA3-EDC7DC383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Background and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84060-CA26-4E18-AB1F-5C4520C4E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Data comes in a variety of types.</a:t>
            </a:r>
          </a:p>
          <a:p>
            <a:pPr lvl="0"/>
            <a:r>
              <a:rPr/>
              <a:t>We measure quantities numerically with decimal numbers. In R, represented by </a:t>
            </a:r>
            <a:r>
              <a:rPr>
                <a:latin typeface="Courier"/>
              </a:rPr>
              <a:t>numeric</a:t>
            </a:r>
            <a:r>
              <a:rPr/>
              <a:t>.</a:t>
            </a:r>
          </a:p>
          <a:p>
            <a:pPr lvl="0"/>
            <a:r>
              <a:rPr/>
              <a:t>Count certain observations with whole numbers. In R, represented by </a:t>
            </a:r>
            <a:r>
              <a:rPr>
                <a:latin typeface="Courier"/>
              </a:rPr>
              <a:t>numeric</a:t>
            </a:r>
            <a:r>
              <a:rPr/>
              <a:t>.</a:t>
            </a:r>
          </a:p>
          <a:p>
            <a:pPr lvl="0"/>
            <a:r>
              <a:rPr/>
              <a:t>Record qualitative or categorical observations using text-based labeling. In R, represented by </a:t>
            </a:r>
            <a:r>
              <a:rPr>
                <a:latin typeface="Courier"/>
              </a:rPr>
              <a:t>character</a:t>
            </a:r>
            <a:r>
              <a:rPr/>
              <a:t>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9E505-BDA1-4B25-97CF-F0B42C5D701E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6DA6CAC-05BF-4AF1-AB20-42BAD72448F4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312EB-0433-4B75-BFA3-EDC7DC383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Data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84060-CA26-4E18-AB1F-5C4520C4E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numeric_values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1.2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6.5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8.1</a:t>
            </a:r>
            <a:r>
              <a:rPr>
                <a:latin typeface="Courier"/>
              </a:rPr>
              <a:t>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(numeric_values)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"numeric"</a:t>
            </a:r>
          </a:p>
          <a:p>
            <a:pPr lvl="0" indent="0">
              <a:buNone/>
            </a:pPr>
            <a:r>
              <a:rPr>
                <a:latin typeface="Courier"/>
              </a:rPr>
              <a:t>character_values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"dog"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"cat"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"bird"</a:t>
            </a:r>
            <a:r>
              <a:rPr>
                <a:latin typeface="Courier"/>
              </a:rPr>
              <a:t>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(character_values)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"character"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9E505-BDA1-4B25-97CF-F0B42C5D701E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6DA6CAC-05BF-4AF1-AB20-42BAD72448F4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312EB-0433-4B75-BFA3-EDC7DC383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Frames and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84060-CA26-4E18-AB1F-5C4520C4E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Often, we store a data set as a </a:t>
            </a:r>
            <a:r>
              <a:rPr>
                <a:latin typeface="Courier"/>
              </a:rPr>
              <a:t>data.frame</a:t>
            </a:r>
            <a:r>
              <a:rPr/>
              <a:t> or </a:t>
            </a:r>
            <a:r>
              <a:rPr>
                <a:latin typeface="Courier"/>
              </a:rPr>
              <a:t>tibble</a:t>
            </a:r>
            <a:r>
              <a:rPr/>
              <a:t> in R.</a:t>
            </a:r>
          </a:p>
          <a:p>
            <a:pPr lvl="1"/>
            <a:r>
              <a:rPr/>
              <a:t>Each column in a data frame can have a different type for the data it contains.</a:t>
            </a:r>
          </a:p>
          <a:p>
            <a:pPr lvl="0"/>
            <a:r>
              <a:rPr/>
              <a:t>We will work with three data sets:</a:t>
            </a:r>
          </a:p>
          <a:p>
            <a:pPr lvl="0" indent="-457200" marL="457200">
              <a:buAutoNum type="arabicParenR"/>
            </a:pPr>
            <a:r>
              <a:rPr/>
              <a:t>The restaurants and food service data from </a:t>
            </a:r>
            <a:r>
              <a:rPr>
                <a:hlinkClick r:id="rId2"/>
              </a:rPr>
              <a:t>Data USA</a:t>
            </a:r>
            <a:r>
              <a:rPr/>
              <a:t> contained in the </a:t>
            </a:r>
            <a:r>
              <a:rPr>
                <a:latin typeface="Courier"/>
              </a:rPr>
              <a:t>Monthly Employment.csv</a:t>
            </a:r>
            <a:r>
              <a:rPr/>
              <a:t> file, and</a:t>
            </a:r>
          </a:p>
          <a:p>
            <a:pPr lvl="0" indent="-457200" marL="457200">
              <a:buAutoNum type="arabicParenR"/>
            </a:pPr>
            <a:r>
              <a:rPr/>
              <a:t>the </a:t>
            </a:r>
            <a:r>
              <a:rPr>
                <a:hlinkClick r:id="rId3"/>
              </a:rPr>
              <a:t>R and R Packages download data</a:t>
            </a:r>
            <a:r>
              <a:rPr/>
              <a:t> from </a:t>
            </a:r>
            <a:r>
              <a:rPr>
                <a:hlinkClick r:id="rId4"/>
              </a:rPr>
              <a:t>Tidy Tuesday</a:t>
            </a:r>
            <a:r>
              <a:rPr/>
              <a:t>.</a:t>
            </a:r>
          </a:p>
          <a:p>
            <a:pPr lvl="0" indent="-457200" marL="457200">
              <a:buAutoNum type="arabicParenR"/>
            </a:pPr>
            <a:r>
              <a:rPr/>
              <a:t>The airline flights data from the </a:t>
            </a:r>
            <a:r>
              <a:rPr>
                <a:latin typeface="Courier"/>
              </a:rPr>
              <a:t>nycflights13</a:t>
            </a:r>
            <a:r>
              <a:rPr/>
              <a:t> package.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9E505-BDA1-4B25-97CF-F0B42C5D701E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6DA6CAC-05BF-4AF1-AB20-42BAD72448F4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312EB-0433-4B75-BFA3-EDC7DC383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Looking at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84060-CA26-4E18-AB1F-5C4520C4E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Let’s look at what is in the data frames for our working examples data.</a:t>
            </a:r>
          </a:p>
          <a:p>
            <a:pPr lvl="1"/>
            <a:r>
              <a:rPr/>
              <a:t>We will show the first few rows for the food services and R package downloads data sets.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9E505-BDA1-4B25-97CF-F0B42C5D701E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6DA6CAC-05BF-4AF1-AB20-42BAD72448F4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312EB-0433-4B75-BFA3-EDC7DC383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Food Services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516205169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Month of Year ID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Month of Year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Supersector ID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Supersector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NSA Employees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Date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NSA Employees Growth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2008-01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January, 2008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Leisure and Hospitality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12,946,400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2008-01-01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1.662387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2008-02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February, 2008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Leisure and Hospitality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13,057,000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2008-02-01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1.606941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2008-03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March, 2008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Leisure and Hospitality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13,272,000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2008-03-01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1.179359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2008-04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April, 2008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Leisure and Hospitality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13,556,600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2008-04-01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1.366852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84060-CA26-4E18-AB1F-5C4520C4E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What do you think are the data types for each column of the data?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9E505-BDA1-4B25-97CF-F0B42C5D701E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6DA6CAC-05BF-4AF1-AB20-42BAD72448F4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312EB-0433-4B75-BFA3-EDC7DC383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Package Downloads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66059621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date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time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size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version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country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ip_id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2018-10-23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18:20:45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82,877,758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3.5.1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win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US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2018-10-23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18:20:42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77,627,379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3.5.1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osx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US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2018-10-23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18:20:51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82,970,566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3.5.1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win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US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2018-10-23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18:20:51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1,394,694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3.5.1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win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84060-CA26-4E18-AB1F-5C4520C4E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What do you think are the data types for each column of the data?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9E505-BDA1-4B25-97CF-F0B42C5D701E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6DA6CAC-05BF-4AF1-AB20-42BAD72448F4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312EB-0433-4B75-BFA3-EDC7DC383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Date and Time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84060-CA26-4E18-AB1F-5C4520C4E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Some variables in the data sets have a </a:t>
            </a:r>
            <a:r>
              <a:rPr>
                <a:latin typeface="Courier"/>
              </a:rPr>
              <a:t>date</a:t>
            </a:r>
            <a:r>
              <a:rPr/>
              <a:t> or </a:t>
            </a:r>
            <a:r>
              <a:rPr>
                <a:latin typeface="Courier"/>
              </a:rPr>
              <a:t>time</a:t>
            </a:r>
            <a:r>
              <a:rPr/>
              <a:t>.</a:t>
            </a:r>
          </a:p>
          <a:p>
            <a:pPr lvl="0"/>
            <a:r>
              <a:rPr/>
              <a:t>For example,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"Date"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"hms"      "difftime"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9E505-BDA1-4B25-97CF-F0B42C5D701E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6DA6CAC-05BF-4AF1-AB20-42BAD72448F4}" type="slidenum">
              <a:rPr lang="en-US" smtClean="0"/>
              <a:t>‹#›</a:t>
            </a:fld>
            <a:endParaRPr lang="en-US"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869</TotalTime>
  <Words>44</Words>
  <Application>Microsoft Office PowerPoint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Dates and Times in R</dc:title>
  <dc:creator>Jason M Graham</dc:creator>
  <cp:keywords/>
  <dcterms:created xsi:type="dcterms:W3CDTF">2022-04-18T13:14:42Z</dcterms:created>
  <dcterms:modified xsi:type="dcterms:W3CDTF">2022-04-18T13:14:42Z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2022-04-18</vt:lpwstr>
  </property>
  <property fmtid="{D5CDD505-2E9C-101B-9397-08002B2CF9AE}" pid="3" name="output">
    <vt:lpwstr/>
  </property>
</Properties>
</file>