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1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2F2F2F"/>
    <a:srgbClr val="66D4E4"/>
    <a:srgbClr val="F4F4F4"/>
    <a:srgbClr val="66D4E5"/>
    <a:srgbClr val="D1F1F3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9F955-1BAC-4A31-9399-01A0798B1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.co.nz/index.html" TargetMode="External"/><Relationship Id="rId4" Type="http://schemas.openxmlformats.org/officeDocument/2006/relationships/hyperlink" Target="https://r4ds.had.co.nz/dates-and-time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graham30/SWBmodu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bridate.tidyvers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fordatascience/tidytuesday" TargetMode="External"/><Relationship Id="rId4" Type="http://schemas.openxmlformats.org/officeDocument/2006/relationships/hyperlink" Target="https://github.com/rfordatascience/tidytuesday/tree/master/data/2018/2018-10-3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A6C841-9DE6-AD59-FB9D-FA946CA94E29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Dates and Times in 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C1A4-B7F0-ABE6-951C-B31972BF2C84}"/>
              </a:ext>
            </a:extLst>
          </p:cNvPr>
          <p:cNvSpPr txBox="1"/>
          <p:nvPr/>
        </p:nvSpPr>
        <p:spPr>
          <a:xfrm>
            <a:off x="7905565" y="3417922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An Introduction to </a:t>
            </a:r>
            <a:r>
              <a:rPr lang="en-US" dirty="0" err="1">
                <a:latin typeface="+mj-lt"/>
              </a:rPr>
              <a:t>lubridate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variables in the data sets have a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or </a:t>
            </a:r>
            <a:r>
              <a:rPr lang="en-US" sz="2000" dirty="0">
                <a:latin typeface="Courier"/>
              </a:rPr>
              <a:t>time</a:t>
            </a:r>
            <a:r>
              <a:rPr lang="en-US" sz="2000" dirty="0"/>
              <a:t>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see the types for the columns in the data frames with,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glimpse(</a:t>
            </a:r>
            <a:r>
              <a:rPr lang="en-US" sz="2000" dirty="0" err="1">
                <a:latin typeface="Courier"/>
              </a:rPr>
              <a:t>food_services</a:t>
            </a:r>
            <a:r>
              <a:rPr lang="en-US" sz="2000" dirty="0">
                <a:latin typeface="Courier"/>
              </a:rPr>
              <a:t>)
  glimpse(</a:t>
            </a:r>
            <a:r>
              <a:rPr lang="en-US" sz="2000" dirty="0" err="1">
                <a:latin typeface="Courier"/>
              </a:rPr>
              <a:t>r_package_downloads</a:t>
            </a:r>
            <a:r>
              <a:rPr lang="en-US" sz="2000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output shows that the date and time columns have data types associated with a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or </a:t>
            </a:r>
            <a:r>
              <a:rPr lang="en-US" sz="2000" dirty="0">
                <a:latin typeface="Courier"/>
              </a:rPr>
              <a:t>time</a:t>
            </a:r>
            <a:r>
              <a:rPr lang="en-US" sz="2000" dirty="0"/>
              <a:t> type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 Challenges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Some common challenges of working with data that contains date-time entries include</a:t>
            </a:r>
          </a:p>
          <a:p>
            <a:pPr lvl="0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individuals record dates and times differently.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all of the following represent the same day: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February 14, 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02-14-2022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2022-02-14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14-Feb-2022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Date-Time Challenges in Spreadsheets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330472"/>
            <a:ext cx="10677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very challenging to work with date or time data in a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Working in R facilitates easier handling of date-time data, especially when using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package.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 err="1">
                <a:solidFill>
                  <a:srgbClr val="5C5C5C"/>
                </a:solidFill>
                <a:latin typeface="Courier"/>
              </a:rPr>
              <a:t>lubridate</a:t>
            </a:r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lubridate</a:t>
            </a:r>
            <a:r>
              <a:rPr lang="en-US" sz="2000" dirty="0"/>
              <a:t> is an R package associated with the </a:t>
            </a:r>
            <a:r>
              <a:rPr lang="en-US" sz="2000" dirty="0" err="1">
                <a:latin typeface="Courier"/>
              </a:rPr>
              <a:t>tidyverse</a:t>
            </a:r>
            <a:r>
              <a:rPr lang="en-US" sz="2000" dirty="0"/>
              <a:t> family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/>
              </a:rPr>
              <a:t>library(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>
                <a:latin typeface="Courier"/>
              </a:rPr>
              <a:t>)</a:t>
            </a:r>
            <a:r>
              <a:rPr lang="en-US" sz="2000" dirty="0"/>
              <a:t> loads the package, note that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is not loaded by </a:t>
            </a:r>
            <a:r>
              <a:rPr lang="en-US" sz="2000" dirty="0">
                <a:latin typeface="Courier"/>
              </a:rPr>
              <a:t>library(</a:t>
            </a:r>
            <a:r>
              <a:rPr lang="en-US" sz="2000" dirty="0" err="1">
                <a:latin typeface="Courier"/>
              </a:rPr>
              <a:t>tidyverse</a:t>
            </a:r>
            <a:r>
              <a:rPr lang="en-US" sz="2000" dirty="0">
                <a:latin typeface="Courie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usage in covered in the </a:t>
            </a:r>
            <a:r>
              <a:rPr lang="en-US" sz="2000" dirty="0">
                <a:hlinkClick r:id="rId4"/>
              </a:rPr>
              <a:t>Dates and Times chapter</a:t>
            </a:r>
            <a:r>
              <a:rPr lang="en-US" sz="2000" dirty="0"/>
              <a:t> of </a:t>
            </a:r>
            <a:r>
              <a:rPr lang="en-US" sz="2000" dirty="0">
                <a:hlinkClick r:id="rId5"/>
              </a:rPr>
              <a:t>R for Data Science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see some of the functionality of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contains functions </a:t>
            </a:r>
            <a:r>
              <a:rPr lang="en-US" sz="2000" dirty="0" err="1">
                <a:latin typeface="Courier"/>
              </a:rPr>
              <a:t>ymd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ydm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mdy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myd</a:t>
            </a:r>
            <a:r>
              <a:rPr lang="en-US" sz="2000" dirty="0"/>
              <a:t>, </a:t>
            </a:r>
            <a:r>
              <a:rPr lang="en-US" sz="2000" dirty="0" err="1">
                <a:latin typeface="Courier"/>
              </a:rPr>
              <a:t>dmy</a:t>
            </a:r>
            <a:r>
              <a:rPr lang="en-US" sz="2000" dirty="0"/>
              <a:t>, and </a:t>
            </a:r>
            <a:r>
              <a:rPr lang="en-US" sz="2000" dirty="0" err="1">
                <a:latin typeface="Courier"/>
              </a:rPr>
              <a:t>dym</a:t>
            </a:r>
            <a:r>
              <a:rPr lang="en-US" sz="2000" dirty="0"/>
              <a:t> to parse a string or character into a date.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"March 6th, 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dmy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"06-March-2022"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20220306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06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parse date-time strings.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ymd_hms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"2022-03-06 08:58:31"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08:58:31 UTC”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mdy_hm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"03/06/2022 08:58"</a:t>
            </a:r>
            <a:r>
              <a:rPr lang="en-US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  ## [1] "2022-03-06 08:58:00 UTC"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Manipulating Date-Times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also possible to manipulate dates and times with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the following command will split columns for the year, month, and day from the </a:t>
            </a:r>
            <a:r>
              <a:rPr lang="en-US" sz="2000" dirty="0">
                <a:latin typeface="Courier"/>
              </a:rPr>
              <a:t>Date</a:t>
            </a:r>
            <a:r>
              <a:rPr lang="en-US" sz="2000" dirty="0"/>
              <a:t> column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food_services</a:t>
            </a:r>
            <a:r>
              <a:rPr lang="en-US" sz="2000" dirty="0">
                <a:latin typeface="Courier"/>
              </a:rPr>
              <a:t> %&gt;% 
  mutate(year=year(Date),month=month(Date),day=day(Date)) %&gt;%
  glimpse()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that we have used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 </a:t>
            </a:r>
            <a:r>
              <a:rPr lang="en-US" sz="2000" dirty="0">
                <a:latin typeface="Courier"/>
              </a:rPr>
              <a:t>year</a:t>
            </a:r>
            <a:r>
              <a:rPr lang="en-US" sz="2000" dirty="0"/>
              <a:t>, </a:t>
            </a:r>
            <a:r>
              <a:rPr lang="en-US" sz="2000" dirty="0">
                <a:latin typeface="Courier"/>
              </a:rPr>
              <a:t>month</a:t>
            </a:r>
            <a:r>
              <a:rPr lang="en-US" sz="2000" dirty="0"/>
              <a:t>, and </a:t>
            </a:r>
            <a:r>
              <a:rPr lang="en-US" sz="2000" dirty="0">
                <a:latin typeface="Courier"/>
              </a:rPr>
              <a:t>day</a:t>
            </a:r>
            <a:r>
              <a:rPr lang="en-US" sz="2000" dirty="0"/>
              <a:t> in combination with the </a:t>
            </a:r>
            <a:r>
              <a:rPr lang="en-US" sz="2000" dirty="0">
                <a:latin typeface="Courier"/>
              </a:rPr>
              <a:t>mutate</a:t>
            </a:r>
            <a:r>
              <a:rPr lang="en-US" sz="2000" dirty="0"/>
              <a:t> function from </a:t>
            </a:r>
            <a:r>
              <a:rPr lang="en-US" sz="2000" dirty="0" err="1">
                <a:latin typeface="Courier"/>
              </a:rPr>
              <a:t>dplyr</a:t>
            </a:r>
            <a:r>
              <a:rPr lang="en-US" sz="2000" dirty="0"/>
              <a:t> to add three new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 Date-Time Components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Perhaps a data set has the year, month, and day spread across multiple columns and we would like to combine these into a single column.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done with a command such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make_date</a:t>
            </a:r>
            <a:r>
              <a:rPr lang="en-US" sz="2000" dirty="0">
                <a:latin typeface="Courier"/>
              </a:rPr>
              <a:t>(year=2022,month=03,day=10)</a:t>
            </a: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see an application of this to a data frame.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ourier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9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828675" y="257085"/>
            <a:ext cx="77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go to RStudio and work through some code for some common use case examples together.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9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 this lesson we</a:t>
            </a:r>
          </a:p>
          <a:p>
            <a:pPr lvl="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motivated the necessity of working with date and time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explained some of the challenges that this present,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showed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functions that address facilitate solving common date-time problems in R.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8C0C7-9876-C93D-E764-5C67E7437EFA}"/>
              </a:ext>
            </a:extLst>
          </p:cNvPr>
          <p:cNvSpPr txBox="1"/>
          <p:nvPr/>
        </p:nvSpPr>
        <p:spPr>
          <a:xfrm>
            <a:off x="685800" y="4647109"/>
            <a:ext cx="870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and data for this lesson is available at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/jmgraham30/</a:t>
            </a:r>
            <a:r>
              <a:rPr lang="en-US" dirty="0" err="1">
                <a:hlinkClick r:id="rId3"/>
              </a:rPr>
              <a:t>SWBmodules</a:t>
            </a:r>
            <a:r>
              <a:rPr lang="en-US" dirty="0"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After this lesson you should:</a:t>
            </a:r>
          </a:p>
          <a:p>
            <a:pPr lvl="0"/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be aware of some common challenges of working with data that include dates and times, and</a:t>
            </a:r>
          </a:p>
          <a:p>
            <a:pPr marL="457200" lvl="0" indent="-457200"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know some introductory level techniques for handling date-time data in R using the </a:t>
            </a:r>
            <a:r>
              <a:rPr lang="en-US" sz="2000" dirty="0">
                <a:hlinkClick r:id="rId3"/>
              </a:rPr>
              <a:t>lubridate</a:t>
            </a:r>
            <a:r>
              <a:rPr lang="en-US" sz="2000" dirty="0"/>
              <a:t> package.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have introduced and demonstrated working with dates and time in R using the </a:t>
            </a:r>
            <a:r>
              <a:rPr lang="en-US" sz="2000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 package.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and times are represented in R with specialized types.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parse dates and times using functions such as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ymd_hms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functions from </a:t>
            </a:r>
            <a:r>
              <a:rPr lang="en-US" dirty="0" err="1">
                <a:solidFill>
                  <a:schemeClr val="tx1"/>
                </a:solidFill>
                <a:latin typeface="Courier"/>
              </a:rPr>
              <a:t>lubridate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 to manipulate date-time data to solve common data analysis problems</a:t>
            </a:r>
            <a:r>
              <a:rPr lang="en-US" dirty="0">
                <a:solidFill>
                  <a:schemeClr val="tx1"/>
                </a:solidFill>
              </a:rPr>
              <a:t>.   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 this lesson, we will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motivate the need to work with data sets that include variables that record information corresponding to dates or times,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 some common problems associated with data-time data,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explain the most basic functions from the </a:t>
            </a:r>
            <a:r>
              <a:rPr lang="en-US" sz="2000" dirty="0" err="1">
                <a:latin typeface="Courier"/>
              </a:rPr>
              <a:t>lubridate</a:t>
            </a:r>
            <a:r>
              <a:rPr lang="en-US" sz="2000" dirty="0"/>
              <a:t> package, and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some use case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and Motivation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comes in a variety of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measure numerical quantities with decimal numbers. In R, represented by </a:t>
            </a:r>
            <a:r>
              <a:rPr lang="en-US" sz="2000" dirty="0">
                <a:latin typeface="Courier"/>
              </a:rPr>
              <a:t>numeric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Count certain observations with whole numbers. In R, represented by </a:t>
            </a:r>
            <a:r>
              <a:rPr lang="en-US" sz="2000" dirty="0">
                <a:latin typeface="Courier"/>
              </a:rPr>
              <a:t>numeric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Record qualitative or categorical observations using text-based labeling. In R, represented by </a:t>
            </a:r>
            <a:r>
              <a:rPr lang="en-US" sz="2000" dirty="0">
                <a:latin typeface="Courier"/>
              </a:rPr>
              <a:t>character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Data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None/>
            </a:pP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1.2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6.5</a:t>
            </a:r>
            <a:r>
              <a:rPr lang="en-US" dirty="0">
                <a:latin typeface="Courier"/>
              </a:rPr>
              <a:t>,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8.1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numeric_values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"numeric”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dog"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"cat"</a:t>
            </a:r>
            <a:r>
              <a:rPr lang="en-US" dirty="0" err="1">
                <a:latin typeface="Courier"/>
              </a:rPr>
              <a:t>,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"bird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br>
              <a:rPr lang="en-US" dirty="0"/>
            </a:br>
            <a:r>
              <a:rPr lang="en-US" dirty="0">
                <a:solidFill>
                  <a:srgbClr val="06287E"/>
                </a:solidFill>
                <a:latin typeface="Courier"/>
              </a:rPr>
              <a:t>class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character_values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"character"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Frames and Examples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Often, we store a data set as a </a:t>
            </a:r>
            <a:r>
              <a:rPr lang="en-US" sz="2000" dirty="0" err="1">
                <a:latin typeface="Courier"/>
              </a:rPr>
              <a:t>data.frame</a:t>
            </a:r>
            <a:r>
              <a:rPr lang="en-US" sz="2000" dirty="0"/>
              <a:t> or </a:t>
            </a:r>
            <a:r>
              <a:rPr lang="en-US" sz="2000" dirty="0" err="1">
                <a:latin typeface="Courier"/>
              </a:rPr>
              <a:t>tibble</a:t>
            </a:r>
            <a:r>
              <a:rPr lang="en-US" sz="2000" dirty="0"/>
              <a:t> in 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column in a data frame can have a different type for the data it contains.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24407-9C94-94FB-B3A2-04A3D24CD1B6}"/>
              </a:ext>
            </a:extLst>
          </p:cNvPr>
          <p:cNvSpPr txBox="1"/>
          <p:nvPr/>
        </p:nvSpPr>
        <p:spPr>
          <a:xfrm>
            <a:off x="757237" y="2359412"/>
            <a:ext cx="106775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work with three data 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restaurants and food service data from </a:t>
            </a:r>
            <a:r>
              <a:rPr lang="en-US" sz="2000" dirty="0">
                <a:hlinkClick r:id="rId3"/>
              </a:rPr>
              <a:t>Data USA</a:t>
            </a:r>
            <a:r>
              <a:rPr lang="en-US" sz="2000" dirty="0"/>
              <a:t> contained in the </a:t>
            </a:r>
            <a:r>
              <a:rPr lang="en-US" sz="2000" dirty="0">
                <a:latin typeface="Courier"/>
              </a:rPr>
              <a:t>Monthly </a:t>
            </a:r>
            <a:r>
              <a:rPr lang="en-US" sz="2000" dirty="0" err="1">
                <a:latin typeface="Courier"/>
              </a:rPr>
              <a:t>Employment.csv</a:t>
            </a:r>
            <a:r>
              <a:rPr lang="en-US" sz="2000" dirty="0"/>
              <a:t> file,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hlinkClick r:id="rId4"/>
              </a:rPr>
              <a:t>R and R Packages download data</a:t>
            </a:r>
            <a:r>
              <a:rPr lang="en-US" sz="2000" dirty="0"/>
              <a:t> from </a:t>
            </a:r>
            <a:r>
              <a:rPr lang="en-US" sz="2000" dirty="0">
                <a:hlinkClick r:id="rId5"/>
              </a:rPr>
              <a:t>Tidy Tuesday</a:t>
            </a:r>
            <a:r>
              <a:rPr lang="en-US" sz="2000" dirty="0"/>
              <a:t>, and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the airline flights data from the </a:t>
            </a:r>
            <a:r>
              <a:rPr lang="en-US" sz="2000" dirty="0">
                <a:latin typeface="Courier"/>
              </a:rPr>
              <a:t>nycflights13</a:t>
            </a:r>
            <a:r>
              <a:rPr lang="en-US" sz="2000" dirty="0"/>
              <a:t> package.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96951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Looking at the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457511"/>
            <a:ext cx="10677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look at what is in the data frames for our working examples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show the first few rows for the food services and R package downloads data sets.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4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Services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953CDE-6FE7-4E26-74D6-2BA4E475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8472"/>
              </p:ext>
            </p:extLst>
          </p:nvPr>
        </p:nvGraphicFramePr>
        <p:xfrm>
          <a:off x="2817308" y="1457510"/>
          <a:ext cx="6462134" cy="2211237"/>
        </p:xfrm>
        <a:graphic>
          <a:graphicData uri="http://schemas.openxmlformats.org/drawingml/2006/table">
            <a:tbl>
              <a:tblPr/>
              <a:tblGrid>
                <a:gridCol w="92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06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Month of Year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 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Supersector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January,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12,946,400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2008-01-01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1.662387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February,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13,057,000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2008-02-01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1.606941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March,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13,272,000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2008-03-01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1.179359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4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April, 2008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13,556,600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2008-04-01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1.366852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Package Downloads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913E5-BF57-F808-9572-121BA691844B}"/>
              </a:ext>
            </a:extLst>
          </p:cNvPr>
          <p:cNvSpPr txBox="1"/>
          <p:nvPr/>
        </p:nvSpPr>
        <p:spPr>
          <a:xfrm>
            <a:off x="1359810" y="4167383"/>
            <a:ext cx="1067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do you think are the data types for each column of the data?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198269-5B9B-D46A-05AE-34032DF3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97891"/>
              </p:ext>
            </p:extLst>
          </p:nvPr>
        </p:nvGraphicFramePr>
        <p:xfrm>
          <a:off x="1777139" y="1286486"/>
          <a:ext cx="8542471" cy="1828255"/>
        </p:xfrm>
        <a:graphic>
          <a:graphicData uri="http://schemas.openxmlformats.org/drawingml/2006/table">
            <a:tbl>
              <a:tblPr/>
              <a:tblGrid>
                <a:gridCol w="122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size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country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ip_id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82,877,758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18:20:42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77,627,379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osx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82,970,566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1"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2018-10-23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18:20:51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1,394,694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3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1153</Words>
  <Application>Microsoft Macintosh PowerPoint</Application>
  <PresentationFormat>Widescreen</PresentationFormat>
  <Paragraphs>259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Helvetica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Jason M. Graham</cp:lastModifiedBy>
  <cp:revision>142</cp:revision>
  <dcterms:created xsi:type="dcterms:W3CDTF">2021-11-02T14:03:04Z</dcterms:created>
  <dcterms:modified xsi:type="dcterms:W3CDTF">2022-05-28T15:51:17Z</dcterms:modified>
</cp:coreProperties>
</file>