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7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81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2F2F2F"/>
    <a:srgbClr val="66D4E4"/>
    <a:srgbClr val="F4F4F4"/>
    <a:srgbClr val="66D4E5"/>
    <a:srgbClr val="D1F1F3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eer" userId="cc4b817ffc8c9518" providerId="LiveId" clId="{99BDED0C-DC3F-4D52-A590-FBE3B4F3492A}"/>
    <pc:docChg chg="custSel addSld delSld modSld sldOrd">
      <pc:chgData name="Alyssa Peer" userId="cc4b817ffc8c9518" providerId="LiveId" clId="{99BDED0C-DC3F-4D52-A590-FBE3B4F3492A}" dt="2021-11-06T16:22:37.212" v="729" actId="47"/>
      <pc:docMkLst>
        <pc:docMk/>
      </pc:docMkLst>
      <pc:sldChg chg="addSp delSp modSp mod ord">
        <pc:chgData name="Alyssa Peer" userId="cc4b817ffc8c9518" providerId="LiveId" clId="{99BDED0C-DC3F-4D52-A590-FBE3B4F3492A}" dt="2021-11-06T16:00:02.983" v="206"/>
        <pc:sldMkLst>
          <pc:docMk/>
          <pc:sldMk cId="2240646714" sldId="256"/>
        </pc:sldMkLst>
        <pc:spChg chg="add del mod">
          <ac:chgData name="Alyssa Peer" userId="cc4b817ffc8c9518" providerId="LiveId" clId="{99BDED0C-DC3F-4D52-A590-FBE3B4F3492A}" dt="2021-11-06T15:32:14.817" v="13"/>
          <ac:spMkLst>
            <pc:docMk/>
            <pc:sldMk cId="2240646714" sldId="256"/>
            <ac:spMk id="3" creationId="{2CD27836-8914-44A2-8858-CAFADC40F28D}"/>
          </ac:spMkLst>
        </pc:spChg>
        <pc:spChg chg="add mod">
          <ac:chgData name="Alyssa Peer" userId="cc4b817ffc8c9518" providerId="LiveId" clId="{99BDED0C-DC3F-4D52-A590-FBE3B4F3492A}" dt="2021-11-06T15:35:40.374" v="50" actId="14100"/>
          <ac:spMkLst>
            <pc:docMk/>
            <pc:sldMk cId="2240646714" sldId="256"/>
            <ac:spMk id="4" creationId="{323899DE-7EDC-4841-BB95-9A39D4CA1BE4}"/>
          </ac:spMkLst>
        </pc:spChg>
        <pc:spChg chg="add mod">
          <ac:chgData name="Alyssa Peer" userId="cc4b817ffc8c9518" providerId="LiveId" clId="{99BDED0C-DC3F-4D52-A590-FBE3B4F3492A}" dt="2021-11-06T15:35:46.099" v="51" actId="1076"/>
          <ac:spMkLst>
            <pc:docMk/>
            <pc:sldMk cId="2240646714" sldId="256"/>
            <ac:spMk id="6" creationId="{EDB1F247-F4C9-4809-BEC7-62206AC38AF2}"/>
          </ac:spMkLst>
        </pc:spChg>
        <pc:picChg chg="mod">
          <ac:chgData name="Alyssa Peer" userId="cc4b817ffc8c9518" providerId="LiveId" clId="{99BDED0C-DC3F-4D52-A590-FBE3B4F3492A}" dt="2021-11-03T17:09:29.390" v="5" actId="1076"/>
          <ac:picMkLst>
            <pc:docMk/>
            <pc:sldMk cId="2240646714" sldId="256"/>
            <ac:picMk id="5" creationId="{BFDCD278-6847-42D5-9638-E7745457B530}"/>
          </ac:picMkLst>
        </pc:picChg>
      </pc:sldChg>
      <pc:sldChg chg="modSp mod">
        <pc:chgData name="Alyssa Peer" userId="cc4b817ffc8c9518" providerId="LiveId" clId="{99BDED0C-DC3F-4D52-A590-FBE3B4F3492A}" dt="2021-11-03T17:08:35.355" v="2" actId="12789"/>
        <pc:sldMkLst>
          <pc:docMk/>
          <pc:sldMk cId="1065353034" sldId="257"/>
        </pc:sldMkLst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11" creationId="{2A1C5A8B-29D7-46EC-B5FA-0A9711CBE26C}"/>
          </ac:spMkLst>
        </pc:spChg>
      </pc:sldChg>
      <pc:sldChg chg="del">
        <pc:chgData name="Alyssa Peer" userId="cc4b817ffc8c9518" providerId="LiveId" clId="{99BDED0C-DC3F-4D52-A590-FBE3B4F3492A}" dt="2021-11-06T15:31:10.708" v="10" actId="47"/>
        <pc:sldMkLst>
          <pc:docMk/>
          <pc:sldMk cId="69433852" sldId="258"/>
        </pc:sldMkLst>
      </pc:sldChg>
      <pc:sldChg chg="modSp mod ord">
        <pc:chgData name="Alyssa Peer" userId="cc4b817ffc8c9518" providerId="LiveId" clId="{99BDED0C-DC3F-4D52-A590-FBE3B4F3492A}" dt="2021-11-06T16:00:05.144" v="208"/>
        <pc:sldMkLst>
          <pc:docMk/>
          <pc:sldMk cId="3220834505" sldId="259"/>
        </pc:sldMkLst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11" creationId="{2A1C5A8B-29D7-46EC-B5FA-0A9711CBE26C}"/>
          </ac:spMkLst>
        </pc:spChg>
      </pc:sldChg>
      <pc:sldChg chg="addSp delSp modSp add del mod">
        <pc:chgData name="Alyssa Peer" userId="cc4b817ffc8c9518" providerId="LiveId" clId="{99BDED0C-DC3F-4D52-A590-FBE3B4F3492A}" dt="2021-11-06T16:22:37.212" v="729" actId="47"/>
        <pc:sldMkLst>
          <pc:docMk/>
          <pc:sldMk cId="43080574" sldId="260"/>
        </pc:sldMkLst>
        <pc:spChg chg="add mod ord">
          <ac:chgData name="Alyssa Peer" userId="cc4b817ffc8c9518" providerId="LiveId" clId="{99BDED0C-DC3F-4D52-A590-FBE3B4F3492A}" dt="2021-11-06T15:39:33.540" v="58" actId="207"/>
          <ac:spMkLst>
            <pc:docMk/>
            <pc:sldMk cId="43080574" sldId="260"/>
            <ac:spMk id="2" creationId="{3988A906-4A8C-427D-8C14-B22D0B15C474}"/>
          </ac:spMkLst>
        </pc:spChg>
        <pc:spChg chg="add mod">
          <ac:chgData name="Alyssa Peer" userId="cc4b817ffc8c9518" providerId="LiveId" clId="{99BDED0C-DC3F-4D52-A590-FBE3B4F3492A}" dt="2021-11-06T16:22:26.528" v="728" actId="20577"/>
          <ac:spMkLst>
            <pc:docMk/>
            <pc:sldMk cId="43080574" sldId="260"/>
            <ac:spMk id="3" creationId="{CCA89E17-4496-43B0-9F0B-AB06965D8346}"/>
          </ac:spMkLst>
        </pc:spChg>
        <pc:spChg chg="del">
          <ac:chgData name="Alyssa Peer" userId="cc4b817ffc8c9518" providerId="LiveId" clId="{99BDED0C-DC3F-4D52-A590-FBE3B4F3492A}" dt="2021-11-06T15:31:02.170" v="8" actId="478"/>
          <ac:spMkLst>
            <pc:docMk/>
            <pc:sldMk cId="43080574" sldId="260"/>
            <ac:spMk id="8" creationId="{F6C3A3EE-7C53-4D68-BF2F-B5DCEFC9C8EB}"/>
          </ac:spMkLst>
        </pc:spChg>
        <pc:spChg chg="add del mod">
          <ac:chgData name="Alyssa Peer" userId="cc4b817ffc8c9518" providerId="LiveId" clId="{99BDED0C-DC3F-4D52-A590-FBE3B4F3492A}" dt="2021-11-06T15:44:46.584" v="102"/>
          <ac:spMkLst>
            <pc:docMk/>
            <pc:sldMk cId="43080574" sldId="260"/>
            <ac:spMk id="9" creationId="{7087DEB3-D1AF-4FCB-BF6E-BCD56EF9C0E2}"/>
          </ac:spMkLst>
        </pc:spChg>
        <pc:spChg chg="add mod">
          <ac:chgData name="Alyssa Peer" userId="cc4b817ffc8c9518" providerId="LiveId" clId="{99BDED0C-DC3F-4D52-A590-FBE3B4F3492A}" dt="2021-11-06T15:48:34.267" v="157" actId="12"/>
          <ac:spMkLst>
            <pc:docMk/>
            <pc:sldMk cId="43080574" sldId="260"/>
            <ac:spMk id="10" creationId="{A944CEED-E865-4B32-B5A6-902EF094B931}"/>
          </ac:spMkLst>
        </pc:spChg>
        <pc:graphicFrameChg chg="del">
          <ac:chgData name="Alyssa Peer" userId="cc4b817ffc8c9518" providerId="LiveId" clId="{99BDED0C-DC3F-4D52-A590-FBE3B4F3492A}" dt="2021-11-06T15:30:58.779" v="7" actId="478"/>
          <ac:graphicFrameMkLst>
            <pc:docMk/>
            <pc:sldMk cId="43080574" sldId="260"/>
            <ac:graphicFrameMk id="6" creationId="{E29EE4E5-1EBE-4F6C-B753-66A6798996B1}"/>
          </ac:graphicFrameMkLst>
        </pc:graphicFrameChg>
        <pc:cxnChg chg="del">
          <ac:chgData name="Alyssa Peer" userId="cc4b817ffc8c9518" providerId="LiveId" clId="{99BDED0C-DC3F-4D52-A590-FBE3B4F3492A}" dt="2021-11-06T15:31:05.155" v="9" actId="478"/>
          <ac:cxnSpMkLst>
            <pc:docMk/>
            <pc:sldMk cId="43080574" sldId="260"/>
            <ac:cxnSpMk id="7" creationId="{27E7E9EC-5FD0-4B1F-849D-E0A37332CA4C}"/>
          </ac:cxnSpMkLst>
        </pc:cxnChg>
      </pc:sldChg>
      <pc:sldChg chg="addSp delSp modSp add mod ord">
        <pc:chgData name="Alyssa Peer" userId="cc4b817ffc8c9518" providerId="LiveId" clId="{99BDED0C-DC3F-4D52-A590-FBE3B4F3492A}" dt="2021-11-06T15:58:30.145" v="200"/>
        <pc:sldMkLst>
          <pc:docMk/>
          <pc:sldMk cId="3389032025" sldId="261"/>
        </pc:sldMkLst>
        <pc:graphicFrameChg chg="del mod">
          <ac:chgData name="Alyssa Peer" userId="cc4b817ffc8c9518" providerId="LiveId" clId="{99BDED0C-DC3F-4D52-A590-FBE3B4F3492A}" dt="2021-11-06T15:49:57.147" v="160" actId="478"/>
          <ac:graphicFrameMkLst>
            <pc:docMk/>
            <pc:sldMk cId="3389032025" sldId="261"/>
            <ac:graphicFrameMk id="6" creationId="{E29EE4E5-1EBE-4F6C-B753-66A6798996B1}"/>
          </ac:graphicFrameMkLst>
        </pc:graphicFrameChg>
        <pc:graphicFrameChg chg="add mod">
          <ac:chgData name="Alyssa Peer" userId="cc4b817ffc8c9518" providerId="LiveId" clId="{99BDED0C-DC3F-4D52-A590-FBE3B4F3492A}" dt="2021-11-06T15:56:49.056" v="195" actId="20577"/>
          <ac:graphicFrameMkLst>
            <pc:docMk/>
            <pc:sldMk cId="3389032025" sldId="261"/>
            <ac:graphicFrameMk id="9" creationId="{FE57953B-D6B2-4367-9370-783D057646D3}"/>
          </ac:graphicFrameMkLst>
        </pc:graphicFrameChg>
      </pc:sldChg>
      <pc:sldChg chg="add">
        <pc:chgData name="Alyssa Peer" userId="cc4b817ffc8c9518" providerId="LiveId" clId="{99BDED0C-DC3F-4D52-A590-FBE3B4F3492A}" dt="2021-11-06T15:57:25.544" v="196" actId="2890"/>
        <pc:sldMkLst>
          <pc:docMk/>
          <pc:sldMk cId="826476334" sldId="262"/>
        </pc:sldMkLst>
      </pc:sldChg>
      <pc:sldChg chg="addSp delSp modSp add mod setBg">
        <pc:chgData name="Alyssa Peer" userId="cc4b817ffc8c9518" providerId="LiveId" clId="{99BDED0C-DC3F-4D52-A590-FBE3B4F3492A}" dt="2021-11-06T16:18:57.328" v="716" actId="692"/>
        <pc:sldMkLst>
          <pc:docMk/>
          <pc:sldMk cId="1463251035" sldId="263"/>
        </pc:sldMkLst>
        <pc:spChg chg="del mod">
          <ac:chgData name="Alyssa Peer" userId="cc4b817ffc8c9518" providerId="LiveId" clId="{99BDED0C-DC3F-4D52-A590-FBE3B4F3492A}" dt="2021-11-06T16:01:01.117" v="215" actId="478"/>
          <ac:spMkLst>
            <pc:docMk/>
            <pc:sldMk cId="1463251035" sldId="263"/>
            <ac:spMk id="4" creationId="{9D0EBD77-567B-4736-85F9-0FD02F9D6DB5}"/>
          </ac:spMkLst>
        </pc:spChg>
        <pc:spChg chg="del">
          <ac:chgData name="Alyssa Peer" userId="cc4b817ffc8c9518" providerId="LiveId" clId="{99BDED0C-DC3F-4D52-A590-FBE3B4F3492A}" dt="2021-11-06T16:00:36.440" v="212" actId="478"/>
          <ac:spMkLst>
            <pc:docMk/>
            <pc:sldMk cId="1463251035" sldId="263"/>
            <ac:spMk id="8" creationId="{F6C3A3EE-7C53-4D68-BF2F-B5DCEFC9C8EB}"/>
          </ac:spMkLst>
        </pc:spChg>
        <pc:spChg chg="add mod">
          <ac:chgData name="Alyssa Peer" userId="cc4b817ffc8c9518" providerId="LiveId" clId="{99BDED0C-DC3F-4D52-A590-FBE3B4F3492A}" dt="2021-11-06T16:17:53.279" v="708" actId="14100"/>
          <ac:spMkLst>
            <pc:docMk/>
            <pc:sldMk cId="1463251035" sldId="263"/>
            <ac:spMk id="10" creationId="{12490F3A-78E4-46BE-98AD-593691C8AD24}"/>
          </ac:spMkLst>
        </pc:spChg>
        <pc:spChg chg="del mod">
          <ac:chgData name="Alyssa Peer" userId="cc4b817ffc8c9518" providerId="LiveId" clId="{99BDED0C-DC3F-4D52-A590-FBE3B4F3492A}" dt="2021-11-06T16:01:10.937" v="218" actId="478"/>
          <ac:spMkLst>
            <pc:docMk/>
            <pc:sldMk cId="1463251035" sldId="263"/>
            <ac:spMk id="11" creationId="{2A1C5A8B-29D7-46EC-B5FA-0A9711CBE26C}"/>
          </ac:spMkLst>
        </pc:spChg>
        <pc:spChg chg="del mod">
          <ac:chgData name="Alyssa Peer" userId="cc4b817ffc8c9518" providerId="LiveId" clId="{99BDED0C-DC3F-4D52-A590-FBE3B4F3492A}" dt="2021-11-06T16:00:34.085" v="211" actId="478"/>
          <ac:spMkLst>
            <pc:docMk/>
            <pc:sldMk cId="1463251035" sldId="263"/>
            <ac:spMk id="12" creationId="{DB4DA48A-292B-4FD3-8FD9-9C6D9E097FC0}"/>
          </ac:spMkLst>
        </pc:spChg>
        <pc:picChg chg="add del mod">
          <ac:chgData name="Alyssa Peer" userId="cc4b817ffc8c9518" providerId="LiveId" clId="{99BDED0C-DC3F-4D52-A590-FBE3B4F3492A}" dt="2021-11-06T16:06:17.052" v="459" actId="478"/>
          <ac:picMkLst>
            <pc:docMk/>
            <pc:sldMk cId="1463251035" sldId="263"/>
            <ac:picMk id="3" creationId="{7140B6D7-6C60-45B6-84DD-27CE0BE896F0}"/>
          </ac:picMkLst>
        </pc:picChg>
        <pc:picChg chg="del">
          <ac:chgData name="Alyssa Peer" userId="cc4b817ffc8c9518" providerId="LiveId" clId="{99BDED0C-DC3F-4D52-A590-FBE3B4F3492A}" dt="2021-11-06T16:01:03.891" v="216" actId="478"/>
          <ac:picMkLst>
            <pc:docMk/>
            <pc:sldMk cId="1463251035" sldId="263"/>
            <ac:picMk id="5" creationId="{4D0EC3FF-2B46-4041-A281-3294DC17CEAA}"/>
          </ac:picMkLst>
        </pc:picChg>
        <pc:picChg chg="add del mod">
          <ac:chgData name="Alyssa Peer" userId="cc4b817ffc8c9518" providerId="LiveId" clId="{99BDED0C-DC3F-4D52-A590-FBE3B4F3492A}" dt="2021-11-06T16:12:39.954" v="687" actId="478"/>
          <ac:picMkLst>
            <pc:docMk/>
            <pc:sldMk cId="1463251035" sldId="263"/>
            <ac:picMk id="9" creationId="{30BB9DA7-70AC-4C13-818A-947C6FAB091C}"/>
          </ac:picMkLst>
        </pc:picChg>
        <pc:cxnChg chg="del">
          <ac:chgData name="Alyssa Peer" userId="cc4b817ffc8c9518" providerId="LiveId" clId="{99BDED0C-DC3F-4D52-A590-FBE3B4F3492A}" dt="2021-11-06T16:00:38.211" v="213" actId="478"/>
          <ac:cxnSpMkLst>
            <pc:docMk/>
            <pc:sldMk cId="1463251035" sldId="263"/>
            <ac:cxnSpMk id="7" creationId="{27E7E9EC-5FD0-4B1F-849D-E0A37332CA4C}"/>
          </ac:cxnSpMkLst>
        </pc:cxnChg>
        <pc:cxnChg chg="add mod">
          <ac:chgData name="Alyssa Peer" userId="cc4b817ffc8c9518" providerId="LiveId" clId="{99BDED0C-DC3F-4D52-A590-FBE3B4F3492A}" dt="2021-11-06T16:18:57.328" v="716" actId="692"/>
          <ac:cxnSpMkLst>
            <pc:docMk/>
            <pc:sldMk cId="1463251035" sldId="263"/>
            <ac:cxnSpMk id="14" creationId="{431901DD-C2E1-4DA0-8F24-518DF6C54ECF}"/>
          </ac:cxnSpMkLst>
        </pc:cxnChg>
      </pc:sldChg>
      <pc:sldChg chg="addSp delSp modSp add mod ord setBg">
        <pc:chgData name="Alyssa Peer" userId="cc4b817ffc8c9518" providerId="LiveId" clId="{99BDED0C-DC3F-4D52-A590-FBE3B4F3492A}" dt="2021-11-06T16:20:10.416" v="718" actId="207"/>
        <pc:sldMkLst>
          <pc:docMk/>
          <pc:sldMk cId="4023337661" sldId="264"/>
        </pc:sldMkLst>
        <pc:spChg chg="add mod">
          <ac:chgData name="Alyssa Peer" userId="cc4b817ffc8c9518" providerId="LiveId" clId="{99BDED0C-DC3F-4D52-A590-FBE3B4F3492A}" dt="2021-11-06T16:20:10.416" v="718" actId="207"/>
          <ac:spMkLst>
            <pc:docMk/>
            <pc:sldMk cId="4023337661" sldId="264"/>
            <ac:spMk id="3" creationId="{1D005D5F-CCB1-4B9A-B30A-7231E573602C}"/>
          </ac:spMkLst>
        </pc:spChg>
        <pc:picChg chg="del">
          <ac:chgData name="Alyssa Peer" userId="cc4b817ffc8c9518" providerId="LiveId" clId="{99BDED0C-DC3F-4D52-A590-FBE3B4F3492A}" dt="2021-11-06T16:12:18.783" v="683" actId="478"/>
          <ac:picMkLst>
            <pc:docMk/>
            <pc:sldMk cId="4023337661" sldId="264"/>
            <ac:picMk id="9" creationId="{30BB9DA7-70AC-4C13-818A-947C6FAB091C}"/>
          </ac:picMkLst>
        </pc:picChg>
        <pc:cxnChg chg="add mod">
          <ac:chgData name="Alyssa Peer" userId="cc4b817ffc8c9518" providerId="LiveId" clId="{99BDED0C-DC3F-4D52-A590-FBE3B4F3492A}" dt="2021-11-06T16:19:59.807" v="717"/>
          <ac:cxnSpMkLst>
            <pc:docMk/>
            <pc:sldMk cId="4023337661" sldId="264"/>
            <ac:cxnSpMk id="4" creationId="{5C26EB21-C8C0-480F-B53E-015C036FCF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6002-64DE-4F25-BC3F-C4062668BA7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955-1BAC-4A31-9399-01A0798B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.co.nz/index.html" TargetMode="External"/><Relationship Id="rId4" Type="http://schemas.openxmlformats.org/officeDocument/2006/relationships/hyperlink" Target="https://r4ds.had.co.nz/dates-and-time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fordatascience/tidytuesday" TargetMode="External"/><Relationship Id="rId4" Type="http://schemas.openxmlformats.org/officeDocument/2006/relationships/hyperlink" Target="https://github.com/rfordatascience/tidytuesday/tree/master/data/2018/2018-10-3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AAC3-01E8-4E2A-B3DF-EB4A39C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FDCD278-6847-42D5-9638-E7745457B5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" y="2089669"/>
            <a:ext cx="4677705" cy="2689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3749"/>
            <a:ext cx="12192000" cy="775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A6C841-9DE6-AD59-FB9D-FA946CA94E29}"/>
              </a:ext>
            </a:extLst>
          </p:cNvPr>
          <p:cNvSpPr/>
          <p:nvPr/>
        </p:nvSpPr>
        <p:spPr>
          <a:xfrm>
            <a:off x="5965794" y="2388094"/>
            <a:ext cx="5646198" cy="92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F2F2F"/>
                </a:solidFill>
                <a:latin typeface="+mj-lt"/>
              </a:rPr>
              <a:t>Dates and Times in 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C1A4-B7F0-ABE6-951C-B31972BF2C84}"/>
              </a:ext>
            </a:extLst>
          </p:cNvPr>
          <p:cNvSpPr txBox="1"/>
          <p:nvPr/>
        </p:nvSpPr>
        <p:spPr>
          <a:xfrm>
            <a:off x="7905565" y="3417922"/>
            <a:ext cx="17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An Introduction to </a:t>
            </a:r>
            <a:r>
              <a:rPr lang="en-US" dirty="0" err="1">
                <a:latin typeface="+mj-lt"/>
              </a:rPr>
              <a:t>lubridate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64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variables in the data sets have a </a:t>
            </a:r>
            <a:r>
              <a:rPr lang="en-US" dirty="0">
                <a:latin typeface="Courier"/>
              </a:rPr>
              <a:t>date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time</a:t>
            </a:r>
            <a:r>
              <a:rPr lang="en-US" dirty="0"/>
              <a:t>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can see the types for the columns in the data frames with,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glimpse(</a:t>
            </a:r>
            <a:r>
              <a:rPr lang="en-US" dirty="0" err="1">
                <a:latin typeface="Courier"/>
              </a:rPr>
              <a:t>food_services</a:t>
            </a:r>
            <a:r>
              <a:rPr lang="en-US" dirty="0">
                <a:latin typeface="Courier"/>
              </a:rPr>
              <a:t>)
  glimpse(</a:t>
            </a:r>
            <a:r>
              <a:rPr lang="en-US" dirty="0" err="1">
                <a:latin typeface="Courier"/>
              </a:rPr>
              <a:t>r_package_downloads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shows that the date and time columns have data types associated with a </a:t>
            </a:r>
            <a:r>
              <a:rPr lang="en-US" dirty="0">
                <a:latin typeface="Courier"/>
              </a:rPr>
              <a:t>date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time</a:t>
            </a:r>
            <a:r>
              <a:rPr lang="en-US" dirty="0"/>
              <a:t> type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Challenges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Some common challenges of working with data that contains date-time entries include</a:t>
            </a:r>
          </a:p>
          <a:p>
            <a:pPr lvl="0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individuals record dates and times differently.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all of the following represent the same day: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February 14, 2022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02-14-2022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2022-02-14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14-Feb-2022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Date-Time Challenges in Spreadsheets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very challenging to work with date or time data in a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R facilitates easier handling of date-time data, especially when using the </a:t>
            </a: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 package.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dirty="0" err="1">
                <a:solidFill>
                  <a:srgbClr val="5C5C5C"/>
                </a:solidFill>
                <a:latin typeface="Courier"/>
              </a:rPr>
              <a:t>lubridate</a:t>
            </a:r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Package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lubridate</a:t>
            </a:r>
            <a:r>
              <a:rPr lang="en-US" dirty="0"/>
              <a:t> is an R package associated with the </a:t>
            </a:r>
            <a:r>
              <a:rPr lang="en-US" dirty="0" err="1">
                <a:latin typeface="Courier"/>
              </a:rPr>
              <a:t>tidyverse</a:t>
            </a:r>
            <a:r>
              <a:rPr lang="en-US" dirty="0"/>
              <a:t> family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/>
              </a:rPr>
              <a:t>library(</a:t>
            </a:r>
            <a:r>
              <a:rPr lang="en-US" dirty="0" err="1">
                <a:latin typeface="Courier"/>
              </a:rPr>
              <a:t>lubridate</a:t>
            </a:r>
            <a:r>
              <a:rPr lang="en-US" dirty="0">
                <a:latin typeface="Courier"/>
              </a:rPr>
              <a:t>)</a:t>
            </a:r>
            <a:r>
              <a:rPr lang="en-US" dirty="0"/>
              <a:t> loads the package, note that </a:t>
            </a: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 is not loaded by </a:t>
            </a:r>
            <a:r>
              <a:rPr lang="en-US" dirty="0">
                <a:latin typeface="Courier"/>
              </a:rPr>
              <a:t>library(</a:t>
            </a:r>
            <a:r>
              <a:rPr lang="en-US" dirty="0" err="1">
                <a:latin typeface="Courier"/>
              </a:rPr>
              <a:t>tidyverse</a:t>
            </a:r>
            <a:r>
              <a:rPr lang="en-US" dirty="0">
                <a:latin typeface="Courie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 usage in covered in the </a:t>
            </a:r>
            <a:r>
              <a:rPr lang="en-US" dirty="0">
                <a:hlinkClick r:id="rId4"/>
              </a:rPr>
              <a:t>Dates and Times chapter</a:t>
            </a:r>
            <a:r>
              <a:rPr lang="en-US" dirty="0"/>
              <a:t> of </a:t>
            </a:r>
            <a:r>
              <a:rPr lang="en-US" dirty="0">
                <a:hlinkClick r:id="rId5"/>
              </a:rPr>
              <a:t>R for Data Science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see some of the functionality of </a:t>
            </a: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 contains functions </a:t>
            </a:r>
            <a:r>
              <a:rPr lang="en-US" dirty="0" err="1">
                <a:latin typeface="Courier"/>
              </a:rPr>
              <a:t>ymd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ydm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mdy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myd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dmy</a:t>
            </a:r>
            <a:r>
              <a:rPr lang="en-US" dirty="0"/>
              <a:t>, and </a:t>
            </a:r>
            <a:r>
              <a:rPr lang="en-US" dirty="0" err="1">
                <a:latin typeface="Courier"/>
              </a:rPr>
              <a:t>dym</a:t>
            </a:r>
            <a:r>
              <a:rPr lang="en-US" dirty="0"/>
              <a:t> to parse a string or character into a date.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example,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"2022-03-06"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mdy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"March 6th, 2022"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dmy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"06-March-2022"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20220306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06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Date-Times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can also parse date-time strings.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example,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ymd_hms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"2022-03-06 08:58:31"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 08:58:31 UTC”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mdy_hm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"03/06/2022 08:58"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 08:58:00 UTC"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Manipulating Date-Times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also possible to manipulate dates and times with </a:t>
            </a: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 functions.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following command will split columns for the year, month, and day from the </a:t>
            </a:r>
            <a:r>
              <a:rPr lang="en-US" dirty="0">
                <a:latin typeface="Courier"/>
              </a:rPr>
              <a:t>Date</a:t>
            </a:r>
            <a:r>
              <a:rPr lang="en-US" dirty="0"/>
              <a:t>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</a:t>
            </a:r>
            <a:r>
              <a:rPr lang="en-US" dirty="0" err="1">
                <a:latin typeface="Courier"/>
              </a:rPr>
              <a:t>food_services</a:t>
            </a:r>
            <a:r>
              <a:rPr lang="en-US" dirty="0">
                <a:latin typeface="Courier"/>
              </a:rPr>
              <a:t> %&gt;% 
  mutate(year=year(Date),month=month(Date),day=day(Date)) %&gt;%
  glimpse()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we have used the </a:t>
            </a: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 functions </a:t>
            </a:r>
            <a:r>
              <a:rPr lang="en-US" dirty="0">
                <a:latin typeface="Courier"/>
              </a:rPr>
              <a:t>year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month</a:t>
            </a:r>
            <a:r>
              <a:rPr lang="en-US" dirty="0"/>
              <a:t>, and </a:t>
            </a:r>
            <a:r>
              <a:rPr lang="en-US" dirty="0">
                <a:latin typeface="Courier"/>
              </a:rPr>
              <a:t>day</a:t>
            </a:r>
            <a:r>
              <a:rPr lang="en-US" dirty="0"/>
              <a:t> in combination with the </a:t>
            </a:r>
            <a:r>
              <a:rPr lang="en-US" dirty="0">
                <a:latin typeface="Courier"/>
              </a:rPr>
              <a:t>mutate</a:t>
            </a:r>
            <a:r>
              <a:rPr lang="en-US" dirty="0"/>
              <a:t> function from </a:t>
            </a:r>
            <a:r>
              <a:rPr lang="en-US" dirty="0" err="1">
                <a:latin typeface="Courier"/>
              </a:rPr>
              <a:t>dplyr</a:t>
            </a:r>
            <a:r>
              <a:rPr lang="en-US" dirty="0"/>
              <a:t> to add three new columns.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1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Combining Date-Time Components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Perhaps a data set has the year, month, and day spread across multiple columns and we would like to combine these into a single column.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This is done with a command such 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</a:t>
            </a:r>
            <a:r>
              <a:rPr lang="en-US" dirty="0" err="1">
                <a:latin typeface="Courier"/>
              </a:rPr>
              <a:t>make_date</a:t>
            </a:r>
            <a:r>
              <a:rPr lang="en-US" dirty="0">
                <a:latin typeface="Courier"/>
              </a:rPr>
              <a:t>(year=2022,month=03,day=10)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see an application of this to a data frame.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9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go to RStudio and work through some code for some common use case examples together.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9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this lesson we</a:t>
            </a:r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motivated the necessity of working with date and time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explained some of the challenges that this present,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showed </a:t>
            </a: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 functions that address facilitate solving common date-time problems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After this lesson you should:</a:t>
            </a:r>
          </a:p>
          <a:p>
            <a:pPr lvl="0"/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be aware of some common challenges of working with data that include dates and times, and</a:t>
            </a:r>
          </a:p>
          <a:p>
            <a:pPr marL="457200" lvl="0" indent="-457200"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know some introductory level techniques for handling date-time data in R using the </a:t>
            </a:r>
            <a:r>
              <a:rPr lang="en-US" dirty="0">
                <a:hlinkClick r:id="rId3"/>
              </a:rPr>
              <a:t>lubridate</a:t>
            </a:r>
            <a:r>
              <a:rPr lang="en-US" dirty="0"/>
              <a:t> package.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CB3212-A376-4F8E-AF5D-6AE4AC66D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A06278-A50E-4788-BB5C-6A1E66D075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51EE9-831A-426B-82E9-C9CDDCC5D2FD}"/>
              </a:ext>
            </a:extLst>
          </p:cNvPr>
          <p:cNvSpPr/>
          <p:nvPr/>
        </p:nvSpPr>
        <p:spPr>
          <a:xfrm>
            <a:off x="417365" y="1336171"/>
            <a:ext cx="11445772" cy="1202491"/>
          </a:xfrm>
          <a:prstGeom prst="rect">
            <a:avLst/>
          </a:prstGeom>
          <a:noFill/>
          <a:ln w="38100">
            <a:solidFill>
              <a:srgbClr val="00D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introduced and demonstrated working with dates and time in R using the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</a:rPr>
              <a:t> package.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7302B-5C39-476C-A813-666D87EB2FC3}"/>
              </a:ext>
            </a:extLst>
          </p:cNvPr>
          <p:cNvSpPr/>
          <p:nvPr/>
        </p:nvSpPr>
        <p:spPr>
          <a:xfrm>
            <a:off x="417366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 and times are represented in R with specialized types.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6891A-610E-4887-B72F-561AD136D1C6}"/>
              </a:ext>
            </a:extLst>
          </p:cNvPr>
          <p:cNvSpPr/>
          <p:nvPr/>
        </p:nvSpPr>
        <p:spPr>
          <a:xfrm>
            <a:off x="4255439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parse dates and times using functions such as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ymd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ymd_hms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3D292-120E-4DF7-BA79-F06F1654EF0F}"/>
              </a:ext>
            </a:extLst>
          </p:cNvPr>
          <p:cNvSpPr/>
          <p:nvPr/>
        </p:nvSpPr>
        <p:spPr>
          <a:xfrm>
            <a:off x="8097388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functions from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us to manipulate date-time data to solve common data analysis problems</a:t>
            </a:r>
            <a:r>
              <a:rPr lang="en-US" dirty="0">
                <a:solidFill>
                  <a:schemeClr val="tx1"/>
                </a:solidFill>
              </a:rPr>
              <a:t>.  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8"/>
            <a:ext cx="12185523" cy="6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this lesson, we will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motivate the need to work with data sets that include variables that record information corresponding to dates or times,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explain some common problems associated with data-time data,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explain the most basic functions from the </a:t>
            </a:r>
            <a:r>
              <a:rPr lang="en-US" dirty="0" err="1">
                <a:latin typeface="Courier"/>
              </a:rPr>
              <a:t>lubridate</a:t>
            </a:r>
            <a:r>
              <a:rPr lang="en-US" dirty="0"/>
              <a:t> package, and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present some use case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and Motivation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comes in a variety of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measure quantities numerically with decimal numbers. In R, represented by </a:t>
            </a:r>
            <a:r>
              <a:rPr lang="en-US" dirty="0">
                <a:latin typeface="Courier"/>
              </a:rPr>
              <a:t>numeric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certain observations with whole numbers. In R, represented by </a:t>
            </a:r>
            <a:r>
              <a:rPr lang="en-US" dirty="0">
                <a:latin typeface="Courier"/>
              </a:rPr>
              <a:t>numeric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qualitative or categorical observations using text-based labeling. In R, represented by </a:t>
            </a:r>
            <a:r>
              <a:rPr lang="en-US" dirty="0">
                <a:latin typeface="Courier"/>
              </a:rPr>
              <a:t>character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Data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None/>
            </a:pPr>
            <a:r>
              <a:rPr lang="en-US" dirty="0" err="1">
                <a:latin typeface="Courier"/>
              </a:rPr>
              <a:t>numeric_values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1.2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6.5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8.1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numeric_values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"numeric”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character_values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dog"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"cat"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"bird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character_values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"character"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Frames and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Often, we store a data set as a </a:t>
            </a:r>
            <a:r>
              <a:rPr lang="en-US" dirty="0" err="1">
                <a:latin typeface="Courier"/>
              </a:rPr>
              <a:t>data.frame</a:t>
            </a:r>
            <a:r>
              <a:rPr lang="en-US" dirty="0"/>
              <a:t> or </a:t>
            </a:r>
            <a:r>
              <a:rPr lang="en-US" dirty="0" err="1">
                <a:latin typeface="Courier"/>
              </a:rPr>
              <a:t>tibble</a:t>
            </a:r>
            <a:r>
              <a:rPr lang="en-US" dirty="0"/>
              <a:t>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column in a data frame can have a different type for the data it contains.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24407-9C94-94FB-B3A2-04A3D24CD1B6}"/>
              </a:ext>
            </a:extLst>
          </p:cNvPr>
          <p:cNvSpPr txBox="1"/>
          <p:nvPr/>
        </p:nvSpPr>
        <p:spPr>
          <a:xfrm>
            <a:off x="757237" y="2359412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work with three data 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restaurants and food service data from </a:t>
            </a:r>
            <a:r>
              <a:rPr lang="en-US" dirty="0">
                <a:hlinkClick r:id="rId3"/>
              </a:rPr>
              <a:t>Data USA</a:t>
            </a:r>
            <a:r>
              <a:rPr lang="en-US" dirty="0"/>
              <a:t> contained in the </a:t>
            </a:r>
            <a:r>
              <a:rPr lang="en-US" dirty="0">
                <a:latin typeface="Courier"/>
              </a:rPr>
              <a:t>Monthly </a:t>
            </a:r>
            <a:r>
              <a:rPr lang="en-US" dirty="0" err="1">
                <a:latin typeface="Courier"/>
              </a:rPr>
              <a:t>Employment.csv</a:t>
            </a:r>
            <a:r>
              <a:rPr lang="en-US" dirty="0"/>
              <a:t> file,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hlinkClick r:id="rId4"/>
              </a:rPr>
              <a:t>R and R Packages download data</a:t>
            </a:r>
            <a:r>
              <a:rPr lang="en-US" dirty="0"/>
              <a:t> from </a:t>
            </a:r>
            <a:r>
              <a:rPr lang="en-US" dirty="0">
                <a:hlinkClick r:id="rId5"/>
              </a:rPr>
              <a:t>Tidy Tuesday</a:t>
            </a:r>
            <a:r>
              <a:rPr lang="en-US" dirty="0"/>
              <a:t>, and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airline flights data from the </a:t>
            </a:r>
            <a:r>
              <a:rPr lang="en-US" dirty="0">
                <a:latin typeface="Courier"/>
              </a:rPr>
              <a:t>nycflights13</a:t>
            </a:r>
            <a:r>
              <a:rPr lang="en-US" dirty="0"/>
              <a:t> package.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 at the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Let’s look at what is in the data frames for our working examples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show the first few rows for the food services and R package downloads data sets.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4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Services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953CDE-6FE7-4E26-74D6-2BA4E4755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88472"/>
              </p:ext>
            </p:extLst>
          </p:nvPr>
        </p:nvGraphicFramePr>
        <p:xfrm>
          <a:off x="2817308" y="1457510"/>
          <a:ext cx="6462134" cy="2211237"/>
        </p:xfrm>
        <a:graphic>
          <a:graphicData uri="http://schemas.openxmlformats.org/drawingml/2006/table">
            <a:tbl>
              <a:tblPr/>
              <a:tblGrid>
                <a:gridCol w="92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06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Month of Year 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Month of Year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Supersector 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Supersector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NSA Employees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NSA Employees Growth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January,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12,946,400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2008-01-01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1.662387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February,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13,057,000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2008-02-01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1.606941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March,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13,272,000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2008-03-01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1.179359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April,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13,556,600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2008-04-01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1.366852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7913E5-BF57-F808-9572-121BA691844B}"/>
              </a:ext>
            </a:extLst>
          </p:cNvPr>
          <p:cNvSpPr txBox="1"/>
          <p:nvPr/>
        </p:nvSpPr>
        <p:spPr>
          <a:xfrm>
            <a:off x="1359810" y="4167383"/>
            <a:ext cx="1067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do you think are the data types for each column of the data?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Package Downloads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913E5-BF57-F808-9572-121BA691844B}"/>
              </a:ext>
            </a:extLst>
          </p:cNvPr>
          <p:cNvSpPr txBox="1"/>
          <p:nvPr/>
        </p:nvSpPr>
        <p:spPr>
          <a:xfrm>
            <a:off x="1359810" y="4167383"/>
            <a:ext cx="1067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do you think are the data types for each column of the data?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198269-5B9B-D46A-05AE-34032DF3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97891"/>
              </p:ext>
            </p:extLst>
          </p:nvPr>
        </p:nvGraphicFramePr>
        <p:xfrm>
          <a:off x="1777139" y="1286486"/>
          <a:ext cx="8542471" cy="1828255"/>
        </p:xfrm>
        <a:graphic>
          <a:graphicData uri="http://schemas.openxmlformats.org/drawingml/2006/table">
            <a:tbl>
              <a:tblPr/>
              <a:tblGrid>
                <a:gridCol w="122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size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ip_id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82,877,758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18:20:42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77,627,379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osx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82,970,566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1,394,694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3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1131</Words>
  <Application>Microsoft Macintosh PowerPoint</Application>
  <PresentationFormat>Widescreen</PresentationFormat>
  <Paragraphs>255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Helvetica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Alyssa Peer</dc:creator>
  <cp:lastModifiedBy>Jason M. Graham</cp:lastModifiedBy>
  <cp:revision>120</cp:revision>
  <dcterms:created xsi:type="dcterms:W3CDTF">2021-11-02T14:03:04Z</dcterms:created>
  <dcterms:modified xsi:type="dcterms:W3CDTF">2022-04-23T14:31:50Z</dcterms:modified>
</cp:coreProperties>
</file>