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66D4E4"/>
    <a:srgbClr val="F4F4F4"/>
    <a:srgbClr val="66D4E5"/>
    <a:srgbClr val="D1F1F3"/>
    <a:srgbClr val="5C5C5C"/>
    <a:srgbClr val="ED7D31"/>
    <a:srgbClr val="349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4995"/>
    <p:restoredTop sz="94660"/>
  </p:normalViewPr>
  <p:slideViewPr>
    <p:cSldViewPr snapToGrid="0">
      <p:cViewPr varScale="1">
        <p:scale>
          <a:sx d="100" n="88"/>
          <a:sy d="100" n="88"/>
        </p:scale>
        <p:origin x="494" y="6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21" Type="http://schemas.microsoft.com/office/2016/11/relationships/changesInfo" Target="changesInfos/changesInfo1.xml" /><Relationship Id="rId20" Type="http://schemas.microsoft.com/office/2015/10/relationships/revisionInfo" Target="revisionInfo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44C5-98BB-442A-9446-DE55EC2F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08190-F810-45C0-AD70-3DC41867A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B01B-0727-4BEE-ACD5-C39C750F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1A48-21CD-4D63-9EA7-6CD8F73AC5FA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485ED-5C62-4F1B-ADC0-D7DE64A4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3413-2E37-43D6-AA5A-8B4DD314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3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B0AA-E483-4C36-BCBD-74E7EAB5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144F5-5AB0-4C0A-B37F-49366BE0C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EB8F-E9F0-4029-BCE6-A9769B8A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1870-74B9-4C8E-BA11-9F2786A4D219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DE6C8-F759-4B1F-B141-99884FCA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CFA17-102B-491E-8FBE-027F62A8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3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5CBB6-74D8-4D53-B46B-220C4AAEE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3C9AC-AC42-4C7C-819F-DEDE7E30B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5EC1D-D2D9-46E8-A0C8-260818C0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E51-BDCE-44B5-A1FB-AF3840FB3A33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C317E-5E5C-4141-98A5-944CB2A6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70B03-D080-41CD-95F8-A04B1A5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0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FEBAB-ABB5-4885-A437-04A35BC7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CE9C-F5A5-40E4-9759-E89AD5F35A88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7CBF1-61DF-4D36-921E-569E6A7E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D88E-6740-4702-A841-AFB39961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05590-0728-4B1C-94EC-648437702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713A0-9409-4A93-8B55-CA5B9C48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5C06-9DF9-4438-BE99-EEF05A6FE505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A5C8-686D-4BFF-A0C6-47FBF479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8AC6-F497-43CC-8A3F-69AE16E8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1CA1-77FF-4370-B4B7-15F5AA7E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4EA1-57B6-4B6D-8074-82EC171A1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87ED8-8D84-4433-BEA8-D54AEE180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07F4-4EFB-4D76-B9AB-069D5E45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4BA3-5532-4E68-8861-CA92B9A0C672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A7AC5-6DA7-44AA-B716-45760D29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41688-6B89-4CF0-94D4-FC90B880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8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82FB-69F4-4F27-940F-7286BB3F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A39F6-BB44-4228-9B8E-A261223E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244CC-6D66-4982-A79C-B90A43DB8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78080-1227-4C8F-9CC3-5B0E962C8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9F8E0-2FB2-4B99-B4DB-1BC71C538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F925F-E364-4F8C-B977-DC025394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EAEC-40E4-4148-A51E-9A1FCD07F1EC}" type="datetime1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BFF94-5D81-46BA-B896-8ED64B8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7029F-5DC5-4DED-95B2-944B1425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1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5AD2-B81B-4C22-8615-C9B55B69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45D37-8946-4FC8-94F0-3FCBAD1B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63FF-EFBD-4DBA-B36D-9E2BD4072FAA}" type="datetime1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FA034-1DED-469B-B0F8-B054F2D5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EEAB2-F49B-4838-BDBE-AA4D9CB5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71270-8928-4689-9225-DE0BA2F7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41D0-DCB6-4FB2-B249-591D7B846DA8}" type="datetime1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5D2F7-95C3-46D0-B4C6-9C22D257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3725-C9B2-462D-972D-76AE9FC8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3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206E-36AA-42B5-84C7-04F6808A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BB715-10BE-4B76-A542-262FB3CA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20F0A-5046-44D7-A30C-3A9D956F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60E5F-8D9D-4946-98EB-3F87B32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EA14-0229-4F56-B692-87AED5525B37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05FD5-D2DF-4AF1-81FC-558747E4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A5B2-9C59-4D5E-B6B0-84192C29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D1F0-F0CC-44CE-B844-FF18F937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FD107-21C1-4AE9-B787-35FD65A0C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64A71-60A2-4747-BE2E-0284629AF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BA8D2-59F0-4E4B-829A-AA92BDE1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BBD1-3740-46EA-897B-3A73624B6135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EEDC3-A251-45FA-B281-E2374E95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FDEF6-B530-4BE1-8C58-428310A9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0421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86AB2-3154-4647-BA00-363DBF83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C8FC6-3C09-4B69-BC84-4EF498F089FA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B410C-C6DB-4C51-B355-EB553C491948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C287-B3D5-41E7-8BF6-A85A14F18987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B8E7-7474-4EC8-A590-584825A53BFB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98E5-0DA2-4896-959F-8BD0FE5794FD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392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ubridate.tidyverse.org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usa.io/" TargetMode="External" /><Relationship Id="rId3" Type="http://schemas.openxmlformats.org/officeDocument/2006/relationships/hyperlink" Target="https://github.com/rfordatascience/tidytuesday/tree/master/data/2018/2018-10-30" TargetMode="External" /><Relationship Id="rId4" Type="http://schemas.openxmlformats.org/officeDocument/2006/relationships/hyperlink" Target="https://github.com/rfordatascience/tidytuesday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44C5-98BB-442A-9446-DE55EC2FD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Dates and Times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08190-F810-45C0-AD70-3DC41867A161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Jason M Graham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B01B-0727-4BEE-ACD5-C39C750FD12D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2022-04-08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3413-2E37-43D6-AA5A-8B4DD3147EF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 and Time Challenges in a Spreadsheet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can be very challenging to work with data or time data in a spreadsheet.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dates_times_with_r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After this lesson, you should</a:t>
            </a:r>
          </a:p>
          <a:p>
            <a:pPr lvl="0" indent="-457200" marL="457200">
              <a:buAutoNum type="arabicParenR"/>
            </a:pPr>
            <a:r>
              <a:rPr/>
              <a:t>be aware of some common challenges of working with data that include dates and times, and</a:t>
            </a:r>
          </a:p>
          <a:p>
            <a:pPr lvl="0" indent="-457200" marL="457200">
              <a:buAutoNum type="arabicParenR"/>
            </a:pPr>
            <a:r>
              <a:rPr/>
              <a:t>know some introductory level techniques for handling date-time data in R using the </a:t>
            </a:r>
            <a:r>
              <a:rPr>
                <a:hlinkClick r:id="rId2"/>
                <a:latin typeface="Courier"/>
              </a:rPr>
              <a:t>lubridate</a:t>
            </a:r>
            <a:r>
              <a:rPr/>
              <a:t> package.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comes in a variety of types.</a:t>
            </a:r>
          </a:p>
          <a:p>
            <a:pPr lvl="0"/>
            <a:r>
              <a:rPr/>
              <a:t>We measure quantities numerically with decimal numbers. In R, represented by </a:t>
            </a:r>
            <a:r>
              <a:rPr>
                <a:latin typeface="Courier"/>
              </a:rPr>
              <a:t>numeric</a:t>
            </a:r>
            <a:r>
              <a:rPr/>
              <a:t>.</a:t>
            </a:r>
          </a:p>
          <a:p>
            <a:pPr lvl="0"/>
            <a:r>
              <a:rPr/>
              <a:t>Count certain observations with whole numbers. In R, represented by </a:t>
            </a:r>
            <a:r>
              <a:rPr>
                <a:latin typeface="Courier"/>
              </a:rPr>
              <a:t>numeric</a:t>
            </a:r>
            <a:r>
              <a:rPr/>
              <a:t>.</a:t>
            </a:r>
          </a:p>
          <a:p>
            <a:pPr lvl="0"/>
            <a:r>
              <a:rPr/>
              <a:t>Record qualitative or categorical observations using text-based labeling. In R, represented by </a:t>
            </a:r>
            <a:r>
              <a:rPr>
                <a:latin typeface="Courier"/>
              </a:rPr>
              <a:t>character</a:t>
            </a:r>
            <a:r>
              <a:rPr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Data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numeric_values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1.2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8.1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(numeric_values)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"numeric"</a:t>
            </a:r>
          </a:p>
          <a:p>
            <a:pPr lvl="0" indent="0">
              <a:buNone/>
            </a:pPr>
            <a:r>
              <a:rPr>
                <a:latin typeface="Courier"/>
              </a:rPr>
              <a:t>character_values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"dog"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"cat"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"bird"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(character_values)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"character"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Frames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Often, we store a data set as a </a:t>
            </a:r>
            <a:r>
              <a:rPr>
                <a:latin typeface="Courier"/>
              </a:rPr>
              <a:t>data.frame</a:t>
            </a:r>
            <a:r>
              <a:rPr/>
              <a:t> or </a:t>
            </a:r>
            <a:r>
              <a:rPr>
                <a:latin typeface="Courier"/>
              </a:rPr>
              <a:t>tibble</a:t>
            </a:r>
            <a:r>
              <a:rPr/>
              <a:t> in R.</a:t>
            </a:r>
          </a:p>
          <a:p>
            <a:pPr lvl="1"/>
            <a:r>
              <a:rPr/>
              <a:t>Each column in a data frame can have a different type for the data it contains.</a:t>
            </a:r>
          </a:p>
          <a:p>
            <a:pPr lvl="0"/>
            <a:r>
              <a:rPr/>
              <a:t>We will work with three data sets:</a:t>
            </a:r>
          </a:p>
          <a:p>
            <a:pPr lvl="0" indent="-457200" marL="457200">
              <a:buAutoNum type="arabicParenR"/>
            </a:pPr>
            <a:r>
              <a:rPr/>
              <a:t>The restaurants and food service data from </a:t>
            </a:r>
            <a:r>
              <a:rPr>
                <a:hlinkClick r:id="rId2"/>
              </a:rPr>
              <a:t>Data USA</a:t>
            </a:r>
            <a:r>
              <a:rPr/>
              <a:t> contained in the </a:t>
            </a:r>
            <a:r>
              <a:rPr>
                <a:latin typeface="Courier"/>
              </a:rPr>
              <a:t>Monthly Employment.csv</a:t>
            </a:r>
            <a:r>
              <a:rPr/>
              <a:t> file, and</a:t>
            </a:r>
          </a:p>
          <a:p>
            <a:pPr lvl="0" indent="-457200" marL="457200">
              <a:buAutoNum type="arabicParenR"/>
            </a:pPr>
            <a:r>
              <a:rPr/>
              <a:t>the </a:t>
            </a:r>
            <a:r>
              <a:rPr>
                <a:hlinkClick r:id="rId3"/>
              </a:rPr>
              <a:t>R and R Packages download data</a:t>
            </a:r>
            <a:r>
              <a:rPr/>
              <a:t> from </a:t>
            </a:r>
            <a:r>
              <a:rPr>
                <a:hlinkClick r:id="rId4"/>
              </a:rPr>
              <a:t>Tidy Tuesday</a:t>
            </a:r>
            <a:r>
              <a:rPr/>
              <a:t>.</a:t>
            </a:r>
          </a:p>
          <a:p>
            <a:pPr lvl="0" indent="-457200" marL="457200">
              <a:buAutoNum type="arabicParenR"/>
            </a:pPr>
            <a:r>
              <a:rPr/>
              <a:t>The airline flights data from the </a:t>
            </a:r>
            <a:r>
              <a:rPr>
                <a:latin typeface="Courier"/>
              </a:rPr>
              <a:t>nycflights13</a:t>
            </a:r>
            <a:r>
              <a:rPr/>
              <a:t> package.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Looking at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Let’s look at what is in the data frames for our working examples data.</a:t>
            </a:r>
          </a:p>
          <a:p>
            <a:pPr lvl="1"/>
            <a:r>
              <a:rPr/>
              <a:t>We will show the first few rows for the food services and R package downloads data sets.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Food Services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89995846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Month of Year 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Month of Year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Supersector 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Supersector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NSA Employees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NSA Employees Growth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2008-01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January, 2008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Leisure and Hospitality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12,946,400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2008-01-01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1.662387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2008-02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February, 2008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Leisure and Hospitality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13,057,000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2008-02-01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1.606941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2008-03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March, 2008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Leisure and Hospitality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13,272,000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2008-03-01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1.179359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2008-04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April, 2008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Leisure and Hospitality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13,556,600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2008-04-01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1.366852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do you think are the data types for each column of the data?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 Downloads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6223140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size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version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ip_id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2018-10-23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18:20:45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82,877,758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2018-10-23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18:20:42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77,627,379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osx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2018-10-23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18:20:51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82,970,566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2018-10-23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18:20:51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1,394,694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do you think are the data types for each column of the data?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2EB-0433-4B75-BFA3-EDC7DC38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 and Time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4060-CA26-4E18-AB1F-5C4520C4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variables in the data sets have a </a:t>
            </a:r>
            <a:r>
              <a:rPr>
                <a:latin typeface="Courier"/>
              </a:rPr>
              <a:t>date</a:t>
            </a:r>
            <a:r>
              <a:rPr/>
              <a:t> or </a:t>
            </a:r>
            <a:r>
              <a:rPr>
                <a:latin typeface="Courier"/>
              </a:rPr>
              <a:t>time</a:t>
            </a:r>
            <a:r>
              <a:rPr/>
              <a:t>.</a:t>
            </a:r>
          </a:p>
          <a:p>
            <a:pPr lvl="0"/>
            <a:r>
              <a:rPr/>
              <a:t>For example,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"Date"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"hms"      "difftime"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505-BDA1-4B25-97CF-F0B42C5D70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6DA6CAC-05BF-4AF1-AB20-42BAD72448F4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44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Dates and Times in R</dc:title>
  <dc:creator>Jason M Graham</dc:creator>
  <cp:keywords/>
  <dcterms:created xsi:type="dcterms:W3CDTF">2022-04-08T17:26:25Z</dcterms:created>
  <dcterms:modified xsi:type="dcterms:W3CDTF">2022-04-08T17:26:25Z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2022-04-08</vt:lpwstr>
  </property>
  <property fmtid="{D5CDD505-2E9C-101B-9397-08002B2CF9AE}" pid="3" name="output">
    <vt:lpwstr/>
  </property>
</Properties>
</file>