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21" Type="http://schemas.microsoft.com/office/2016/11/relationships/changesInfo" Target="changesInfos/changesInfo1.xml" /><Relationship Id="rId2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bridate.tidyverse.org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usa.io/" TargetMode="External" /><Relationship Id="rId3" Type="http://schemas.openxmlformats.org/officeDocument/2006/relationships/hyperlink" Target="https://github.com/rfordatascience/tidytuesday/tree/master/data/2018/2018-10-30" TargetMode="External" /><Relationship Id="rId4" Type="http://schemas.openxmlformats.org/officeDocument/2006/relationships/hyperlink" Target="https://github.com/rfordatascience/tidytuesday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Dates and Times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M Graham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2022-04-08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Challenges in a Spreadsheet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dates_times_with_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this lesson, you should</a:t>
            </a:r>
          </a:p>
          <a:p>
            <a:pPr lvl="0" indent="-457200" marL="457200">
              <a:buAutoNum type="arabicParenR"/>
            </a:pPr>
            <a:r>
              <a:rPr/>
              <a:t>be aware of some common challenges of working with data that include dates and times, and</a:t>
            </a:r>
          </a:p>
          <a:p>
            <a:pPr lvl="0" indent="-457200" marL="457200">
              <a:buAutoNum type="arabicParenR"/>
            </a:pPr>
            <a:r>
              <a:rPr/>
              <a:t>know some introductory level techniques for handling date-time data in R using the </a:t>
            </a:r>
            <a:r>
              <a:rPr>
                <a:hlinkClick r:id="rId2"/>
                <a:latin typeface="Courier"/>
              </a:rPr>
              <a:t>lubridate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comes in a variety of types.</a:t>
            </a:r>
          </a:p>
          <a:p>
            <a:pPr lvl="0"/>
            <a:r>
              <a:rPr/>
              <a:t>We measure quantities numerically with decimal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Count certain observations with whole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Record qualitative or categorical observations using text-based labeling. In R, represented by </a:t>
            </a:r>
            <a:r>
              <a:rPr>
                <a:latin typeface="Courier"/>
              </a:rPr>
              <a:t>character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numeric_values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8.1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(numeric_values)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0" indent="0">
              <a:buNone/>
            </a:pPr>
            <a:r>
              <a:rPr>
                <a:latin typeface="Courier"/>
              </a:rPr>
              <a:t>character_values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"cat"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"bird"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(character_values)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we store a data set as a </a:t>
            </a:r>
            <a:r>
              <a:rPr>
                <a:latin typeface="Courier"/>
              </a:rPr>
              <a:t>data.frame</a:t>
            </a:r>
            <a:r>
              <a:rPr/>
              <a:t> or </a:t>
            </a:r>
            <a:r>
              <a:rPr>
                <a:latin typeface="Courier"/>
              </a:rPr>
              <a:t>tibble</a:t>
            </a:r>
            <a:r>
              <a:rPr/>
              <a:t> in R.</a:t>
            </a:r>
          </a:p>
          <a:p>
            <a:pPr lvl="1"/>
            <a:r>
              <a:rPr/>
              <a:t>Each column in a data frame can have a different type for the data it contains.</a:t>
            </a:r>
          </a:p>
          <a:p>
            <a:pPr lvl="0"/>
            <a:r>
              <a:rPr/>
              <a:t>We will work with three data sets:</a:t>
            </a:r>
          </a:p>
          <a:p>
            <a:pPr lvl="0" indent="-457200" marL="457200">
              <a:buAutoNum type="arabicParenR"/>
            </a:pPr>
            <a:r>
              <a:rPr/>
              <a:t>The restaurants and food service data from </a:t>
            </a:r>
            <a:r>
              <a:rPr>
                <a:hlinkClick r:id="rId2"/>
              </a:rPr>
              <a:t>Data USA</a:t>
            </a:r>
            <a:r>
              <a:rPr/>
              <a:t> contained in the </a:t>
            </a:r>
            <a:r>
              <a:rPr>
                <a:latin typeface="Courier"/>
              </a:rPr>
              <a:t>Monthly Employment.csv</a:t>
            </a:r>
            <a:r>
              <a:rPr/>
              <a:t> file, and</a:t>
            </a:r>
          </a:p>
          <a:p>
            <a:pPr lvl="0" indent="-457200" marL="457200">
              <a:buAutoNum type="arabicParenR"/>
            </a:pPr>
            <a:r>
              <a:rPr/>
              <a:t>the </a:t>
            </a:r>
            <a:r>
              <a:rPr>
                <a:hlinkClick r:id="rId3"/>
              </a:rPr>
              <a:t>R and R Packages download data</a:t>
            </a:r>
            <a:r>
              <a:rPr/>
              <a:t> from </a:t>
            </a:r>
            <a:r>
              <a:rPr>
                <a:hlinkClick r:id="rId4"/>
              </a:rPr>
              <a:t>Tidy Tuesday</a:t>
            </a:r>
            <a:r>
              <a:rPr/>
              <a:t>.</a:t>
            </a:r>
          </a:p>
          <a:p>
            <a:pPr lvl="0" indent="-457200" marL="457200">
              <a:buAutoNum type="arabicParenR"/>
            </a:pPr>
            <a:r>
              <a:rPr/>
              <a:t>The airline flights data from the </a:t>
            </a:r>
            <a:r>
              <a:rPr>
                <a:latin typeface="Courier"/>
              </a:rPr>
              <a:t>nycflights13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look at what is in the data frames for our working examples data.</a:t>
            </a:r>
          </a:p>
          <a:p>
            <a:pPr lvl="1"/>
            <a:r>
              <a:rPr/>
              <a:t>We will show the first few rows for the food services and R package downloads data sets.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Food Services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8768829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12,946,400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1.662387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February,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13,057,000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1.606941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March,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13,272,000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1.179359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April,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13,556,600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1.366852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 Downloads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2467305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version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ip_id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82,877,758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77,627,379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82,970,566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1,394,694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variables in the data sets have a </a:t>
            </a:r>
            <a:r>
              <a:rPr>
                <a:latin typeface="Courier"/>
              </a:rPr>
              <a:t>date</a:t>
            </a:r>
            <a:r>
              <a:rPr/>
              <a:t> or </a:t>
            </a:r>
            <a:r>
              <a:rPr>
                <a:latin typeface="Courier"/>
              </a:rPr>
              <a:t>time</a:t>
            </a:r>
            <a:r>
              <a:rPr/>
              <a:t>.</a:t>
            </a:r>
          </a:p>
          <a:p>
            <a:pPr lvl="0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"Date"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"double"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 in R</dc:title>
  <dc:creator>Jason M Graham</dc:creator>
  <cp:keywords/>
  <dcterms:created xsi:type="dcterms:W3CDTF">2022-04-08T16:44:41Z</dcterms:created>
  <dcterms:modified xsi:type="dcterms:W3CDTF">2022-04-08T16:44:41Z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2022-04-08</vt:lpwstr>
  </property>
  <property fmtid="{D5CDD505-2E9C-101B-9397-08002B2CF9AE}" pid="3" name="output">
    <vt:lpwstr/>
  </property>
</Properties>
</file>