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8"/>
          <a:sy d="100" n="88"/>
        </p:scale>
        <p:origin x="494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24" Type="http://schemas.microsoft.com/office/2016/11/relationships/changesInfo" Target="changesInfos/changesInfo1.xml" /><Relationship Id="rId23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purrr.tidyverse.org/" TargetMode="External" /><Relationship Id="rId6" Type="http://schemas.openxmlformats.org/officeDocument/2006/relationships/hyperlink" Target="https://github.com/jmgraham30/SWBmodule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github.com/jmgraham30/SWBmodul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" TargetMode="External" /><Relationship Id="rId3" Type="http://schemas.openxmlformats.org/officeDocument/2006/relationships/hyperlink" Target="https://tibble.tidyverse.org/" TargetMode="External" /><Relationship Id="rId4" Type="http://schemas.openxmlformats.org/officeDocument/2006/relationships/hyperlink" Target="https://ggplot2.tidyverse.org/" TargetMode="External" /><Relationship Id="rId5" Type="http://schemas.openxmlformats.org/officeDocument/2006/relationships/hyperlink" Target="https://dplyr.tidyverse.org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Functional_programmi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Iteration With purrr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JMG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2021-12-19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FP: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get started with FP in R is via the </a:t>
            </a:r>
            <a:r>
              <a:rPr>
                <a:latin typeface="Courier"/>
              </a:rPr>
              <a:t>map</a:t>
            </a:r>
            <a:r>
              <a:rPr/>
              <a:t> family of functions from </a:t>
            </a:r>
            <a:r>
              <a:rPr>
                <a:latin typeface="Courier"/>
              </a:rPr>
              <a:t>purrr</a:t>
            </a:r>
            <a:r>
              <a:rPr/>
              <a:t>.</a:t>
            </a:r>
          </a:p>
          <a:p>
            <a:pPr lvl="0"/>
            <a:r>
              <a:rPr/>
              <a:t>Here is a simple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map(1:3,function(x){2*x})</a:t>
            </a:r>
          </a:p>
          <a:p>
            <a:pPr lvl="0"/>
            <a:r>
              <a:rPr/>
              <a:t>This creates a list object that contains 2, 4, and 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from Previous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[[1]]
## [1] 2
## 
## [[2]]
## [1] 4
## 
## [[3]]
## [1]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Explanation of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map</a:t>
            </a:r>
            <a:r>
              <a:rPr/>
              <a:t> function inputs an object such as a vector, list, or data frame together with a function, and applies that function to each component of the object.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 for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map</a:t>
            </a:r>
            <a:r>
              <a:rPr/>
              <a:t> returns a list object.</a:t>
            </a:r>
          </a:p>
          <a:p>
            <a:pPr lvl="0"/>
            <a:r>
              <a:rPr/>
              <a:t>There are similar functions, </a:t>
            </a:r>
            <a:r>
              <a:rPr>
                <a:latin typeface="Courier"/>
              </a:rPr>
              <a:t>map_lgl</a:t>
            </a:r>
            <a:r>
              <a:rPr/>
              <a:t>, </a:t>
            </a:r>
            <a:r>
              <a:rPr>
                <a:latin typeface="Courier"/>
              </a:rPr>
              <a:t>map_chr</a:t>
            </a:r>
            <a:r>
              <a:rPr/>
              <a:t>, </a:t>
            </a:r>
            <a:r>
              <a:rPr>
                <a:latin typeface="Courier"/>
              </a:rPr>
              <a:t>map_dbl</a:t>
            </a:r>
            <a:r>
              <a:rPr/>
              <a:t>, </a:t>
            </a:r>
            <a:r>
              <a:rPr>
                <a:latin typeface="Courier"/>
              </a:rPr>
              <a:t>map_int</a:t>
            </a:r>
            <a:r>
              <a:rPr/>
              <a:t>, etc. that return different data types. Examine documentation with </a:t>
            </a:r>
            <a:r>
              <a:rPr>
                <a:latin typeface="Courier"/>
              </a:rPr>
              <a:t>?map</a:t>
            </a:r>
            <a:r>
              <a:rPr/>
              <a:t> for details.</a:t>
            </a:r>
          </a:p>
          <a:p>
            <a:pPr lvl="0"/>
            <a:r>
              <a:rPr/>
              <a:t>Let’s see some examples for </a:t>
            </a:r>
            <a:r>
              <a:rPr>
                <a:latin typeface="Courier"/>
              </a:rPr>
              <a:t>map</a:t>
            </a:r>
            <a:r>
              <a:rPr/>
              <a:t>.</a:t>
            </a:r>
          </a:p>
          <a:p>
            <a:pPr lvl="0"/>
            <a:r>
              <a:rPr/>
              <a:t>We start by using </a:t>
            </a:r>
            <a:r>
              <a:rPr>
                <a:latin typeface="Courier"/>
              </a:rPr>
              <a:t>map</a:t>
            </a:r>
            <a:r>
              <a:rPr/>
              <a:t> to solve the same problem we already solved using a loop, that is, to multiply a sequence of numbers by 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map_dbl(1:3,function(x){2*x})</a:t>
            </a:r>
          </a:p>
          <a:p>
            <a:pPr lvl="0" indent="0" marL="0">
              <a:buNone/>
            </a:pPr>
            <a:r>
              <a:rPr/>
              <a:t>outputs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4 6</a:t>
            </a:r>
          </a:p>
          <a:p>
            <a:pPr lvl="0"/>
            <a:r>
              <a:rPr/>
              <a:t>This is a simple (atomic) vector instead of a list.</a:t>
            </a:r>
          </a:p>
          <a:p>
            <a:pPr lvl="0"/>
            <a:r>
              <a:rPr/>
              <a:t>Let’s see some more interesting use cases.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Multi-Column Medians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we have a data frame named </a:t>
            </a:r>
            <a:r>
              <a:rPr>
                <a:latin typeface="Courier"/>
              </a:rPr>
              <a:t>sim_data</a:t>
            </a:r>
            <a:r>
              <a:rPr/>
              <a:t> with 4 numerical columns and we want to compute the median for each column.</a:t>
            </a:r>
          </a:p>
          <a:p>
            <a:pPr lvl="0" indent="0">
              <a:buNone/>
            </a:pPr>
            <a:r>
              <a:rPr>
                <a:latin typeface="Courier"/>
              </a:rPr>
              <a:t>map_dbl(sim_data,median)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a     b     c     d 
## -0.07  0.49  0.00  2.21</a:t>
            </a:r>
          </a:p>
          <a:p>
            <a:pPr lvl="0"/>
            <a:r>
              <a:rPr/>
              <a:t>This achieves our task.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Interesting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order to further demonstrate the utility of the </a:t>
            </a:r>
            <a:r>
              <a:rPr>
                <a:latin typeface="Courier"/>
              </a:rPr>
              <a:t>map</a:t>
            </a:r>
            <a:r>
              <a:rPr/>
              <a:t> family of functions, we examine the following additional applications:</a:t>
            </a:r>
          </a:p>
          <a:p>
            <a:pPr lvl="0"/>
            <a:r>
              <a:rPr/>
              <a:t>Generate a data frame of simulated data.</a:t>
            </a:r>
          </a:p>
          <a:p>
            <a:pPr lvl="0"/>
            <a:r>
              <a:rPr/>
              <a:t>Standardize multiple columns in a data frame.</a:t>
            </a:r>
          </a:p>
          <a:p>
            <a:pPr lvl="0"/>
            <a:r>
              <a:rPr/>
              <a:t>Apply a t-test to multiple columns of a data frame.</a:t>
            </a:r>
          </a:p>
          <a:p>
            <a:pPr lvl="0" indent="0" marL="0">
              <a:buNone/>
            </a:pPr>
            <a:r>
              <a:rPr/>
              <a:t>In order to make this lesson more interactive, let’s go to an R session and work these examples out together.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introduced and demonstrated iteration in R using the </a:t>
            </a:r>
            <a:r>
              <a:rPr>
                <a:latin typeface="Courier"/>
              </a:rPr>
              <a:t>map</a:t>
            </a:r>
            <a:r>
              <a:rPr/>
              <a:t> family of functions from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  <a:p>
            <a:pPr lvl="0"/>
            <a:r>
              <a:rPr/>
              <a:t>For more information, see </a:t>
            </a:r>
            <a:r>
              <a:rPr>
                <a:hlinkClick r:id="rId2"/>
              </a:rPr>
              <a:t>R for Data Science</a:t>
            </a:r>
            <a:r>
              <a:rPr/>
              <a:t>, </a:t>
            </a:r>
            <a:r>
              <a:rPr>
                <a:hlinkClick r:id="rId3"/>
              </a:rPr>
              <a:t>Advanced R</a:t>
            </a:r>
            <a:r>
              <a:rPr/>
              <a:t>, and </a:t>
            </a:r>
            <a:r>
              <a:rPr>
                <a:hlinkClick r:id="rId4"/>
              </a:rPr>
              <a:t>purrr Documentation</a:t>
            </a:r>
            <a:r>
              <a:rPr/>
              <a:t>.</a:t>
            </a:r>
          </a:p>
          <a:p>
            <a:pPr lvl="0"/>
            <a:r>
              <a:rPr/>
              <a:t>A </a:t>
            </a:r>
            <a:r>
              <a:rPr>
                <a:latin typeface="Courier"/>
              </a:rPr>
              <a:t>purrr</a:t>
            </a:r>
            <a:r>
              <a:rPr/>
              <a:t> cheatsheet is available </a:t>
            </a:r>
            <a:r>
              <a:rPr>
                <a:hlinkClick r:id="rId5"/>
              </a:rPr>
              <a:t>here</a:t>
            </a:r>
            <a:r>
              <a:rPr/>
              <a:t>.</a:t>
            </a:r>
          </a:p>
          <a:p>
            <a:pPr lvl="0"/>
            <a:r>
              <a:rPr/>
              <a:t>The complete code for all examples is available </a:t>
            </a:r>
            <a:r>
              <a:rPr>
                <a:hlinkClick r:id="rId6"/>
              </a:rPr>
              <a:t>here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lesson, we cover the basic usage and application of “tidy” iteration using the </a:t>
            </a:r>
            <a:r>
              <a:rPr>
                <a:latin typeface="Courier"/>
              </a:rPr>
              <a:t>purrr</a:t>
            </a:r>
            <a:r>
              <a:rPr/>
              <a:t> package. After this lesson you should:</a:t>
            </a:r>
          </a:p>
          <a:p>
            <a:pPr lvl="0" indent="-457200" marL="457200">
              <a:buAutoNum type="arabicPeriod"/>
            </a:pPr>
            <a:r>
              <a:rPr/>
              <a:t>Have a feel for the map family of </a:t>
            </a:r>
            <a:r>
              <a:rPr>
                <a:latin typeface="Courier"/>
              </a:rPr>
              <a:t>purrr</a:t>
            </a:r>
            <a:r>
              <a:rPr/>
              <a:t> functions.</a:t>
            </a:r>
          </a:p>
          <a:p>
            <a:pPr lvl="0" indent="-457200" marL="457200">
              <a:buAutoNum type="arabicPeriod"/>
            </a:pPr>
            <a:r>
              <a:rPr/>
              <a:t>Have an understanding of how </a:t>
            </a:r>
            <a:r>
              <a:rPr>
                <a:latin typeface="Courier"/>
              </a:rPr>
              <a:t>purr</a:t>
            </a:r>
            <a:r>
              <a:rPr/>
              <a:t> functions can be used in place of loops.</a:t>
            </a:r>
          </a:p>
          <a:p>
            <a:pPr lvl="0" indent="-457200" marL="457200">
              <a:buAutoNum type="arabicPeriod"/>
            </a:pPr>
            <a:r>
              <a:rPr/>
              <a:t>Be aware of some statistical applications of iteration using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 for this lesson are</a:t>
            </a:r>
          </a:p>
          <a:p>
            <a:pPr lvl="0"/>
            <a:r>
              <a:rPr>
                <a:hlinkClick r:id="rId2"/>
              </a:rPr>
              <a:t>R for Data Science</a:t>
            </a:r>
          </a:p>
          <a:p>
            <a:pPr lvl="0"/>
            <a:r>
              <a:rPr>
                <a:hlinkClick r:id="rId3"/>
              </a:rPr>
              <a:t>Advanced R</a:t>
            </a:r>
          </a:p>
          <a:p>
            <a:pPr lvl="0"/>
            <a:r>
              <a:rPr>
                <a:hlinkClick r:id="rId4"/>
              </a:rPr>
              <a:t>purrr Documentation</a:t>
            </a:r>
          </a:p>
          <a:p>
            <a:pPr lvl="0" indent="0" marL="0">
              <a:buNone/>
            </a:pPr>
            <a:r>
              <a:rPr/>
              <a:t>You can find code relevant to this lesson on </a:t>
            </a:r>
            <a:r>
              <a:rPr>
                <a:hlinkClick r:id="rId5"/>
              </a:rPr>
              <a:t>my GitHub repo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lesson assumes familiarity with</a:t>
            </a:r>
          </a:p>
          <a:p>
            <a:pPr lvl="0"/>
            <a:r>
              <a:rPr/>
              <a:t>Vectors, lists, data frames, and functions in R.</a:t>
            </a:r>
          </a:p>
          <a:p>
            <a:pPr lvl="0"/>
            <a:r>
              <a:rPr/>
              <a:t>The use of </a:t>
            </a:r>
            <a:r>
              <a:rPr>
                <a:hlinkClick r:id="rId2"/>
              </a:rPr>
              <a:t>tidyverse</a:t>
            </a:r>
            <a:r>
              <a:rPr/>
              <a:t> packages such as </a:t>
            </a:r>
            <a:r>
              <a:rPr>
                <a:hlinkClick r:id="rId3"/>
                <a:latin typeface="Courier"/>
              </a:rPr>
              <a:t>tibble</a:t>
            </a:r>
            <a:r>
              <a:rPr/>
              <a:t>, </a:t>
            </a:r>
            <a:r>
              <a:rPr>
                <a:hlinkClick r:id="rId4"/>
                <a:latin typeface="Courier"/>
              </a:rPr>
              <a:t>ggplot2</a:t>
            </a:r>
            <a:r>
              <a:rPr/>
              <a:t>, and </a:t>
            </a:r>
            <a:r>
              <a:rPr>
                <a:hlinkClick r:id="rId5"/>
                <a:latin typeface="Courier"/>
              </a:rPr>
              <a:t>dplyr</a:t>
            </a:r>
            <a:r>
              <a:rPr/>
              <a:t>.</a:t>
            </a:r>
          </a:p>
          <a:p>
            <a:pPr lvl="0"/>
            <a:r>
              <a:rPr/>
              <a:t>Knowledge of basic statistical concepts such as confidence intervals and linear models is helpful but not essential.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</a:t>
            </a:r>
            <a:r>
              <a:rPr>
                <a:hlinkClick r:id="rId2"/>
              </a:rPr>
              <a:t>R for Data Science</a:t>
            </a:r>
            <a:r>
              <a:rPr/>
              <a:t>, good programming practices are stressed. For example, it is emphasized that one should never copy and paste code more than twice.</a:t>
            </a:r>
          </a:p>
          <a:p>
            <a:pPr lvl="0"/>
            <a:r>
              <a:rPr/>
              <a:t>Loops provide one way to avoiding copying and pasting.</a:t>
            </a:r>
          </a:p>
          <a:p>
            <a:pPr lvl="0"/>
            <a:r>
              <a:rPr/>
              <a:t>Functions provide another.</a:t>
            </a:r>
          </a:p>
          <a:p>
            <a:pPr lvl="0" indent="0" marL="0">
              <a:buNone/>
            </a:pPr>
            <a:r>
              <a:rPr/>
              <a:t>Let’s review the basic programming construct known as for loops.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Loops are examples of control flow statements in a program that result in iteration.</a:t>
            </a:r>
          </a:p>
          <a:p>
            <a:pPr lvl="0"/>
            <a:r>
              <a:rPr/>
              <a:t>The basic idea of a for loop is that a specified action is repeated a predetermined number of times.</a:t>
            </a:r>
          </a:p>
          <a:p>
            <a:pPr lvl="0"/>
            <a:r>
              <a:rPr/>
              <a:t>For example, if we have a container that holds three numbers and we want to multiply each of the three numbers by 2 then a for loop is an ideal method for doing this repetitive task.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Loops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>
                <a:latin typeface="Courier"/>
              </a:rPr>
              <a:t>for</a:t>
            </a:r>
            <a:r>
              <a:rPr/>
              <a:t> loop in R has the general form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for (item in vector) perform_action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for (i in 1:3){
   print(2*i)
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From Example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for</a:t>
            </a:r>
            <a:r>
              <a:rPr/>
              <a:t> loop in the previous slide will output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
## [1] 4
## [1] 6</a:t>
            </a:r>
          </a:p>
          <a:p>
            <a:pPr lvl="0" indent="0" marL="0">
              <a:buNone/>
            </a:pPr>
            <a:r>
              <a:rPr/>
              <a:t>Note that if we wanted to store the result of multiplying by 2 instead of printing it, we would need to initialize a vector of the appropriate size.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Often, for loops are unnecessary in R because the language supports </a:t>
            </a:r>
            <a:r>
              <a:rPr>
                <a:hlinkClick r:id="rId2"/>
              </a:rPr>
              <a:t>functional programming</a:t>
            </a:r>
            <a:r>
              <a:rPr/>
              <a:t> (FP).</a:t>
            </a:r>
          </a:p>
          <a:p>
            <a:pPr lvl="0"/>
            <a:r>
              <a:rPr/>
              <a:t>FP is a paradigm that utilizes functions and function composition to develop code.</a:t>
            </a:r>
          </a:p>
          <a:p>
            <a:pPr lvl="0"/>
            <a:r>
              <a:rPr/>
              <a:t>Use of FP can lead to clean, concise code.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purrr</a:t>
            </a:r>
            <a:r>
              <a:rPr/>
              <a:t> package enhances FP in R.</a:t>
            </a:r>
          </a:p>
          <a:p>
            <a:pPr lvl="0"/>
            <a:r>
              <a:rPr/>
              <a:t>FP code is convenient for multi-processing.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purrr</dc:title>
  <dc:creator>JMG</dc:creator>
  <cp:keywords/>
  <dcterms:created xsi:type="dcterms:W3CDTF">2021-12-19T19:29:40Z</dcterms:created>
  <dcterms:modified xsi:type="dcterms:W3CDTF">2021-12-19T19:29:40Z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2021-12-19</vt:lpwstr>
  </property>
  <property fmtid="{D5CDD505-2E9C-101B-9397-08002B2CF9AE}" pid="3" name="output">
    <vt:lpwstr/>
  </property>
</Properties>
</file>