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mgraham30/SWBmodules" TargetMode="External"/><Relationship Id="rId5" Type="http://schemas.openxmlformats.org/officeDocument/2006/relationships/hyperlink" Target="https://purrr.tidyverse.org/" TargetMode="External"/><Relationship Id="rId4" Type="http://schemas.openxmlformats.org/officeDocument/2006/relationships/hyperlink" Target="https://adv-r.hadley.nz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mgraham30/SWBmodules" TargetMode="External"/><Relationship Id="rId5" Type="http://schemas.openxmlformats.org/officeDocument/2006/relationships/hyperlink" Target="https://purrr.tidyverse.org/" TargetMode="External"/><Relationship Id="rId4" Type="http://schemas.openxmlformats.org/officeDocument/2006/relationships/hyperlink" Target="https://adv-r.hadley.n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al_programm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899DE-7EDC-4841-BB95-9A39D4CA1BE4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Iteration with </a:t>
            </a:r>
            <a:r>
              <a:rPr lang="en-US" sz="4000" dirty="0" err="1">
                <a:solidFill>
                  <a:srgbClr val="2F2F2F"/>
                </a:solidFill>
                <a:latin typeface="+mj-lt"/>
              </a:rPr>
              <a:t>purrr</a:t>
            </a:r>
            <a:endParaRPr lang="en-US" sz="4000" dirty="0">
              <a:solidFill>
                <a:srgbClr val="2F2F2F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 of map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function inputs an object such as a vector, list, or data frame together with a function, and applies that function to each component of the object.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F1FBDD41-2999-AE4F-A16E-AE8E78FCCDBF}"/>
              </a:ext>
            </a:extLst>
          </p:cNvPr>
          <p:cNvSpPr/>
          <p:nvPr/>
        </p:nvSpPr>
        <p:spPr>
          <a:xfrm>
            <a:off x="3851555" y="3352627"/>
            <a:ext cx="1391619" cy="91440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A6A71-7C3C-8E4F-A060-24FE8D9E7DE8}"/>
              </a:ext>
            </a:extLst>
          </p:cNvPr>
          <p:cNvSpPr txBox="1"/>
          <p:nvPr/>
        </p:nvSpPr>
        <p:spPr>
          <a:xfrm>
            <a:off x="3217530" y="362516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EAC7F91-B55B-E14B-91C8-808487D80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76613"/>
              </p:ext>
            </p:extLst>
          </p:nvPr>
        </p:nvGraphicFramePr>
        <p:xfrm>
          <a:off x="4160805" y="3000562"/>
          <a:ext cx="324777" cy="159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77">
                  <a:extLst>
                    <a:ext uri="{9D8B030D-6E8A-4147-A177-3AD203B41FA5}">
                      <a16:colId xmlns:a16="http://schemas.microsoft.com/office/drawing/2014/main" val="50628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0612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4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722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CE6528C-6753-C243-94C7-B7BE08CFA90B}"/>
              </a:ext>
            </a:extLst>
          </p:cNvPr>
          <p:cNvSpPr txBox="1"/>
          <p:nvPr/>
        </p:nvSpPr>
        <p:spPr>
          <a:xfrm>
            <a:off x="4588267" y="3625161"/>
            <a:ext cx="2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3DF9B-2207-7A41-8760-C8FFEFA4558F}"/>
              </a:ext>
            </a:extLst>
          </p:cNvPr>
          <p:cNvSpPr txBox="1"/>
          <p:nvPr/>
        </p:nvSpPr>
        <p:spPr>
          <a:xfrm>
            <a:off x="4806656" y="3625161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2113D81-FB04-B347-B614-09CE41D12A72}"/>
              </a:ext>
            </a:extLst>
          </p:cNvPr>
          <p:cNvSpPr/>
          <p:nvPr/>
        </p:nvSpPr>
        <p:spPr>
          <a:xfrm rot="16200000">
            <a:off x="5806059" y="3481453"/>
            <a:ext cx="484632" cy="63040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1AC73A-FF46-0E4F-A45B-6DCD04238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83567"/>
              </p:ext>
            </p:extLst>
          </p:nvPr>
        </p:nvGraphicFramePr>
        <p:xfrm>
          <a:off x="7290154" y="2994880"/>
          <a:ext cx="324777" cy="159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77">
                  <a:extLst>
                    <a:ext uri="{9D8B030D-6E8A-4147-A177-3AD203B41FA5}">
                      <a16:colId xmlns:a16="http://schemas.microsoft.com/office/drawing/2014/main" val="50628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0612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4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7222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524E423-3CA6-574D-8BFC-B9EFF950438C}"/>
              </a:ext>
            </a:extLst>
          </p:cNvPr>
          <p:cNvSpPr txBox="1"/>
          <p:nvPr/>
        </p:nvSpPr>
        <p:spPr>
          <a:xfrm>
            <a:off x="6857668" y="3003899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3286C-58C0-F447-9DBB-E97E2E1F2F00}"/>
              </a:ext>
            </a:extLst>
          </p:cNvPr>
          <p:cNvSpPr txBox="1"/>
          <p:nvPr/>
        </p:nvSpPr>
        <p:spPr>
          <a:xfrm>
            <a:off x="6857668" y="3424800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F5CE-5BC9-BB4B-90AB-2E5130350138}"/>
              </a:ext>
            </a:extLst>
          </p:cNvPr>
          <p:cNvSpPr txBox="1"/>
          <p:nvPr/>
        </p:nvSpPr>
        <p:spPr>
          <a:xfrm>
            <a:off x="6849805" y="3854304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5AD13-8850-A940-880B-CD9D674D309A}"/>
              </a:ext>
            </a:extLst>
          </p:cNvPr>
          <p:cNvSpPr txBox="1"/>
          <p:nvPr/>
        </p:nvSpPr>
        <p:spPr>
          <a:xfrm>
            <a:off x="6848015" y="4249838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AFEE15CC-61F4-0444-8B48-AA8FB7729494}"/>
              </a:ext>
            </a:extLst>
          </p:cNvPr>
          <p:cNvSpPr/>
          <p:nvPr/>
        </p:nvSpPr>
        <p:spPr>
          <a:xfrm>
            <a:off x="7135528" y="3012423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CE168C40-4728-FE49-8457-2D91769FAB4E}"/>
              </a:ext>
            </a:extLst>
          </p:cNvPr>
          <p:cNvSpPr/>
          <p:nvPr/>
        </p:nvSpPr>
        <p:spPr>
          <a:xfrm>
            <a:off x="7135528" y="3412049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1B2EE5C2-7B82-0443-B955-A1A509CD368E}"/>
              </a:ext>
            </a:extLst>
          </p:cNvPr>
          <p:cNvSpPr/>
          <p:nvPr/>
        </p:nvSpPr>
        <p:spPr>
          <a:xfrm>
            <a:off x="7135527" y="3867131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56DF85F9-43DD-904A-99B8-38FFAE3C7C15}"/>
              </a:ext>
            </a:extLst>
          </p:cNvPr>
          <p:cNvSpPr/>
          <p:nvPr/>
        </p:nvSpPr>
        <p:spPr>
          <a:xfrm>
            <a:off x="7123216" y="4275205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Input/</a:t>
            </a:r>
            <a:r>
              <a:rPr lang="en-US" sz="3600" dirty="0" err="1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map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/>
              </a:rPr>
              <a:t>map</a:t>
            </a:r>
            <a:r>
              <a:rPr lang="en-US" dirty="0"/>
              <a:t> returns a </a:t>
            </a:r>
            <a:r>
              <a:rPr lang="en-US" b="1" dirty="0"/>
              <a:t>list object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 are similar functions, </a:t>
            </a:r>
            <a:r>
              <a:rPr lang="en-US" dirty="0" err="1">
                <a:latin typeface="Courier"/>
              </a:rPr>
              <a:t>map_lgl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map_chr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map_dbl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map_int</a:t>
            </a:r>
            <a:r>
              <a:rPr lang="en-US" dirty="0"/>
              <a:t>, etc. that return different data types. Examine documentation with </a:t>
            </a:r>
            <a:r>
              <a:rPr lang="en-US" dirty="0">
                <a:latin typeface="Courier"/>
              </a:rPr>
              <a:t>?map</a:t>
            </a:r>
            <a:r>
              <a:rPr lang="en-US" dirty="0"/>
              <a:t> for details.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Let’s see some examples for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start by using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to solve the same problem we already solved using a loop, that is, to multiply a sequence of numbers by 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3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Example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For example,</a:t>
            </a:r>
          </a:p>
          <a:p>
            <a:pPr lvl="0"/>
            <a:endParaRPr lang="en-US" dirty="0"/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map_dbl</a:t>
            </a:r>
            <a:r>
              <a:rPr lang="en-US" dirty="0">
                <a:latin typeface="Courier"/>
              </a:rPr>
              <a:t>(1:3,function(x){2*x})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/>
            <a:r>
              <a:rPr lang="en-US" dirty="0"/>
              <a:t>Outputs</a:t>
            </a:r>
          </a:p>
          <a:p>
            <a:pPr lvl="0"/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## [1] 2 4 6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/>
            <a:r>
              <a:rPr lang="en-US" dirty="0"/>
              <a:t>This is a </a:t>
            </a:r>
            <a:r>
              <a:rPr lang="en-US" b="1" dirty="0"/>
              <a:t>simple (atomic) vector </a:t>
            </a:r>
            <a:r>
              <a:rPr lang="en-US" dirty="0"/>
              <a:t>instead of a list.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Let’s consider some more use cases.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665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Multi-Column Medians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Suppose we have a data frame named </a:t>
            </a:r>
            <a:r>
              <a:rPr lang="en-US" dirty="0" err="1">
                <a:latin typeface="Courier"/>
              </a:rPr>
              <a:t>sim_data</a:t>
            </a:r>
            <a:r>
              <a:rPr lang="en-US" dirty="0"/>
              <a:t> with 4 numerical columns and we want to compute the median for each column.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map_dbl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sim_data,median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    a     b     c     d 
## -0.07  0.49  0.00  2.21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This achieves our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4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Interesting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order to further demonstrate the utility of 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family of functions, we examine the following additional applications: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Generate a data frame of simulated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Standardize multiple columns in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Apply a t-test to multiple columns of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In order to make this lesson more interactive, let’s go to an R session and work these examples out together.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3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have introduced and demonstrated iteration in R using 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family of functions from 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more information, see </a:t>
            </a:r>
            <a:r>
              <a:rPr lang="en-US" dirty="0">
                <a:hlinkClick r:id="rId3"/>
              </a:rPr>
              <a:t>R for Data Science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Advanced R</a:t>
            </a:r>
            <a:r>
              <a:rPr lang="en-US" dirty="0"/>
              <a:t>, and </a:t>
            </a:r>
            <a:r>
              <a:rPr lang="en-US" dirty="0">
                <a:hlinkClick r:id="rId5"/>
              </a:rPr>
              <a:t>purrr Documentation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</a:t>
            </a:r>
            <a:r>
              <a:rPr lang="en-US" dirty="0" err="1"/>
              <a:t>cheatsheet</a:t>
            </a:r>
            <a:r>
              <a:rPr lang="en-US" dirty="0"/>
              <a:t> is available </a:t>
            </a:r>
            <a:r>
              <a:rPr lang="en-US">
                <a:hlinkClick r:id="rId5"/>
              </a:rPr>
              <a:t>here</a:t>
            </a:r>
            <a:r>
              <a:rPr lang="en-US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complete code for all examples is available </a:t>
            </a:r>
            <a:r>
              <a:rPr lang="en-US" dirty="0">
                <a:hlinkClick r:id="rId6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introduced and demonstrated iteration in R using the 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family of functions from the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purrr</a:t>
            </a:r>
            <a:r>
              <a:rPr lang="en-US" dirty="0">
                <a:solidFill>
                  <a:schemeClr val="tx1"/>
                </a:solidFill>
              </a:rPr>
              <a:t> package.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 provide a method for implementing iteration in 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programming provides an alternative way to implement iteration.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purrr</a:t>
            </a:r>
            <a:r>
              <a:rPr lang="en-US" dirty="0">
                <a:solidFill>
                  <a:schemeClr val="tx1"/>
                </a:solidFill>
              </a:rPr>
              <a:t> package implements functional programming in R with the 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map </a:t>
            </a:r>
            <a:r>
              <a:rPr lang="en-US" dirty="0">
                <a:solidFill>
                  <a:schemeClr val="tx1"/>
                </a:solidFill>
              </a:rPr>
              <a:t>family of functions implementing iteration via a functional programming paradigm.  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this lesson, we cover the basic usage and application of “tidy” iteration using 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package. After this lesson you should:</a:t>
            </a:r>
          </a:p>
          <a:p>
            <a:pPr lvl="0"/>
            <a:endParaRPr lang="en-US" dirty="0"/>
          </a:p>
          <a:p>
            <a:pPr marL="457200" lvl="0" indent="-457200">
              <a:buAutoNum type="arabicPeriod"/>
            </a:pPr>
            <a:r>
              <a:rPr lang="en-US" dirty="0"/>
              <a:t>Have a feel for the map family of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functions.</a:t>
            </a:r>
          </a:p>
          <a:p>
            <a:pPr marL="457200" lvl="0" indent="-457200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r>
              <a:rPr lang="en-US" dirty="0"/>
              <a:t>Have an understanding of how </a:t>
            </a:r>
            <a:r>
              <a:rPr lang="en-US" dirty="0">
                <a:latin typeface="Courier"/>
              </a:rPr>
              <a:t>purr</a:t>
            </a:r>
            <a:r>
              <a:rPr lang="en-US" dirty="0"/>
              <a:t> functions can be used in place of loops.</a:t>
            </a:r>
          </a:p>
          <a:p>
            <a:pPr marL="457200" lvl="0" indent="-457200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r>
              <a:rPr lang="en-US" dirty="0"/>
              <a:t>Be aware of some statistical applications of iteration using 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References for this lesson are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R for Data Science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Advanced 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hlinkClick r:id="rId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purrr Documentation</a:t>
            </a:r>
          </a:p>
          <a:p>
            <a:pPr lvl="0"/>
            <a:endParaRPr lang="en-US" dirty="0">
              <a:hlinkClick r:id="rId5"/>
            </a:endParaRPr>
          </a:p>
          <a:p>
            <a:pPr lvl="0"/>
            <a:r>
              <a:rPr lang="en-US" dirty="0"/>
              <a:t>You can find code relevant to this lesson on </a:t>
            </a:r>
            <a:r>
              <a:rPr lang="en-US" dirty="0">
                <a:hlinkClick r:id="rId6"/>
              </a:rPr>
              <a:t>my GitHub repo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5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This lesson assumes familiarity with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Vectors, lists, data frames, and functions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use of </a:t>
            </a:r>
            <a:r>
              <a:rPr lang="en-US" dirty="0">
                <a:hlinkClick r:id="rId3"/>
              </a:rPr>
              <a:t>tidyverse</a:t>
            </a:r>
            <a:r>
              <a:rPr lang="en-US" dirty="0"/>
              <a:t> packages such as </a:t>
            </a:r>
            <a:r>
              <a:rPr lang="en-US" dirty="0">
                <a:hlinkClick r:id="rId4"/>
              </a:rPr>
              <a:t>tibble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ggplot2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dplyr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Knowledge of basic statistical concepts such as confidence intervals and linear models is helpful but not essential.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</a:t>
            </a:r>
            <a:r>
              <a:rPr lang="en-US" dirty="0">
                <a:hlinkClick r:id="rId3"/>
              </a:rPr>
              <a:t>R for Data Science</a:t>
            </a:r>
            <a:r>
              <a:rPr lang="en-US" dirty="0"/>
              <a:t>, good programming practices are stressed. For example, it is emphasized that one should never copy and paste code more than twice.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Loops provide one way to avoiding copying and pasting.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Functions provide another.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Let’s review the basic programming construct known as for loops.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Loops are examples of control flow statements in a program that result in iteration.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basic idea of a for loop is that a specified action is repeated a predetermined number of times.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example, if we have a container that holds three numbers and we want to multiply each of the three numbers by 2 then a for loop is an ideal method for doing this repetitive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 in 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 </a:t>
            </a:r>
            <a:r>
              <a:rPr lang="en-US" dirty="0">
                <a:latin typeface="Courier"/>
              </a:rPr>
              <a:t>for</a:t>
            </a:r>
            <a:r>
              <a:rPr lang="en-US" dirty="0"/>
              <a:t> loop in R has the general form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"/>
              </a:rPr>
              <a:t>for (item in vector) </a:t>
            </a:r>
            <a:r>
              <a:rPr lang="en-US" dirty="0" err="1">
                <a:latin typeface="Courier"/>
              </a:rPr>
              <a:t>perform_action</a:t>
            </a:r>
            <a:endParaRPr lang="en-US" dirty="0">
              <a:latin typeface="Courier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For example: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for (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in 1:3){
   print(2*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)
}</a:t>
            </a:r>
          </a:p>
          <a:p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latin typeface="Courier"/>
              </a:rPr>
              <a:t>for</a:t>
            </a:r>
            <a:r>
              <a:rPr lang="en-US" dirty="0"/>
              <a:t> loop will output</a:t>
            </a:r>
          </a:p>
          <a:p>
            <a:pPr lvl="0"/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## [1] 2
## [1] 4
## [1] 6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 that if we wanted to store the result of multiplying by 2 instead of printing it, we would need to initialize a vector of the appropriate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Programming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Often, for loops are unnecessary in R because the language supports </a:t>
            </a:r>
            <a:r>
              <a:rPr lang="en-US" dirty="0">
                <a:hlinkClick r:id="rId3"/>
              </a:rPr>
              <a:t>functional programming</a:t>
            </a:r>
            <a:r>
              <a:rPr lang="en-US" dirty="0"/>
              <a:t> (FP).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FP is a paradigm that utilizes functions and function composition to develop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of FP can lead to clean, concise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 enhances FP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FP code is convenient for multi-processing.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8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FP: Getting Started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 good way to get started with FP in R is via 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family of functions from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Here is a simple example: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map(1:3,function(x){2*x})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r>
              <a:rPr lang="en-US" dirty="0">
                <a:latin typeface="Courier"/>
              </a:rPr>
              <a:t>## [[1]]
## [1] 2
## 
## [[2]]
## [1] 4
## 
## [[3]]
## [1] 6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Note, this creates a </a:t>
            </a:r>
            <a:r>
              <a:rPr lang="en-US" b="1" dirty="0"/>
              <a:t>list object </a:t>
            </a:r>
            <a:r>
              <a:rPr lang="en-US" dirty="0"/>
              <a:t>that contains 2, 4, and 6.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850</Words>
  <Application>Microsoft Macintosh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Jason M. Graham</cp:lastModifiedBy>
  <cp:revision>42</cp:revision>
  <dcterms:created xsi:type="dcterms:W3CDTF">2021-11-02T14:03:04Z</dcterms:created>
  <dcterms:modified xsi:type="dcterms:W3CDTF">2021-12-19T20:39:48Z</dcterms:modified>
</cp:coreProperties>
</file>