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8"/>
          <a:sy d="100" n="88"/>
        </p:scale>
        <p:origin x="494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29" Type="http://schemas.microsoft.com/office/2016/11/relationships/changesInfo" Target="changesInfos/changesInfo1.xml" /><Relationship Id="rId28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purrr.tidyverse.org/" TargetMode="External" /><Relationship Id="rId6" Type="http://schemas.openxmlformats.org/officeDocument/2006/relationships/hyperlink" Target="https://github.com/jmgraham30/SWBmodule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github.com/jmgraham30/SWBmod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Relationship Id="rId3" Type="http://schemas.openxmlformats.org/officeDocument/2006/relationships/hyperlink" Target="https://tibble.tidyverse.org/" TargetMode="External" /><Relationship Id="rId4" Type="http://schemas.openxmlformats.org/officeDocument/2006/relationships/hyperlink" Target="https://ggplot2.tidyverse.org/" TargetMode="External" /><Relationship Id="rId5" Type="http://schemas.openxmlformats.org/officeDocument/2006/relationships/hyperlink" Target="https://dplyr.tidyverse.org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Functional_programm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purrr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FP: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good way to get started with FP in R is via the </a:t>
            </a:r>
            <a:r>
              <a:rPr>
                <a:latin typeface="Courier"/>
              </a:rPr>
              <a:t>map</a:t>
            </a:r>
            <a:r>
              <a:rPr/>
              <a:t> family of functions from </a:t>
            </a:r>
            <a:r>
              <a:rPr>
                <a:latin typeface="Courier"/>
              </a:rPr>
              <a:t>purrr</a:t>
            </a:r>
            <a:r>
              <a:rPr/>
              <a:t>.</a:t>
            </a:r>
          </a:p>
          <a:p>
            <a:pPr lvl="1"/>
            <a:r>
              <a:rPr/>
              <a:t>Here is a simple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map(1:3,function(x){2*x})</a:t>
            </a:r>
          </a:p>
          <a:p>
            <a:pPr lvl="1"/>
            <a:r>
              <a:rPr/>
              <a:t>This creates a list object that contains 2, 4, and 6.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[[1]]
## [1] 2
## 
## [[2]]
## [1] 4
## 
## [[3]]
## [1] 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>
                <a:latin typeface="Courier"/>
              </a:rPr>
              <a:t>map</a:t>
            </a:r>
            <a:r>
              <a:rPr/>
              <a:t> function inputs an object such as a vector, list, or data frame together with a function, and applies the function to each component of the object.</a:t>
            </a:r>
          </a:p>
          <a:p>
            <a:pPr lvl="1"/>
            <a:r>
              <a:rPr>
                <a:latin typeface="Courier"/>
              </a:rPr>
              <a:t>map</a:t>
            </a:r>
            <a:r>
              <a:rPr/>
              <a:t> returns a list object.</a:t>
            </a:r>
          </a:p>
          <a:p>
            <a:pPr lvl="1"/>
            <a:r>
              <a:rPr/>
              <a:t>There are similar functions, </a:t>
            </a:r>
            <a:r>
              <a:rPr>
                <a:latin typeface="Courier"/>
              </a:rPr>
              <a:t>map_lgl</a:t>
            </a:r>
            <a:r>
              <a:rPr/>
              <a:t>, </a:t>
            </a:r>
            <a:r>
              <a:rPr>
                <a:latin typeface="Courier"/>
              </a:rPr>
              <a:t>map_chr</a:t>
            </a:r>
            <a:r>
              <a:rPr/>
              <a:t>, </a:t>
            </a:r>
            <a:r>
              <a:rPr>
                <a:latin typeface="Courier"/>
              </a:rPr>
              <a:t>map_dbl</a:t>
            </a:r>
            <a:r>
              <a:rPr/>
              <a:t>, </a:t>
            </a:r>
            <a:r>
              <a:rPr>
                <a:latin typeface="Courier"/>
              </a:rPr>
              <a:t>map_int</a:t>
            </a:r>
            <a:r>
              <a:rPr/>
              <a:t>, etc. that return different data types. Examine documentation with </a:t>
            </a:r>
            <a:r>
              <a:rPr>
                <a:latin typeface="Courier"/>
              </a:rPr>
              <a:t>?map</a:t>
            </a:r>
            <a:r>
              <a:rPr/>
              <a:t> for details.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map_dbl(1:3,function(x){2*x})</a:t>
            </a:r>
          </a:p>
          <a:p>
            <a:pPr lvl="0" marL="0" indent="0">
              <a:buNone/>
            </a:pPr>
            <a:r>
              <a:rPr/>
              <a:t>outputs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</a:t>
            </a:r>
          </a:p>
          <a:p>
            <a:pPr lvl="1"/>
            <a:r>
              <a:rPr/>
              <a:t>This is a simple (atomic) vector instead of a list.</a:t>
            </a:r>
          </a:p>
          <a:p>
            <a:pPr lvl="1"/>
            <a:r>
              <a:rPr/>
              <a:t>Let’s see some more interesting use cases.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Multi-Column</a:t>
            </a:r>
            <a:r>
              <a:rPr/>
              <a:t> </a:t>
            </a:r>
            <a:r>
              <a:rPr/>
              <a:t>Medians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Suppose we have a data frame named </a:t>
            </a:r>
            <a:r>
              <a:rPr>
                <a:latin typeface="Courier"/>
              </a:rPr>
              <a:t>sim_data</a:t>
            </a:r>
            <a:r>
              <a:rPr/>
              <a:t> with 4 numerical columns and we want to compute the median for each column.</a:t>
            </a:r>
          </a:p>
          <a:p>
            <a:pPr lvl="0" indent="0">
              <a:buNone/>
            </a:pPr>
            <a:r>
              <a:rPr>
                <a:latin typeface="Courier"/>
              </a:rPr>
              <a:t>map_dbl(sim_data,median)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a    b    c    d 
## 0.02 0.39 0.00 1.96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Bootstrap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Bootstrapping approximates a sampling distribution by sampling </a:t>
            </a:r>
            <a:r>
              <a:rPr b="1"/>
              <a:t>with replacement</a:t>
            </a:r>
            <a:r>
              <a:rPr/>
              <a:t> many times the original sample.</a:t>
            </a:r>
          </a:p>
          <a:p>
            <a:pPr lvl="1"/>
            <a:r>
              <a:rPr/>
              <a:t>We will see an application of using </a:t>
            </a:r>
            <a:r>
              <a:rPr>
                <a:latin typeface="Courier"/>
              </a:rPr>
              <a:t>purrr</a:t>
            </a:r>
            <a:r>
              <a:rPr/>
              <a:t> to implement a bootstrap to approximate a confidence interval for a mean and confidence intervals for parameters in a linear model.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Bootstrapping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start with some simulated data:</a:t>
            </a:r>
          </a:p>
          <a:p>
            <a:pPr lvl="0" indent="0">
              <a:buNone/>
            </a:pPr>
            <a:r>
              <a:rPr>
                <a:latin typeface="Courier"/>
              </a:rPr>
              <a:t>set.seed(42)
x &lt;- rnorm(35,10,6.7)</a:t>
            </a:r>
          </a:p>
          <a:p>
            <a:pPr lvl="1"/>
            <a:r>
              <a:rPr/>
              <a:t>Then we define a function that will return a single sample with replacement of out data:</a:t>
            </a:r>
          </a:p>
          <a:p>
            <a:pPr lvl="0" indent="0">
              <a:buNone/>
            </a:pPr>
            <a:r>
              <a:rPr>
                <a:latin typeface="Courier"/>
              </a:rPr>
              <a:t>my_boot_samp &lt;- function(i){
  return(sample(x,replace=TRUE))
}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Applying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Obtain</a:t>
            </a:r>
            <a:r>
              <a:rPr/>
              <a:t> </a:t>
            </a:r>
            <a:r>
              <a:rPr/>
              <a:t>Resamples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Next, we apply </a:t>
            </a:r>
            <a:r>
              <a:rPr>
                <a:latin typeface="Courier"/>
              </a:rPr>
              <a:t>map</a:t>
            </a:r>
            <a:r>
              <a:rPr/>
              <a:t> to obtain a list of 500 resamples:</a:t>
            </a:r>
          </a:p>
          <a:p>
            <a:pPr lvl="0" indent="0">
              <a:buNone/>
            </a:pPr>
            <a:r>
              <a:rPr>
                <a:latin typeface="Courier"/>
              </a:rPr>
              <a:t>boot_samps &lt;- map(1:500,my_boot_samp)</a:t>
            </a:r>
          </a:p>
          <a:p>
            <a:pPr lvl="1"/>
            <a:r>
              <a:rPr/>
              <a:t>Finally, we use </a:t>
            </a:r>
            <a:r>
              <a:rPr>
                <a:latin typeface="Courier"/>
              </a:rPr>
              <a:t>map_dbl</a:t>
            </a:r>
            <a:r>
              <a:rPr/>
              <a:t> to compute the mean for each of our bootstrap resamples:</a:t>
            </a:r>
          </a:p>
          <a:p>
            <a:pPr lvl="0" indent="0">
              <a:buNone/>
            </a:pPr>
            <a:r>
              <a:rPr>
                <a:latin typeface="Courier"/>
              </a:rPr>
              <a:t>boot_means &lt;- map_dbl(boot_samps,mean)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compare the bootstrap CI with the usual formula:</a:t>
            </a:r>
          </a:p>
          <a:p>
            <a:pPr lvl="2"/>
            <a:r>
              <a:rPr/>
              <a:t>Bootstrap CI</a:t>
            </a:r>
          </a:p>
          <a:p>
            <a:pPr lvl="1" indent="0">
              <a:buNone/>
            </a:pPr>
            <a:r>
              <a:rPr>
                <a:latin typeface="Courier"/>
              </a:rPr>
              <a:t>quantile(boot_means,probs = c(0.025,0.975))</a:t>
            </a:r>
          </a:p>
          <a:p>
            <a:pPr lvl="1" indent="0">
              <a:buNone/>
            </a:pPr>
            <a:r>
              <a:rPr>
                <a:latin typeface="Courier"/>
              </a:rPr>
              <a:t>##     2.5%    97.5% 
##  8.17372 13.61412</a:t>
            </a:r>
          </a:p>
          <a:p>
            <a:pPr lvl="2"/>
            <a:r>
              <a:rPr/>
              <a:t>Usual CI</a:t>
            </a:r>
          </a:p>
          <a:p>
            <a:pPr lvl="1" indent="0">
              <a:buNone/>
            </a:pPr>
            <a:r>
              <a:rPr>
                <a:latin typeface="Courier"/>
              </a:rPr>
              <a:t>mean(x) + 1.96*c(-1,1)*(sd(x)/sqrt(length(x)))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 8.164299 13.424184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Bootstrap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Given a function </a:t>
            </a:r>
            <a:r>
              <a:rPr>
                <a:latin typeface="Courier"/>
              </a:rPr>
              <a:t>boot_samp_leafburn</a:t>
            </a:r>
            <a:r>
              <a:rPr/>
              <a:t> that samples from the dataset, the following code obtains 500 bootstrap resamples of the </a:t>
            </a:r>
            <a:r>
              <a:rPr>
                <a:latin typeface="Courier"/>
              </a:rPr>
              <a:t>leafburn</a:t>
            </a:r>
            <a:r>
              <a:rPr/>
              <a:t> data from the </a:t>
            </a:r>
            <a:r>
              <a:rPr>
                <a:latin typeface="Courier"/>
              </a:rPr>
              <a:t>faraway</a:t>
            </a:r>
            <a:r>
              <a:rPr/>
              <a:t> package:</a:t>
            </a:r>
          </a:p>
          <a:p>
            <a:pPr lvl="0" indent="0">
              <a:buNone/>
            </a:pPr>
            <a:r>
              <a:rPr>
                <a:latin typeface="Courier"/>
              </a:rPr>
              <a:t>leafburn_boots &lt;- map(1:500,boot_samp_leafburn)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lesson, we cover the basic usage and application of “tidy” iteration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should:</a:t>
            </a:r>
          </a:p>
          <a:p>
            <a:pPr lvl="1">
              <a:buAutoNum type="arabicPeriod"/>
            </a:pPr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1">
              <a:buAutoNum type="arabicPeriod"/>
            </a:pPr>
            <a:r>
              <a:rPr/>
              <a:t>Have an understanding of how </a:t>
            </a:r>
            <a:r>
              <a:rPr>
                <a:latin typeface="Courier"/>
              </a:rPr>
              <a:t>purr</a:t>
            </a:r>
            <a:r>
              <a:rPr/>
              <a:t> functions can be used in place of loops.</a:t>
            </a:r>
          </a:p>
          <a:p>
            <a:pPr lvl="1">
              <a:buAutoNum type="arabicPeriod"/>
            </a:pPr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Bootstrap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given a function </a:t>
            </a:r>
            <a:r>
              <a:rPr>
                <a:latin typeface="Courier"/>
              </a:rPr>
              <a:t>leafburn_boot_fit</a:t>
            </a:r>
            <a:r>
              <a:rPr/>
              <a:t> that returns the parameters from a linear fit, we obtain bootstrapped estimates:</a:t>
            </a:r>
          </a:p>
          <a:p>
            <a:pPr lvl="0" indent="0">
              <a:buNone/>
            </a:pPr>
            <a:r>
              <a:rPr>
                <a:latin typeface="Courier"/>
              </a:rPr>
              <a:t>boot_leafburn_df &lt;- boot_leafburn_df %&gt;%
  mutate(fits=map(boot_samps,leafburn_boot_fit))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iteration_with_purrr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have introduced and demonstrated iteration in R using the </a:t>
            </a:r>
            <a:r>
              <a:rPr>
                <a:latin typeface="Courier"/>
              </a:rPr>
              <a:t>map</a:t>
            </a:r>
            <a:r>
              <a:rPr/>
              <a:t> family of functions from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  <a:p>
            <a:pPr lvl="1"/>
            <a:r>
              <a:rPr/>
              <a:t>For more information, see </a:t>
            </a:r>
            <a:r>
              <a:rPr>
                <a:hlinkClick r:id="rId2"/>
              </a:rPr>
              <a:t>R for Data Science</a:t>
            </a:r>
            <a:r>
              <a:rPr/>
              <a:t>, </a:t>
            </a:r>
            <a:r>
              <a:rPr>
                <a:hlinkClick r:id="rId3"/>
              </a:rPr>
              <a:t>Advanced R</a:t>
            </a:r>
            <a:r>
              <a:rPr/>
              <a:t>, and </a:t>
            </a:r>
            <a:r>
              <a:rPr>
                <a:hlinkClick r:id="rId4"/>
              </a:rPr>
              <a:t>purrr Documentation</a:t>
            </a:r>
            <a:r>
              <a:rPr/>
              <a:t>.</a:t>
            </a:r>
          </a:p>
          <a:p>
            <a:pPr lvl="1"/>
            <a:r>
              <a:rPr/>
              <a:t>A </a:t>
            </a:r>
            <a:r>
              <a:rPr>
                <a:latin typeface="Courier"/>
              </a:rPr>
              <a:t>purrr</a:t>
            </a:r>
            <a:r>
              <a:rPr/>
              <a:t> cheatsheet is available </a:t>
            </a:r>
            <a:r>
              <a:rPr>
                <a:hlinkClick r:id="rId5"/>
              </a:rPr>
              <a:t>here</a:t>
            </a:r>
            <a:r>
              <a:rPr/>
              <a:t>.</a:t>
            </a:r>
          </a:p>
          <a:p>
            <a:pPr lvl="1"/>
            <a:r>
              <a:rPr/>
              <a:t>The complete code for all examples is available </a:t>
            </a:r>
            <a:r>
              <a:rPr>
                <a:hlinkClick r:id="rId6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 for this lesson are</a:t>
            </a:r>
          </a:p>
          <a:p>
            <a:pPr lvl="1"/>
            <a:r>
              <a:rPr>
                <a:hlinkClick r:id="rId2"/>
              </a:rPr>
              <a:t>R for Data Science</a:t>
            </a:r>
          </a:p>
          <a:p>
            <a:pPr lvl="1"/>
            <a:r>
              <a:rPr>
                <a:hlinkClick r:id="rId3"/>
              </a:rPr>
              <a:t>Advanced R</a:t>
            </a:r>
          </a:p>
          <a:p>
            <a:pPr lvl="1"/>
            <a:r>
              <a:rPr>
                <a:hlinkClick r:id="rId4"/>
              </a:rPr>
              <a:t>purrr Documentation</a:t>
            </a:r>
          </a:p>
          <a:p>
            <a:pPr lvl="0" marL="0" indent="0">
              <a:buNone/>
            </a:pPr>
            <a:r>
              <a:rPr/>
              <a:t>You can find code relevant to this lesson on </a:t>
            </a:r>
            <a:r>
              <a:rPr>
                <a:hlinkClick r:id="rId5"/>
              </a:rPr>
              <a:t>my GitHub repo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lesson assumes familiarity with</a:t>
            </a:r>
          </a:p>
          <a:p>
            <a:pPr lvl="1"/>
            <a:r>
              <a:rPr/>
              <a:t>Vectors, lists, data frames, and functions in R.</a:t>
            </a:r>
          </a:p>
          <a:p>
            <a:pPr lvl="1"/>
            <a:r>
              <a:rPr/>
              <a:t>The use of </a:t>
            </a:r>
            <a:r>
              <a:rPr>
                <a:hlinkClick r:id="rId2"/>
              </a:rPr>
              <a:t>tidyverse</a:t>
            </a:r>
            <a:r>
              <a:rPr/>
              <a:t> packages such as </a:t>
            </a:r>
            <a:r>
              <a:rPr>
                <a:hlinkClick r:id="rId3"/>
                <a:latin typeface="Courier"/>
              </a:rPr>
              <a:t>tibble</a:t>
            </a:r>
            <a:r>
              <a:rPr/>
              <a:t>, </a:t>
            </a:r>
            <a:r>
              <a:rPr>
                <a:hlinkClick r:id="rId4"/>
                <a:latin typeface="Courier"/>
              </a:rPr>
              <a:t>ggplot2</a:t>
            </a:r>
            <a:r>
              <a:rPr/>
              <a:t>, and </a:t>
            </a:r>
            <a:r>
              <a:rPr>
                <a:hlinkClick r:id="rId5"/>
                <a:latin typeface="Courier"/>
              </a:rPr>
              <a:t>dplyr</a:t>
            </a:r>
            <a:r>
              <a:rPr/>
              <a:t>.</a:t>
            </a:r>
          </a:p>
          <a:p>
            <a:pPr lvl="1"/>
            <a:r>
              <a:rPr/>
              <a:t>Knowledge of basic statistical concepts such as confidence intervals and linear models is helpful but not essential.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</a:t>
            </a:r>
            <a:r>
              <a:rPr>
                <a:hlinkClick r:id="rId2"/>
              </a:rPr>
              <a:t>R for Data Science</a:t>
            </a:r>
            <a:r>
              <a:rPr/>
              <a:t>, good programming practices are stressed. For example, it is emphasized that one should never copy and paste code more than twice.</a:t>
            </a:r>
          </a:p>
          <a:p>
            <a:pPr lvl="1"/>
            <a:r>
              <a:rPr/>
              <a:t>Loops provide one way to avoiding copying and pasting.</a:t>
            </a:r>
          </a:p>
          <a:p>
            <a:pPr lvl="1"/>
            <a:r>
              <a:rPr/>
              <a:t>Functions provide another.</a:t>
            </a:r>
          </a:p>
          <a:p>
            <a:pPr lvl="0" marL="0" indent="0">
              <a:buNone/>
            </a:pPr>
            <a:r>
              <a:rPr/>
              <a:t>Let’s review the basic programming construct known as for loops.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 are examples of control flow statements in a program that result in iteration.</a:t>
            </a:r>
          </a:p>
          <a:p>
            <a:pPr lvl="1"/>
            <a:r>
              <a:rPr/>
              <a:t>The basic idea of a for loop is that a specified action is repeated a predetermined number of times.</a:t>
            </a:r>
          </a:p>
          <a:p>
            <a:pPr lvl="1"/>
            <a:r>
              <a:rPr/>
              <a:t>For example, if we have a container that holds three numbers and we want to multiply each of the three numbers by 2 then a for loop is an ideal method for doing this repetitive task.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>
                <a:latin typeface="Courier"/>
              </a:rPr>
              <a:t>for</a:t>
            </a:r>
            <a:r>
              <a:rPr/>
              <a:t> loop in R has the general form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for (item in vector) perform_action</a:t>
            </a:r>
          </a:p>
          <a:p>
            <a:pPr lvl="0" marL="0" indent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for (i in 1:3){
   print(2*i)
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for</a:t>
            </a:r>
            <a:r>
              <a:rPr/>
              <a:t> loop in the previous slide will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
## [1] 4
## [1] 6</a:t>
            </a:r>
          </a:p>
          <a:p>
            <a:pPr lvl="0" marL="0" indent="0">
              <a:buNone/>
            </a:pPr>
            <a:r>
              <a:rPr/>
              <a:t>Note that if we wanted to store the result of multiplying by 2 instead of printing it, we would need to initialize a vector of the appropriate size.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Functional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Often, for loops are unnecessary in R because the language supports </a:t>
            </a:r>
            <a:r>
              <a:rPr>
                <a:hlinkClick r:id="rId2"/>
              </a:rPr>
              <a:t>functional programming</a:t>
            </a:r>
            <a:r>
              <a:rPr/>
              <a:t> (FP).</a:t>
            </a:r>
          </a:p>
          <a:p>
            <a:pPr lvl="1"/>
            <a:r>
              <a:rPr/>
              <a:t>FP is a paradigm that utilizes functions and function composition to develop code.</a:t>
            </a:r>
          </a:p>
          <a:p>
            <a:pPr lvl="1"/>
            <a:r>
              <a:rPr/>
              <a:t>Use of FP can lead to clean, concise code.</a:t>
            </a:r>
          </a:p>
          <a:p>
            <a:pPr lvl="1"/>
            <a:r>
              <a:rPr/>
              <a:t>The </a:t>
            </a:r>
            <a:r>
              <a:rPr>
                <a:latin typeface="Courier"/>
              </a:rPr>
              <a:t>purrr</a:t>
            </a:r>
            <a:r>
              <a:rPr/>
              <a:t> package enhances FP in R.</a:t>
            </a:r>
          </a:p>
          <a:p>
            <a:pPr lvl="1"/>
            <a:r>
              <a:rPr/>
              <a:t>FP code is convenient for multi-processing.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2021-11-10T14:40:46Z</dcterms:created>
  <dcterms:modified xsi:type="dcterms:W3CDTF">2021-11-10T14:40:46Z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11/3/2021</vt:lpwstr>
  </property>
  <property fmtid="{D5CDD505-2E9C-101B-9397-08002B2CF9AE}" pid="3" name="output">
    <vt:lpwstr/>
  </property>
</Properties>
</file>