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2"/>
  </p:notesMasterIdLst>
  <p:handoutMasterIdLst>
    <p:handoutMasterId r:id="rId23"/>
  </p:handoutMasterIdLst>
  <p:sldIdLst>
    <p:sldId id="256" r:id="rId5"/>
    <p:sldId id="262" r:id="rId6"/>
    <p:sldId id="268" r:id="rId7"/>
    <p:sldId id="286" r:id="rId8"/>
    <p:sldId id="272" r:id="rId9"/>
    <p:sldId id="273" r:id="rId10"/>
    <p:sldId id="271" r:id="rId11"/>
    <p:sldId id="274" r:id="rId12"/>
    <p:sldId id="275" r:id="rId13"/>
    <p:sldId id="276" r:id="rId14"/>
    <p:sldId id="277" r:id="rId15"/>
    <p:sldId id="284" r:id="rId16"/>
    <p:sldId id="285" r:id="rId17"/>
    <p:sldId id="283" r:id="rId18"/>
    <p:sldId id="281" r:id="rId19"/>
    <p:sldId id="282" r:id="rId20"/>
    <p:sldId id="260" r:id="rId21"/>
  </p:sldIdLst>
  <p:sldSz cx="12192000" cy="6858000"/>
  <p:notesSz cx="6797675" cy="9926638"/>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94648" autoAdjust="0"/>
  </p:normalViewPr>
  <p:slideViewPr>
    <p:cSldViewPr snapToGrid="0">
      <p:cViewPr varScale="1">
        <p:scale>
          <a:sx n="65" d="100"/>
          <a:sy n="65" d="100"/>
        </p:scale>
        <p:origin x="774" y="78"/>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00FB8E98-EB83-4166-8CDF-F8D5CC97446D}" type="datetimeFigureOut">
              <a:rPr lang="es-ES" smtClean="0"/>
              <a:t>25/11/2021</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25/11/2021</a:t>
            </a:fld>
            <a:endParaRPr lang="es-ES" noProof="0"/>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17</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25/11/2021</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25/11/2021</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25/11/2021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25/11/2021</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25/11/2021</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25/11/2021</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25/11/2021</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25/11/2021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25/11/2021</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c.europa.eu/eurostat/cros/content/item-04-web-scraping-policy_e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web%20scraping/Scraper_elmundo.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extract_pdf/Scraper_BOCG.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twit_extract/Twitter%20Data%20Extraction.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jecas.es/programa/"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jecas.es/tratamiento-de-grandes-volumenes-de-datos-con-tidyverse-ejemplos-a-partir-de-mcvl/" TargetMode="External"/><Relationship Id="rId5" Type="http://schemas.openxmlformats.org/officeDocument/2006/relationships/hyperlink" Target="https://jecas.es/el-caso-de-uso-de-r-aplicado-al-web-scraping-en-estadisticas-de-insercion-laboral/" TargetMode="External"/><Relationship Id="rId4" Type="http://schemas.openxmlformats.org/officeDocument/2006/relationships/hyperlink" Target="https://jecas.es/analisis-de-redes-orientado-a-la-generacion-de-informacion-estadistica-para-el-reto-demografico-causas-y-propuestas-a-partir-del-estudio-de-la-poblacion-susceptible-de-exodo-rural-y-su-acceso-a-los-e/"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jecas.es/web-scraping-para-caracteristicas-de-empresas/" TargetMode="External"/><Relationship Id="rId3" Type="http://schemas.openxmlformats.org/officeDocument/2006/relationships/hyperlink" Target="https://jecas.es/librerias-r-y-python-para-acceder-a-las-api-del-istac/" TargetMode="External"/><Relationship Id="rId7" Type="http://schemas.openxmlformats.org/officeDocument/2006/relationships/hyperlink" Target="https://jecas.es/caracterizacion-de-la-poblacion-andaluza-mediante-python-y-qgis/"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jecas.es/comunicacion-interactiva-de-informacion-municipal-usando-markdown-y-shiny/" TargetMode="External"/><Relationship Id="rId5" Type="http://schemas.openxmlformats.org/officeDocument/2006/relationships/hyperlink" Target="https://jecas.es/r-y-shiny-para-la-difusion-de-datos-e-indicadores/" TargetMode="External"/><Relationship Id="rId10" Type="http://schemas.openxmlformats.org/officeDocument/2006/relationships/hyperlink" Target="https://jecas.es/sistema-de-georreferenciacion-para-fines-estadisticos/" TargetMode="External"/><Relationship Id="rId4" Type="http://schemas.openxmlformats.org/officeDocument/2006/relationships/hyperlink" Target="https://jecas.es/informes-automatizados-con-r-ejemplos-de-uso-en-el-seguimiento-de-la-pandemia/" TargetMode="External"/><Relationship Id="rId9" Type="http://schemas.openxmlformats.org/officeDocument/2006/relationships/hyperlink" Target="https://jecas.es/tecnicas-de-web-scraping-aplicadas-a-las-estadisticas-de-insercion-labora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mgrodes/web-scraping.git"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jmg.rodes@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os.gob.es/es/catalog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www.spyder-ide.org/" TargetMode="External"/><Relationship Id="rId7" Type="http://schemas.openxmlformats.org/officeDocument/2006/relationships/image" Target="../media/image2.jpeg"/><Relationship Id="rId12" Type="http://schemas.openxmlformats.org/officeDocument/2006/relationships/image" Target="../media/image7.jpeg"/><Relationship Id="rId2" Type="http://schemas.openxmlformats.org/officeDocument/2006/relationships/hyperlink" Target="https://www.rstudio.com/products/RStudio/" TargetMode="External"/><Relationship Id="rId1" Type="http://schemas.openxmlformats.org/officeDocument/2006/relationships/slideLayout" Target="../slideLayouts/slideLayout2.xml"/><Relationship Id="rId6" Type="http://schemas.openxmlformats.org/officeDocument/2006/relationships/hyperlink" Target="https://www.anaconda.com/products/individual" TargetMode="External"/><Relationship Id="rId11" Type="http://schemas.openxmlformats.org/officeDocument/2006/relationships/image" Target="../media/image6.png"/><Relationship Id="rId5" Type="http://schemas.openxmlformats.org/officeDocument/2006/relationships/hyperlink" Target="https://docs.anaconda.com/anaconda/navigator/index.html" TargetMode="External"/><Relationship Id="rId10" Type="http://schemas.openxmlformats.org/officeDocument/2006/relationships/image" Target="../media/image5.png"/><Relationship Id="rId4" Type="http://schemas.openxmlformats.org/officeDocument/2006/relationships/hyperlink" Target="https://jupyter.org/"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pypi.org/" TargetMode="External"/><Relationship Id="rId7" Type="http://schemas.openxmlformats.org/officeDocument/2006/relationships/image" Target="../media/image4.png"/><Relationship Id="rId2" Type="http://schemas.openxmlformats.org/officeDocument/2006/relationships/hyperlink" Target="https://docs.python.org/es/3/library/index.html"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10" Type="http://schemas.openxmlformats.org/officeDocument/2006/relationships/image" Target="../media/image7.jpeg"/><Relationship Id="rId4" Type="http://schemas.openxmlformats.org/officeDocument/2006/relationships/hyperlink" Target="https://cran.r-project.org/"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docs.python-requests.org/en/latest/" TargetMode="External"/><Relationship Id="rId7" Type="http://schemas.openxmlformats.org/officeDocument/2006/relationships/image" Target="../media/image9.jpeg"/><Relationship Id="rId2" Type="http://schemas.openxmlformats.org/officeDocument/2006/relationships/hyperlink" Target="https://rvest.tidyverse.org/"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selenium.dev/" TargetMode="External"/><Relationship Id="rId4" Type="http://schemas.openxmlformats.org/officeDocument/2006/relationships/hyperlink" Target="https://pypi.org/project/beautifulsoup4/" TargetMode="Externa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hyperlink" Target="https://ec.europa.eu/eurostat/cros/content/item-04-web-scraping-policy_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500" dirty="0">
                <a:solidFill>
                  <a:schemeClr val="bg1"/>
                </a:solidFill>
              </a:rPr>
              <a:t>TÉCNICAS DE WEB SCRAPING</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dirty="0">
                <a:solidFill>
                  <a:srgbClr val="7CEBFF"/>
                </a:solidFill>
              </a:rPr>
              <a:t>José Manuel García </a:t>
            </a:r>
            <a:r>
              <a:rPr lang="es-ES" dirty="0" err="1">
                <a:solidFill>
                  <a:srgbClr val="7CEBFF"/>
                </a:solidFill>
              </a:rPr>
              <a:t>rodes</a:t>
            </a:r>
            <a:endParaRPr lang="es-E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p:txBody>
          <a:bodyPr anchor="t">
            <a:normAutofit fontScale="90000"/>
          </a:bodyPr>
          <a:lstStyle/>
          <a:p>
            <a:r>
              <a:rPr lang="es-ES" dirty="0"/>
              <a:t>Técnicas de web scraping</a:t>
            </a:r>
            <a:br>
              <a:rPr lang="es-ES" dirty="0"/>
            </a:br>
            <a:r>
              <a:rPr lang="es-ES" sz="2200" dirty="0"/>
              <a:t>3.- ¿Qué es el web scraping?</a:t>
            </a:r>
            <a:br>
              <a:rPr lang="es-ES" sz="2200" dirty="0"/>
            </a:br>
            <a:br>
              <a:rPr lang="es-ES" sz="2400" dirty="0"/>
            </a:br>
            <a:endParaRPr lang="es-ES" dirty="0"/>
          </a:p>
        </p:txBody>
      </p:sp>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581192" y="2146042"/>
            <a:ext cx="11029616" cy="4461235"/>
          </a:xfrm>
        </p:spPr>
        <p:txBody>
          <a:bodyPr>
            <a:normAutofit fontScale="92500" lnSpcReduction="20000"/>
          </a:bodyPr>
          <a:lstStyle/>
          <a:p>
            <a:pPr marL="0" indent="0">
              <a:lnSpc>
                <a:spcPct val="107000"/>
              </a:lnSpc>
              <a:spcAft>
                <a:spcPts val="800"/>
              </a:spcAft>
              <a:buNone/>
            </a:pPr>
            <a:r>
              <a:rPr lang="es-ES" sz="2800" b="1" dirty="0">
                <a:effectLst/>
                <a:latin typeface="Calibri" panose="020F0502020204030204" pitchFamily="34" charset="0"/>
                <a:ea typeface="Calibri" panose="020F0502020204030204" pitchFamily="34" charset="0"/>
                <a:cs typeface="Times New Roman" panose="02020603050405020304" pitchFamily="18" charset="0"/>
                <a:hlinkClick r:id="rId2"/>
              </a:rPr>
              <a:t>Directrices de la política de raspado web de Eurostat</a:t>
            </a:r>
            <a:endParaRPr lang="es-ES" sz="2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ES" sz="2000" b="1"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Prácticas (pautas de implementación)</a:t>
            </a:r>
            <a:endParaRPr lang="es-ES" sz="20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805815" algn="l"/>
              </a:tabLst>
            </a:pPr>
            <a:r>
              <a:rPr lang="es-E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Informe a los propietarios de sitios web si se extrae una cantidad considerable de datos de forma regular. Este no sería el caso si un sitio web se raspa con una frecuencia baja y no se raspa en profundidad;</a:t>
            </a:r>
            <a:endParaRPr lang="es-E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805815" algn="l"/>
              </a:tabLst>
            </a:pPr>
            <a:r>
              <a:rPr lang="es-E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Trate de minimizar la carga en los servidores web mediante:</a:t>
            </a:r>
            <a:endParaRPr lang="es-ES"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348615" algn="l"/>
              </a:tabLst>
            </a:pPr>
            <a:r>
              <a:rPr lang="es-E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agregar tiempo de inactividad entre solicitudes,</a:t>
            </a:r>
            <a:endParaRPr lang="es-ES"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ts val="1150"/>
              </a:lnSpc>
              <a:spcAft>
                <a:spcPts val="800"/>
              </a:spcAft>
              <a:buSzPts val="1000"/>
              <a:buFont typeface="Symbol" panose="05050102010706020507" pitchFamily="18" charset="2"/>
              <a:buChar char=""/>
              <a:tabLst>
                <a:tab pos="-348615" algn="l"/>
              </a:tabLst>
            </a:pPr>
            <a:r>
              <a:rPr lang="es-E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raspado en un momento del día durante el cual no se espera que el servidor web esté bajo una gran carga,</a:t>
            </a:r>
            <a:endParaRPr lang="es-ES"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ts val="1150"/>
              </a:lnSpc>
              <a:spcAft>
                <a:spcPts val="800"/>
              </a:spcAft>
              <a:buSzPts val="1000"/>
              <a:buFont typeface="Symbol" panose="05050102010706020507" pitchFamily="18" charset="2"/>
              <a:buChar char=""/>
              <a:tabLst>
                <a:tab pos="-348615" algn="l"/>
              </a:tabLst>
            </a:pPr>
            <a:r>
              <a:rPr lang="es-E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optimizar la estrategia de raspado para minimizar el número de solicitudes a un dominio;</a:t>
            </a:r>
            <a:endParaRPr lang="es-E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805815" algn="l"/>
              </a:tabLst>
            </a:pPr>
            <a:r>
              <a:rPr lang="es-E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Solo extraiga los datos dentro del alcance del mandato legal de la oficina de estadística y no reutilice ni distribuya los datos sin procesar; </a:t>
            </a:r>
            <a:endParaRPr lang="es-E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SzPts val="1000"/>
              <a:buFont typeface="Symbol" panose="05050102010706020507" pitchFamily="18" charset="2"/>
              <a:buChar char=""/>
              <a:tabLst>
                <a:tab pos="-805815" algn="l"/>
              </a:tabLst>
            </a:pPr>
            <a:r>
              <a:rPr lang="es-E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Maneje los datos extraídos de la web de forma segura;</a:t>
            </a:r>
            <a:r>
              <a:rPr lang="es-ES" sz="1900" dirty="0">
                <a:solidFill>
                  <a:srgbClr val="000000"/>
                </a:solidFill>
                <a:effectLst/>
                <a:latin typeface="Times New Roman" panose="02020603050405020304" pitchFamily="18" charset="0"/>
                <a:ea typeface="Times New Roman" panose="02020603050405020304" pitchFamily="18" charset="0"/>
              </a:rPr>
              <a:t> Evite el web scraping al usar API (I</a:t>
            </a:r>
            <a:r>
              <a:rPr lang="es-ES" sz="2000" b="0" i="0" dirty="0">
                <a:solidFill>
                  <a:srgbClr val="151515"/>
                </a:solidFill>
                <a:effectLst/>
                <a:latin typeface="RedHatText"/>
              </a:rPr>
              <a:t>nterfaz de programación de aplicaciones)</a:t>
            </a:r>
            <a:r>
              <a:rPr lang="es-ES" sz="1900" dirty="0">
                <a:solidFill>
                  <a:srgbClr val="000000"/>
                </a:solidFill>
                <a:effectLst/>
                <a:latin typeface="Times New Roman" panose="02020603050405020304" pitchFamily="18" charset="0"/>
                <a:ea typeface="Times New Roman" panose="02020603050405020304" pitchFamily="18" charset="0"/>
              </a:rPr>
              <a:t> públicas u otras opciones de provisión de datos cuando estén disponibles.</a:t>
            </a:r>
          </a:p>
        </p:txBody>
      </p:sp>
    </p:spTree>
    <p:extLst>
      <p:ext uri="{BB962C8B-B14F-4D97-AF65-F5344CB8AC3E}">
        <p14:creationId xmlns:p14="http://schemas.microsoft.com/office/powerpoint/2010/main" val="97671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a:xfrm>
            <a:off x="581192" y="702156"/>
            <a:ext cx="11029616" cy="1013800"/>
          </a:xfrm>
        </p:spPr>
        <p:txBody>
          <a:bodyPr>
            <a:normAutofit/>
          </a:bodyPr>
          <a:lstStyle/>
          <a:p>
            <a:pPr>
              <a:lnSpc>
                <a:spcPct val="90000"/>
              </a:lnSpc>
            </a:pPr>
            <a:r>
              <a:rPr lang="es-ES" sz="2200"/>
              <a:t>Técnicas de web scraping</a:t>
            </a:r>
            <a:br>
              <a:rPr lang="es-ES" sz="2200"/>
            </a:br>
            <a:r>
              <a:rPr lang="es-ES" sz="2200"/>
              <a:t>4.- Ejemplos de uso</a:t>
            </a:r>
            <a:br>
              <a:rPr lang="es-ES" sz="2200"/>
            </a:br>
            <a:endParaRPr lang="es-ES" sz="2200"/>
          </a:p>
        </p:txBody>
      </p:sp>
      <p:sp>
        <p:nvSpPr>
          <p:cNvPr id="11" name="Rectangle 8">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598728E6-78E0-4E64-94E7-8348CA2904DC}"/>
              </a:ext>
            </a:extLst>
          </p:cNvPr>
          <p:cNvPicPr>
            <a:picLocks noChangeAspect="1"/>
          </p:cNvPicPr>
          <p:nvPr/>
        </p:nvPicPr>
        <p:blipFill rotWithShape="1">
          <a:blip r:embed="rId2"/>
          <a:srcRect r="-3" b="8932"/>
          <a:stretch/>
        </p:blipFill>
        <p:spPr>
          <a:xfrm>
            <a:off x="657225" y="2361056"/>
            <a:ext cx="4962525" cy="3649219"/>
          </a:xfrm>
          <a:prstGeom prst="rect">
            <a:avLst/>
          </a:prstGeom>
        </p:spPr>
      </p:pic>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6335805" y="2180496"/>
            <a:ext cx="5275001" cy="4045683"/>
          </a:xfrm>
        </p:spPr>
        <p:txBody>
          <a:bodyPr>
            <a:normAutofit/>
          </a:bodyPr>
          <a:lstStyle/>
          <a:p>
            <a:pPr marL="324000" lvl="1" indent="0" algn="just">
              <a:buNone/>
            </a:pPr>
            <a:r>
              <a:rPr lang="es-ES" sz="2000" b="1" dirty="0"/>
              <a:t>4.1.- Descarga de informaciones de los medios de comunicación</a:t>
            </a:r>
          </a:p>
          <a:p>
            <a:pPr lvl="1" algn="just"/>
            <a:r>
              <a:rPr lang="es-ES" dirty="0"/>
              <a:t>En esta diapositiva podemos ver un cuaderno </a:t>
            </a:r>
            <a:r>
              <a:rPr lang="es-ES" b="1" dirty="0"/>
              <a:t>Jupyter</a:t>
            </a:r>
            <a:r>
              <a:rPr lang="es-ES" dirty="0"/>
              <a:t> en el que hemos creado el código para descargarnos los titulares y los enlaces a las noticias aparecidas en el diario </a:t>
            </a:r>
            <a:r>
              <a:rPr lang="es-ES" b="1" dirty="0"/>
              <a:t>El Mundo </a:t>
            </a:r>
            <a:r>
              <a:rPr lang="es-ES" dirty="0"/>
              <a:t>en un periodo de tiempo determinado.</a:t>
            </a:r>
          </a:p>
          <a:p>
            <a:pPr lvl="1" algn="just"/>
            <a:r>
              <a:rPr lang="es-ES" dirty="0"/>
              <a:t>Para más información sobre los cuadernos </a:t>
            </a:r>
            <a:r>
              <a:rPr lang="es-ES" dirty="0">
                <a:hlinkClick r:id="rId3"/>
              </a:rPr>
              <a:t>Jupyter</a:t>
            </a:r>
            <a:r>
              <a:rPr lang="es-ES" dirty="0"/>
              <a:t> pueden visitar la página en el enlace anterior.</a:t>
            </a:r>
          </a:p>
          <a:p>
            <a:pPr lvl="1" algn="just"/>
            <a:r>
              <a:rPr lang="es-ES" dirty="0"/>
              <a:t>En el siguiente enlace podemos ver en detalle una </a:t>
            </a:r>
            <a:r>
              <a:rPr lang="es-ES" dirty="0">
                <a:hlinkClick r:id="rId4" action="ppaction://hlinkfile"/>
              </a:rPr>
              <a:t>imagen del cuaderno </a:t>
            </a:r>
            <a:r>
              <a:rPr lang="es-ES" dirty="0"/>
              <a:t>y como quedaría el </a:t>
            </a:r>
            <a:r>
              <a:rPr lang="es-ES" dirty="0" err="1"/>
              <a:t>códiogo</a:t>
            </a:r>
            <a:r>
              <a:rPr lang="es-ES" dirty="0"/>
              <a:t>.</a:t>
            </a:r>
          </a:p>
        </p:txBody>
      </p:sp>
    </p:spTree>
    <p:extLst>
      <p:ext uri="{BB962C8B-B14F-4D97-AF65-F5344CB8AC3E}">
        <p14:creationId xmlns:p14="http://schemas.microsoft.com/office/powerpoint/2010/main" val="161278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a:xfrm>
            <a:off x="581192" y="702156"/>
            <a:ext cx="11029616" cy="1013800"/>
          </a:xfrm>
        </p:spPr>
        <p:txBody>
          <a:bodyPr>
            <a:normAutofit/>
          </a:bodyPr>
          <a:lstStyle/>
          <a:p>
            <a:pPr>
              <a:lnSpc>
                <a:spcPct val="90000"/>
              </a:lnSpc>
            </a:pPr>
            <a:r>
              <a:rPr lang="es-ES" sz="2200"/>
              <a:t>Técnicas de web scraping</a:t>
            </a:r>
            <a:br>
              <a:rPr lang="es-ES" sz="2200"/>
            </a:br>
            <a:r>
              <a:rPr lang="es-ES" sz="2200"/>
              <a:t>4.- Ejemplos de uso</a:t>
            </a:r>
            <a:br>
              <a:rPr lang="es-ES" sz="2200"/>
            </a:br>
            <a:endParaRPr lang="es-ES" sz="2200"/>
          </a:p>
        </p:txBody>
      </p:sp>
      <p:sp>
        <p:nvSpPr>
          <p:cNvPr id="18" name="Rectangle 15">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E29CBB3A-29CA-406E-82AD-C5D3EBCA0630}"/>
              </a:ext>
            </a:extLst>
          </p:cNvPr>
          <p:cNvPicPr>
            <a:picLocks noChangeAspect="1"/>
          </p:cNvPicPr>
          <p:nvPr/>
        </p:nvPicPr>
        <p:blipFill>
          <a:blip r:embed="rId2"/>
          <a:stretch>
            <a:fillRect/>
          </a:stretch>
        </p:blipFill>
        <p:spPr>
          <a:xfrm>
            <a:off x="959849" y="2258900"/>
            <a:ext cx="4653068" cy="3896944"/>
          </a:xfrm>
          <a:prstGeom prst="rect">
            <a:avLst/>
          </a:prstGeom>
        </p:spPr>
      </p:pic>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6335805" y="2180496"/>
            <a:ext cx="5275001" cy="4045683"/>
          </a:xfrm>
        </p:spPr>
        <p:txBody>
          <a:bodyPr>
            <a:normAutofit/>
          </a:bodyPr>
          <a:lstStyle/>
          <a:p>
            <a:pPr marL="324000" lvl="1" indent="0">
              <a:buNone/>
            </a:pPr>
            <a:r>
              <a:rPr lang="es-ES" b="1" dirty="0"/>
              <a:t>4.2.- Descarga de actas parlamentarias de los BOCG</a:t>
            </a:r>
          </a:p>
          <a:p>
            <a:pPr lvl="1" algn="just"/>
            <a:r>
              <a:rPr lang="es-ES" dirty="0"/>
              <a:t>En esta diapositiva podemos ver un cuaderno </a:t>
            </a:r>
            <a:r>
              <a:rPr lang="es-ES" b="1" dirty="0"/>
              <a:t>Jupyter</a:t>
            </a:r>
            <a:r>
              <a:rPr lang="es-ES" dirty="0"/>
              <a:t> en el que hemos creado el código para descargarnos las actas parlamentarias contenidas en los </a:t>
            </a:r>
            <a:r>
              <a:rPr lang="es-ES" dirty="0" err="1"/>
              <a:t>BOCG’s</a:t>
            </a:r>
            <a:r>
              <a:rPr lang="es-ES" dirty="0"/>
              <a:t> para los criterios de búsqueda y periodos concretos.</a:t>
            </a:r>
          </a:p>
          <a:p>
            <a:pPr lvl="1"/>
            <a:r>
              <a:rPr lang="es-ES" dirty="0"/>
              <a:t>Para más información sobre los cuadernos </a:t>
            </a:r>
            <a:r>
              <a:rPr lang="es-ES" dirty="0">
                <a:hlinkClick r:id="rId3"/>
              </a:rPr>
              <a:t>Jupyter</a:t>
            </a:r>
            <a:r>
              <a:rPr lang="es-ES" dirty="0"/>
              <a:t> pueden visitar la página en el enlace anterior.</a:t>
            </a:r>
          </a:p>
          <a:p>
            <a:pPr lvl="1"/>
            <a:r>
              <a:rPr lang="es-ES" dirty="0"/>
              <a:t>En el siguiente enlace podemos ver en detalle una </a:t>
            </a:r>
            <a:r>
              <a:rPr lang="es-ES" dirty="0">
                <a:hlinkClick r:id="rId4" action="ppaction://hlinkfile"/>
              </a:rPr>
              <a:t>imagen del cuaderno </a:t>
            </a:r>
            <a:r>
              <a:rPr lang="es-ES" dirty="0"/>
              <a:t>y como quedaría el </a:t>
            </a:r>
            <a:r>
              <a:rPr lang="es-ES" dirty="0" err="1"/>
              <a:t>códiogo</a:t>
            </a:r>
            <a:r>
              <a:rPr lang="es-ES" dirty="0"/>
              <a:t>.</a:t>
            </a:r>
          </a:p>
        </p:txBody>
      </p:sp>
    </p:spTree>
    <p:extLst>
      <p:ext uri="{BB962C8B-B14F-4D97-AF65-F5344CB8AC3E}">
        <p14:creationId xmlns:p14="http://schemas.microsoft.com/office/powerpoint/2010/main" val="328042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a:xfrm>
            <a:off x="581192" y="702156"/>
            <a:ext cx="11029616" cy="1013800"/>
          </a:xfrm>
        </p:spPr>
        <p:txBody>
          <a:bodyPr>
            <a:normAutofit/>
          </a:bodyPr>
          <a:lstStyle/>
          <a:p>
            <a:pPr>
              <a:lnSpc>
                <a:spcPct val="90000"/>
              </a:lnSpc>
            </a:pPr>
            <a:r>
              <a:rPr lang="es-ES" sz="2200"/>
              <a:t>Técnicas de web scraping</a:t>
            </a:r>
            <a:br>
              <a:rPr lang="es-ES" sz="2200"/>
            </a:br>
            <a:r>
              <a:rPr lang="es-ES" sz="2200"/>
              <a:t>4.- Ejemplos de uso</a:t>
            </a:r>
            <a:br>
              <a:rPr lang="es-ES" sz="2200"/>
            </a:br>
            <a:endParaRPr lang="es-ES" sz="2200"/>
          </a:p>
        </p:txBody>
      </p:sp>
      <p:sp>
        <p:nvSpPr>
          <p:cNvPr id="25" name="Rectangle 22">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57B81BCE-1886-4056-9F41-56D68CA20512}"/>
              </a:ext>
            </a:extLst>
          </p:cNvPr>
          <p:cNvPicPr>
            <a:picLocks noChangeAspect="1"/>
          </p:cNvPicPr>
          <p:nvPr/>
        </p:nvPicPr>
        <p:blipFill rotWithShape="1">
          <a:blip r:embed="rId2"/>
          <a:srcRect t="1597" r="-3" b="17814"/>
          <a:stretch/>
        </p:blipFill>
        <p:spPr>
          <a:xfrm>
            <a:off x="657225" y="2361056"/>
            <a:ext cx="4962525" cy="3649219"/>
          </a:xfrm>
          <a:prstGeom prst="rect">
            <a:avLst/>
          </a:prstGeom>
        </p:spPr>
      </p:pic>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6335805" y="2180496"/>
            <a:ext cx="5275001" cy="4045683"/>
          </a:xfrm>
        </p:spPr>
        <p:txBody>
          <a:bodyPr>
            <a:normAutofit/>
          </a:bodyPr>
          <a:lstStyle/>
          <a:p>
            <a:pPr marL="324000" lvl="1" indent="0">
              <a:buNone/>
            </a:pPr>
            <a:r>
              <a:rPr lang="es-ES" sz="2000" b="1" dirty="0"/>
              <a:t>4.3.- Descarga de </a:t>
            </a:r>
            <a:r>
              <a:rPr lang="es-ES" sz="2000" b="1" dirty="0" err="1"/>
              <a:t>twits</a:t>
            </a:r>
            <a:endParaRPr lang="es-ES" sz="2000" b="1" dirty="0"/>
          </a:p>
          <a:p>
            <a:pPr lvl="1" algn="just"/>
            <a:r>
              <a:rPr lang="es-ES" dirty="0"/>
              <a:t>En esta diapositiva podemos ver un cuaderno </a:t>
            </a:r>
            <a:r>
              <a:rPr lang="es-ES" b="1" dirty="0"/>
              <a:t>Jupyter</a:t>
            </a:r>
            <a:r>
              <a:rPr lang="es-ES" dirty="0"/>
              <a:t> en el que hemos creado el código para descargarnos </a:t>
            </a:r>
            <a:r>
              <a:rPr lang="es-ES" dirty="0" err="1"/>
              <a:t>twits</a:t>
            </a:r>
            <a:r>
              <a:rPr lang="es-ES" dirty="0"/>
              <a:t> directamente con la API Twitter para los criterios de búsqueda concretos.</a:t>
            </a:r>
          </a:p>
          <a:p>
            <a:pPr lvl="1"/>
            <a:r>
              <a:rPr lang="es-ES" dirty="0"/>
              <a:t>Para más información sobre los cuadernos </a:t>
            </a:r>
            <a:r>
              <a:rPr lang="es-ES" dirty="0">
                <a:hlinkClick r:id="rId3"/>
              </a:rPr>
              <a:t>Jupyter</a:t>
            </a:r>
            <a:r>
              <a:rPr lang="es-ES" dirty="0"/>
              <a:t> pueden visitar la página en el enlace anterior.</a:t>
            </a:r>
          </a:p>
          <a:p>
            <a:pPr lvl="1"/>
            <a:r>
              <a:rPr lang="es-ES" dirty="0"/>
              <a:t>En el siguiente enlace podemos ver en detalle una </a:t>
            </a:r>
            <a:r>
              <a:rPr lang="es-ES" dirty="0">
                <a:hlinkClick r:id="rId4" action="ppaction://hlinkfile"/>
              </a:rPr>
              <a:t>imagen del cuaderno </a:t>
            </a:r>
            <a:r>
              <a:rPr lang="es-ES" dirty="0"/>
              <a:t>y como quedaría el </a:t>
            </a:r>
            <a:r>
              <a:rPr lang="es-ES" dirty="0" err="1"/>
              <a:t>códiogo</a:t>
            </a:r>
            <a:r>
              <a:rPr lang="es-ES" dirty="0"/>
              <a:t>.</a:t>
            </a:r>
          </a:p>
        </p:txBody>
      </p:sp>
    </p:spTree>
    <p:extLst>
      <p:ext uri="{BB962C8B-B14F-4D97-AF65-F5344CB8AC3E}">
        <p14:creationId xmlns:p14="http://schemas.microsoft.com/office/powerpoint/2010/main" val="289453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a:xfrm>
            <a:off x="581192" y="702156"/>
            <a:ext cx="11029616" cy="1013800"/>
          </a:xfrm>
        </p:spPr>
        <p:txBody>
          <a:bodyPr>
            <a:normAutofit/>
          </a:bodyPr>
          <a:lstStyle/>
          <a:p>
            <a:pPr>
              <a:lnSpc>
                <a:spcPct val="90000"/>
              </a:lnSpc>
            </a:pPr>
            <a:r>
              <a:rPr lang="es-ES" sz="2400" dirty="0"/>
              <a:t>Técnicas de web scraping</a:t>
            </a:r>
            <a:br>
              <a:rPr lang="es-ES" sz="1800" dirty="0"/>
            </a:br>
            <a:r>
              <a:rPr lang="es-ES" sz="1800" dirty="0"/>
              <a:t>5.- Uso del web scraping en los institutos de estadística de las Comunidades Autónomas</a:t>
            </a:r>
            <a:br>
              <a:rPr lang="es-ES" sz="1800" dirty="0"/>
            </a:br>
            <a:endParaRPr lang="es-ES" sz="1800" dirty="0"/>
          </a:p>
        </p:txBody>
      </p:sp>
      <p:pic>
        <p:nvPicPr>
          <p:cNvPr id="4" name="Imagen 3">
            <a:extLst>
              <a:ext uri="{FF2B5EF4-FFF2-40B4-BE49-F238E27FC236}">
                <a16:creationId xmlns:a16="http://schemas.microsoft.com/office/drawing/2014/main" id="{81130EC0-D154-4E69-A8F2-7C358D8F4A89}"/>
              </a:ext>
            </a:extLst>
          </p:cNvPr>
          <p:cNvPicPr>
            <a:picLocks noChangeAspect="1"/>
          </p:cNvPicPr>
          <p:nvPr/>
        </p:nvPicPr>
        <p:blipFill rotWithShape="1">
          <a:blip r:embed="rId2"/>
          <a:srcRect l="2769" r="22006" b="1"/>
          <a:stretch/>
        </p:blipFill>
        <p:spPr>
          <a:xfrm>
            <a:off x="448732" y="1871133"/>
            <a:ext cx="3683001" cy="4504267"/>
          </a:xfrm>
          <a:prstGeom prst="rect">
            <a:avLst/>
          </a:prstGeom>
        </p:spPr>
      </p:pic>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4475858" y="2180496"/>
            <a:ext cx="7140407" cy="4194904"/>
          </a:xfrm>
        </p:spPr>
        <p:txBody>
          <a:bodyPr>
            <a:normAutofit lnSpcReduction="10000"/>
          </a:bodyPr>
          <a:lstStyle/>
          <a:p>
            <a:pPr marL="0" indent="0" algn="just">
              <a:buNone/>
            </a:pPr>
            <a:r>
              <a:rPr lang="es-ES" dirty="0">
                <a:effectLst/>
                <a:latin typeface="Calibri" panose="020F0502020204030204" pitchFamily="34" charset="0"/>
                <a:ea typeface="Calibri" panose="020F0502020204030204" pitchFamily="34" charset="0"/>
                <a:cs typeface="Times New Roman" panose="02020603050405020304" pitchFamily="18" charset="0"/>
              </a:rPr>
              <a:t>La pasada semana del 15 al 19 de noviembre, tuvieron lugar las </a:t>
            </a:r>
            <a:r>
              <a:rPr lang="es-ES" b="1" dirty="0">
                <a:latin typeface="Calibri" panose="020F0502020204030204" pitchFamily="34" charset="0"/>
                <a:ea typeface="Calibri" panose="020F0502020204030204" pitchFamily="34" charset="0"/>
                <a:cs typeface="Times New Roman" panose="02020603050405020304" pitchFamily="18" charset="0"/>
                <a:hlinkClick r:id="rId3"/>
              </a:rPr>
              <a:t>XXI Jornadas de Estadística de las Comunidades Autónomas</a:t>
            </a:r>
            <a:r>
              <a:rPr lang="es-ES" b="1" dirty="0">
                <a:latin typeface="Calibri" panose="020F0502020204030204" pitchFamily="34" charset="0"/>
                <a:ea typeface="Calibri" panose="020F0502020204030204" pitchFamily="34" charset="0"/>
                <a:cs typeface="Times New Roman" panose="02020603050405020304" pitchFamily="18" charset="0"/>
              </a:rPr>
              <a:t>, </a:t>
            </a:r>
            <a:r>
              <a:rPr lang="es-ES" dirty="0">
                <a:latin typeface="Calibri" panose="020F0502020204030204" pitchFamily="34" charset="0"/>
                <a:ea typeface="Calibri" panose="020F0502020204030204" pitchFamily="34" charset="0"/>
                <a:cs typeface="Times New Roman" panose="02020603050405020304" pitchFamily="18" charset="0"/>
              </a:rPr>
              <a:t>donde los distintos institutos de estadística de las diferentes comunidades autónomas que participaron, expusieron sus avances en la recogida y análisis de nuevas fuentes de datos y los indicadores utilizados para medir las ODS.</a:t>
            </a:r>
          </a:p>
          <a:p>
            <a:pPr marL="0" indent="0" algn="just">
              <a:buNone/>
            </a:pPr>
            <a:r>
              <a:rPr lang="es-ES" dirty="0">
                <a:latin typeface="Calibri" panose="020F0502020204030204" pitchFamily="34" charset="0"/>
                <a:ea typeface="Calibri" panose="020F0502020204030204" pitchFamily="34" charset="0"/>
                <a:cs typeface="Times New Roman" panose="02020603050405020304" pitchFamily="18" charset="0"/>
              </a:rPr>
              <a:t>Entre las ponencias más destacadas respecto al tema que nos ocupa cabe destacar las siguientes:</a:t>
            </a:r>
          </a:p>
          <a:p>
            <a:pPr algn="just"/>
            <a:r>
              <a:rPr lang="es-ES" sz="1600" b="1" i="0" dirty="0">
                <a:solidFill>
                  <a:srgbClr val="1F1F1F"/>
                </a:solidFill>
                <a:effectLst/>
                <a:latin typeface="Calibri" panose="020F0502020204030204" pitchFamily="34" charset="0"/>
                <a:cs typeface="Calibri" panose="020F0502020204030204" pitchFamily="34" charset="0"/>
                <a:hlinkClick r:id="rId4"/>
              </a:rPr>
              <a:t>Análisis de redes orientado a la generación de información estadística para el reto demográfico. Causas y propuestas a partir del estudio de la población susceptible de éxodo rural y su acceso a los equipamientos básicos</a:t>
            </a:r>
            <a:endParaRPr lang="es-ES" sz="1600" b="1" i="0" dirty="0">
              <a:solidFill>
                <a:srgbClr val="1F1F1F"/>
              </a:solidFill>
              <a:effectLst/>
              <a:latin typeface="Calibri" panose="020F0502020204030204" pitchFamily="34" charset="0"/>
              <a:cs typeface="Calibri" panose="020F0502020204030204" pitchFamily="34" charset="0"/>
            </a:endParaRPr>
          </a:p>
          <a:p>
            <a:pPr algn="just"/>
            <a:r>
              <a:rPr lang="es-ES" sz="1600" b="1" i="0" u="none" strike="noStrike" dirty="0">
                <a:solidFill>
                  <a:srgbClr val="1F1F1F"/>
                </a:solidFill>
                <a:effectLst/>
                <a:latin typeface="Calibri" panose="020F0502020204030204" pitchFamily="34" charset="0"/>
                <a:cs typeface="Calibri" panose="020F0502020204030204" pitchFamily="34" charset="0"/>
                <a:hlinkClick r:id="rId5"/>
              </a:rPr>
              <a:t>El caso de uso de R aplicado al web scraping en estadísticas de inserción laboral</a:t>
            </a:r>
            <a:endParaRPr lang="es-ES" sz="1600" b="1" i="0" u="none" strike="noStrike" dirty="0">
              <a:solidFill>
                <a:srgbClr val="1F1F1F"/>
              </a:solidFill>
              <a:effectLst/>
              <a:latin typeface="Calibri" panose="020F0502020204030204" pitchFamily="34" charset="0"/>
              <a:cs typeface="Calibri" panose="020F0502020204030204" pitchFamily="34" charset="0"/>
            </a:endParaRPr>
          </a:p>
          <a:p>
            <a:pPr algn="just"/>
            <a:r>
              <a:rPr lang="es-ES" sz="1600" b="1" i="0" u="none" strike="noStrike" dirty="0">
                <a:solidFill>
                  <a:srgbClr val="1F1F1F"/>
                </a:solidFill>
                <a:effectLst/>
                <a:latin typeface="Calibri" panose="020F0502020204030204" pitchFamily="34" charset="0"/>
                <a:cs typeface="Calibri" panose="020F0502020204030204" pitchFamily="34" charset="0"/>
                <a:hlinkClick r:id="rId6"/>
              </a:rPr>
              <a:t>Tratamiento de grandes volúmenes de datos con </a:t>
            </a:r>
            <a:r>
              <a:rPr lang="es-ES" sz="1600" b="1" i="0" u="none" strike="noStrike" dirty="0" err="1">
                <a:solidFill>
                  <a:srgbClr val="1F1F1F"/>
                </a:solidFill>
                <a:effectLst/>
                <a:latin typeface="Calibri" panose="020F0502020204030204" pitchFamily="34" charset="0"/>
                <a:cs typeface="Calibri" panose="020F0502020204030204" pitchFamily="34" charset="0"/>
                <a:hlinkClick r:id="rId6"/>
              </a:rPr>
              <a:t>tidyverse</a:t>
            </a:r>
            <a:r>
              <a:rPr lang="es-ES" sz="1600" b="1" i="0" u="none" strike="noStrike" dirty="0">
                <a:solidFill>
                  <a:srgbClr val="1F1F1F"/>
                </a:solidFill>
                <a:effectLst/>
                <a:latin typeface="Calibri" panose="020F0502020204030204" pitchFamily="34" charset="0"/>
                <a:cs typeface="Calibri" panose="020F0502020204030204" pitchFamily="34" charset="0"/>
                <a:hlinkClick r:id="rId6"/>
              </a:rPr>
              <a:t>. Ejemplos a partir de MCVL</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324000" lvl="1" indent="0">
              <a:buNone/>
            </a:pPr>
            <a:endParaRPr lang="es-ES" dirty="0"/>
          </a:p>
        </p:txBody>
      </p:sp>
    </p:spTree>
    <p:extLst>
      <p:ext uri="{BB962C8B-B14F-4D97-AF65-F5344CB8AC3E}">
        <p14:creationId xmlns:p14="http://schemas.microsoft.com/office/powerpoint/2010/main" val="343611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a:xfrm>
            <a:off x="581192" y="702156"/>
            <a:ext cx="11029616" cy="1013800"/>
          </a:xfrm>
        </p:spPr>
        <p:txBody>
          <a:bodyPr>
            <a:normAutofit/>
          </a:bodyPr>
          <a:lstStyle/>
          <a:p>
            <a:pPr>
              <a:lnSpc>
                <a:spcPct val="90000"/>
              </a:lnSpc>
            </a:pPr>
            <a:r>
              <a:rPr lang="es-ES" sz="1800"/>
              <a:t>Técnicas de web scraping</a:t>
            </a:r>
            <a:br>
              <a:rPr lang="es-ES" sz="1800"/>
            </a:br>
            <a:r>
              <a:rPr lang="es-ES" sz="1800"/>
              <a:t>5.- Uso del web scraping en los institutos de estadística de las Comunidades Autónomas</a:t>
            </a:r>
            <a:br>
              <a:rPr lang="es-ES" sz="1800"/>
            </a:br>
            <a:endParaRPr lang="es-ES" sz="1800"/>
          </a:p>
        </p:txBody>
      </p:sp>
      <p:pic>
        <p:nvPicPr>
          <p:cNvPr id="4" name="Imagen 3">
            <a:extLst>
              <a:ext uri="{FF2B5EF4-FFF2-40B4-BE49-F238E27FC236}">
                <a16:creationId xmlns:a16="http://schemas.microsoft.com/office/drawing/2014/main" id="{81130EC0-D154-4E69-A8F2-7C358D8F4A89}"/>
              </a:ext>
            </a:extLst>
          </p:cNvPr>
          <p:cNvPicPr>
            <a:picLocks noChangeAspect="1"/>
          </p:cNvPicPr>
          <p:nvPr/>
        </p:nvPicPr>
        <p:blipFill rotWithShape="1">
          <a:blip r:embed="rId2"/>
          <a:srcRect l="2769" r="22006" b="1"/>
          <a:stretch/>
        </p:blipFill>
        <p:spPr>
          <a:xfrm>
            <a:off x="448732" y="1871133"/>
            <a:ext cx="3683001" cy="4504267"/>
          </a:xfrm>
          <a:prstGeom prst="rect">
            <a:avLst/>
          </a:prstGeom>
        </p:spPr>
      </p:pic>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4475858" y="3084394"/>
            <a:ext cx="7140407" cy="3291006"/>
          </a:xfrm>
        </p:spPr>
        <p:txBody>
          <a:bodyPr>
            <a:normAutofit fontScale="92500" lnSpcReduction="10000"/>
          </a:bodyPr>
          <a:lstStyle/>
          <a:p>
            <a:pPr algn="just"/>
            <a:r>
              <a:rPr lang="es-ES" sz="1600" b="1" i="0" u="none" strike="noStrike" dirty="0">
                <a:solidFill>
                  <a:srgbClr val="1F1F1F"/>
                </a:solidFill>
                <a:effectLst/>
                <a:latin typeface="Lato" panose="020F0502020204030203" pitchFamily="34" charset="0"/>
                <a:hlinkClick r:id="rId3"/>
              </a:rPr>
              <a:t>Librerías R y Python para acceder a la API del ISTAC</a:t>
            </a:r>
            <a:endParaRPr lang="es-ES" sz="1600" b="1" i="0" u="none" strike="noStrike" dirty="0">
              <a:solidFill>
                <a:srgbClr val="1F1F1F"/>
              </a:solidFill>
              <a:effectLst/>
              <a:latin typeface="Lato" panose="020F0502020204030203" pitchFamily="34" charset="0"/>
            </a:endParaRPr>
          </a:p>
          <a:p>
            <a:pPr algn="just"/>
            <a:r>
              <a:rPr lang="es-ES" sz="1600" b="1" i="0" u="none" strike="noStrike" dirty="0">
                <a:solidFill>
                  <a:srgbClr val="1F1F1F"/>
                </a:solidFill>
                <a:effectLst/>
                <a:latin typeface="Lato" panose="020F0502020204030203" pitchFamily="34" charset="0"/>
                <a:hlinkClick r:id="rId4"/>
              </a:rPr>
              <a:t>Informes automatizados con R. Ejemplos de uso en el seguimiento de la pandemia</a:t>
            </a:r>
            <a:endParaRPr lang="es-ES" sz="1600" b="1" dirty="0">
              <a:solidFill>
                <a:srgbClr val="1F1F1F"/>
              </a:solidFill>
              <a:latin typeface="Lato" panose="020F0502020204030203" pitchFamily="34" charset="0"/>
            </a:endParaRPr>
          </a:p>
          <a:p>
            <a:pPr algn="just"/>
            <a:r>
              <a:rPr lang="es-ES" sz="1600" b="1" i="0" u="none" strike="noStrike" dirty="0">
                <a:solidFill>
                  <a:srgbClr val="1F1F1F"/>
                </a:solidFill>
                <a:effectLst/>
                <a:latin typeface="Lato" panose="020F0502020204030203" pitchFamily="34" charset="0"/>
                <a:hlinkClick r:id="rId5"/>
              </a:rPr>
              <a:t>R y </a:t>
            </a:r>
            <a:r>
              <a:rPr lang="es-ES" sz="1600" b="1" i="0" u="none" strike="noStrike" dirty="0" err="1">
                <a:solidFill>
                  <a:srgbClr val="1F1F1F"/>
                </a:solidFill>
                <a:effectLst/>
                <a:latin typeface="Lato" panose="020F0502020204030203" pitchFamily="34" charset="0"/>
                <a:hlinkClick r:id="rId5"/>
              </a:rPr>
              <a:t>Shiny</a:t>
            </a:r>
            <a:r>
              <a:rPr lang="es-ES" sz="1600" b="1" i="0" u="none" strike="noStrike" dirty="0">
                <a:solidFill>
                  <a:srgbClr val="1F1F1F"/>
                </a:solidFill>
                <a:effectLst/>
                <a:latin typeface="Lato" panose="020F0502020204030203" pitchFamily="34" charset="0"/>
                <a:hlinkClick r:id="rId5"/>
              </a:rPr>
              <a:t> para la difusión de datos e indicadores</a:t>
            </a:r>
            <a:endParaRPr lang="es-ES" sz="1600" b="1" i="0" u="none" strike="noStrike" dirty="0">
              <a:solidFill>
                <a:srgbClr val="1F1F1F"/>
              </a:solidFill>
              <a:effectLst/>
              <a:latin typeface="Lato" panose="020F0502020204030203" pitchFamily="34" charset="0"/>
            </a:endParaRPr>
          </a:p>
          <a:p>
            <a:pPr algn="just"/>
            <a:r>
              <a:rPr lang="es-ES" sz="1600" b="1" i="0" u="none" strike="noStrike" dirty="0">
                <a:solidFill>
                  <a:srgbClr val="1F1F1F"/>
                </a:solidFill>
                <a:effectLst/>
                <a:latin typeface="Lato" panose="020F0502020204030203" pitchFamily="34" charset="0"/>
                <a:hlinkClick r:id="rId6"/>
              </a:rPr>
              <a:t>Comunicación interactiva de información municipal usando </a:t>
            </a:r>
            <a:r>
              <a:rPr lang="es-ES" sz="1600" b="1" i="0" u="none" strike="noStrike" dirty="0" err="1">
                <a:solidFill>
                  <a:srgbClr val="1F1F1F"/>
                </a:solidFill>
                <a:effectLst/>
                <a:latin typeface="Lato" panose="020F0502020204030203" pitchFamily="34" charset="0"/>
                <a:hlinkClick r:id="rId6"/>
              </a:rPr>
              <a:t>Markdown</a:t>
            </a:r>
            <a:r>
              <a:rPr lang="es-ES" sz="1600" b="1" i="0" u="none" strike="noStrike" dirty="0">
                <a:solidFill>
                  <a:srgbClr val="1F1F1F"/>
                </a:solidFill>
                <a:effectLst/>
                <a:latin typeface="Lato" panose="020F0502020204030203" pitchFamily="34" charset="0"/>
                <a:hlinkClick r:id="rId6"/>
              </a:rPr>
              <a:t> y </a:t>
            </a:r>
            <a:r>
              <a:rPr lang="es-ES" sz="1600" b="1" i="0" u="none" strike="noStrike" dirty="0" err="1">
                <a:solidFill>
                  <a:srgbClr val="1F1F1F"/>
                </a:solidFill>
                <a:effectLst/>
                <a:latin typeface="Lato" panose="020F0502020204030203" pitchFamily="34" charset="0"/>
                <a:hlinkClick r:id="rId6"/>
              </a:rPr>
              <a:t>Shiny</a:t>
            </a:r>
            <a:endParaRPr lang="es-ES" sz="1600" b="1" u="none" strike="noStrike" dirty="0">
              <a:solidFill>
                <a:srgbClr val="1F1F1F"/>
              </a:solidFill>
              <a:latin typeface="Lato" panose="020F0502020204030203" pitchFamily="34" charset="0"/>
            </a:endParaRPr>
          </a:p>
          <a:p>
            <a:pPr algn="just"/>
            <a:r>
              <a:rPr lang="es-ES" sz="1600" b="1" i="0" u="none" strike="noStrike" dirty="0">
                <a:solidFill>
                  <a:srgbClr val="1F1F1F"/>
                </a:solidFill>
                <a:effectLst/>
                <a:latin typeface="Lato" panose="020F0502020204030203" pitchFamily="34" charset="0"/>
                <a:hlinkClick r:id="rId7"/>
              </a:rPr>
              <a:t>Caracterización de la población andaluza mediante Python y QGIS</a:t>
            </a:r>
            <a:endParaRPr lang="es-ES" sz="1600" b="1" i="0" dirty="0">
              <a:solidFill>
                <a:srgbClr val="1F1F1F"/>
              </a:solidFill>
              <a:effectLst/>
              <a:latin typeface="Lato" panose="020F0502020204030203" pitchFamily="34" charset="0"/>
            </a:endParaRPr>
          </a:p>
          <a:p>
            <a:pPr algn="just"/>
            <a:r>
              <a:rPr lang="pt-BR" sz="1600" b="1" i="0" u="none" strike="noStrike" dirty="0">
                <a:solidFill>
                  <a:srgbClr val="1F1F1F"/>
                </a:solidFill>
                <a:effectLst/>
                <a:latin typeface="Lato" panose="020F0502020204030203" pitchFamily="34" charset="0"/>
                <a:hlinkClick r:id="rId8"/>
              </a:rPr>
              <a:t>Web scraping para características de empresas</a:t>
            </a:r>
            <a:endParaRPr lang="es-ES" sz="1600" b="1" u="none" strike="noStrike" dirty="0">
              <a:solidFill>
                <a:srgbClr val="1F1F1F"/>
              </a:solidFill>
              <a:latin typeface="Lato" panose="020F0502020204030203" pitchFamily="34" charset="0"/>
            </a:endParaRPr>
          </a:p>
          <a:p>
            <a:pPr algn="just"/>
            <a:r>
              <a:rPr lang="es-ES" sz="1600" b="1" i="0" u="none" strike="noStrike" dirty="0">
                <a:solidFill>
                  <a:srgbClr val="1F1F1F"/>
                </a:solidFill>
                <a:effectLst/>
                <a:latin typeface="Lato" panose="020F0502020204030203" pitchFamily="34" charset="0"/>
                <a:hlinkClick r:id="rId9"/>
              </a:rPr>
              <a:t>Técnicas de web scraping aplicadas a las estadísticas de inserción laboral</a:t>
            </a:r>
            <a:endParaRPr lang="es-ES" sz="1600" b="1" i="0" dirty="0">
              <a:solidFill>
                <a:srgbClr val="1F1F1F"/>
              </a:solidFill>
              <a:effectLst/>
              <a:latin typeface="Lato" panose="020F0502020204030203" pitchFamily="34" charset="0"/>
            </a:endParaRPr>
          </a:p>
          <a:p>
            <a:pPr algn="just"/>
            <a:r>
              <a:rPr lang="es-ES" sz="1600" b="1" i="0" u="none" strike="noStrike" dirty="0">
                <a:solidFill>
                  <a:srgbClr val="1F1F1F"/>
                </a:solidFill>
                <a:effectLst/>
                <a:latin typeface="Lato" panose="020F0502020204030203" pitchFamily="34" charset="0"/>
                <a:hlinkClick r:id="rId10"/>
              </a:rPr>
              <a:t>Sistema de georreferenciación para fines estadísticos</a:t>
            </a:r>
            <a:endParaRPr lang="es-ES" sz="1600" b="1" i="0" u="none" strike="noStrike" dirty="0">
              <a:solidFill>
                <a:srgbClr val="1F1F1F"/>
              </a:solidFill>
              <a:effectLst/>
              <a:latin typeface="Lato" panose="020F0502020204030203" pitchFamily="34" charset="0"/>
            </a:endParaRPr>
          </a:p>
          <a:p>
            <a:pPr algn="just"/>
            <a:endParaRPr lang="es-ES" sz="1600" b="1" i="0" dirty="0">
              <a:solidFill>
                <a:srgbClr val="1F1F1F"/>
              </a:solidFill>
              <a:effectLst/>
              <a:latin typeface="Barlow" panose="020B0604020202020204" pitchFamily="2" charset="0"/>
            </a:endParaRPr>
          </a:p>
          <a:p>
            <a:pPr lvl="1" algn="just"/>
            <a:endParaRPr lang="es-ES" dirty="0">
              <a:latin typeface="Calibri" panose="020F0502020204030204" pitchFamily="34" charset="0"/>
              <a:ea typeface="Calibri" panose="020F0502020204030204" pitchFamily="34" charset="0"/>
              <a:cs typeface="Times New Roman" panose="02020603050405020304" pitchFamily="18" charset="0"/>
            </a:endParaRPr>
          </a:p>
          <a:p>
            <a:pPr marL="324000" lvl="1" indent="0">
              <a:buNone/>
            </a:pPr>
            <a:endParaRPr lang="es-ES" dirty="0"/>
          </a:p>
        </p:txBody>
      </p:sp>
    </p:spTree>
    <p:extLst>
      <p:ext uri="{BB962C8B-B14F-4D97-AF65-F5344CB8AC3E}">
        <p14:creationId xmlns:p14="http://schemas.microsoft.com/office/powerpoint/2010/main" val="391366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a:xfrm>
            <a:off x="581192" y="702156"/>
            <a:ext cx="11029616" cy="1013800"/>
          </a:xfrm>
        </p:spPr>
        <p:txBody>
          <a:bodyPr>
            <a:normAutofit/>
          </a:bodyPr>
          <a:lstStyle/>
          <a:p>
            <a:pPr>
              <a:lnSpc>
                <a:spcPct val="90000"/>
              </a:lnSpc>
            </a:pPr>
            <a:r>
              <a:rPr lang="es-ES" sz="2200"/>
              <a:t>Técnicas de web scraping</a:t>
            </a:r>
            <a:br>
              <a:rPr lang="es-ES" sz="2200"/>
            </a:br>
            <a:r>
              <a:rPr lang="es-ES" sz="2200"/>
              <a:t>6.- Repositorio GitHub</a:t>
            </a:r>
            <a:br>
              <a:rPr lang="es-ES" sz="2200"/>
            </a:br>
            <a:endParaRPr lang="es-ES" sz="2200"/>
          </a:p>
        </p:txBody>
      </p:sp>
      <p:sp>
        <p:nvSpPr>
          <p:cNvPr id="71" name="Rectangle 7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é es GitHub y por qué es útil al aprender programación | HACK A BOSS">
            <a:extLst>
              <a:ext uri="{FF2B5EF4-FFF2-40B4-BE49-F238E27FC236}">
                <a16:creationId xmlns:a16="http://schemas.microsoft.com/office/drawing/2014/main" id="{A7B821B5-03E9-4FB6-BF2A-F2D7D5B0E2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2796158"/>
            <a:ext cx="4962525" cy="277901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6335805" y="2180496"/>
            <a:ext cx="5275001" cy="4045683"/>
          </a:xfrm>
        </p:spPr>
        <p:txBody>
          <a:bodyPr>
            <a:normAutofit/>
          </a:bodyPr>
          <a:lstStyle/>
          <a:p>
            <a:pPr marL="0" indent="0">
              <a:buNone/>
            </a:pPr>
            <a:r>
              <a:rPr lang="es-ES" sz="3200" b="1" dirty="0"/>
              <a:t>6.- Repositorio GitHub</a:t>
            </a:r>
          </a:p>
          <a:p>
            <a:pPr algn="just"/>
            <a:r>
              <a:rPr lang="es-ES" sz="2000" dirty="0"/>
              <a:t>El código utilizado para el Web </a:t>
            </a:r>
            <a:r>
              <a:rPr lang="es-ES" sz="2000" dirty="0" err="1"/>
              <a:t>Scraping</a:t>
            </a:r>
            <a:r>
              <a:rPr lang="es-ES" sz="2000" dirty="0"/>
              <a:t> y esta presentación se puede descargar en el </a:t>
            </a:r>
            <a:r>
              <a:rPr lang="es-ES" sz="2000" dirty="0">
                <a:hlinkClick r:id="rId3"/>
              </a:rPr>
              <a:t>repositorio</a:t>
            </a:r>
            <a:r>
              <a:rPr lang="es-ES" sz="2000" dirty="0"/>
              <a:t> creado en GitHub</a:t>
            </a:r>
          </a:p>
        </p:txBody>
      </p:sp>
    </p:spTree>
    <p:extLst>
      <p:ext uri="{BB962C8B-B14F-4D97-AF65-F5344CB8AC3E}">
        <p14:creationId xmlns:p14="http://schemas.microsoft.com/office/powerpoint/2010/main" val="397415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s-ES" dirty="0">
                <a:solidFill>
                  <a:schemeClr val="bg2"/>
                </a:solidFill>
                <a:hlinkClick r:id="rId4"/>
              </a:rPr>
              <a:t>jmg.rodes@gmail.com</a:t>
            </a:r>
            <a:endParaRPr lang="es-ES" dirty="0">
              <a:solidFill>
                <a:schemeClr val="bg2"/>
              </a:solidFill>
            </a:endParaRPr>
          </a:p>
          <a:p>
            <a:pPr rtl="0"/>
            <a:endParaRPr lang="es-ES" dirty="0">
              <a:solidFill>
                <a:schemeClr val="bg2"/>
              </a:solidFill>
            </a:endParaRPr>
          </a:p>
          <a:p>
            <a:pPr rtl="0"/>
            <a:endParaRPr lang="es-ES" dirty="0">
              <a:solidFill>
                <a:schemeClr val="bg2"/>
              </a:solidFill>
            </a:endParaRPr>
          </a:p>
          <a:p>
            <a:pPr rtl="0"/>
            <a:endParaRPr lang="es-ES"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91F0E-2DCA-423D-A3C0-B2FFD9443D85}"/>
              </a:ext>
            </a:extLst>
          </p:cNvPr>
          <p:cNvSpPr>
            <a:spLocks noGrp="1"/>
          </p:cNvSpPr>
          <p:nvPr>
            <p:ph type="title"/>
          </p:nvPr>
        </p:nvSpPr>
        <p:spPr/>
        <p:txBody>
          <a:bodyPr anchor="t">
            <a:normAutofit/>
          </a:bodyPr>
          <a:lstStyle/>
          <a:p>
            <a:r>
              <a:rPr lang="es-ES" sz="2500" dirty="0"/>
              <a:t>Técnicas de web </a:t>
            </a:r>
            <a:r>
              <a:rPr lang="es-ES" sz="2500" dirty="0" err="1"/>
              <a:t>scraping</a:t>
            </a:r>
            <a:br>
              <a:rPr lang="es-ES" dirty="0"/>
            </a:br>
            <a:r>
              <a:rPr lang="es-ES" sz="2000" dirty="0"/>
              <a:t>Sumario</a:t>
            </a:r>
            <a:endParaRPr lang="es-ES" dirty="0"/>
          </a:p>
        </p:txBody>
      </p:sp>
      <p:sp>
        <p:nvSpPr>
          <p:cNvPr id="3" name="Marcador de contenido 2">
            <a:extLst>
              <a:ext uri="{FF2B5EF4-FFF2-40B4-BE49-F238E27FC236}">
                <a16:creationId xmlns:a16="http://schemas.microsoft.com/office/drawing/2014/main" id="{E788CD60-3FED-40AA-AC4F-DCABDFE836E8}"/>
              </a:ext>
            </a:extLst>
          </p:cNvPr>
          <p:cNvSpPr>
            <a:spLocks noGrp="1"/>
          </p:cNvSpPr>
          <p:nvPr>
            <p:ph idx="1"/>
          </p:nvPr>
        </p:nvSpPr>
        <p:spPr/>
        <p:txBody>
          <a:bodyPr>
            <a:normAutofit/>
          </a:bodyPr>
          <a:lstStyle/>
          <a:p>
            <a:r>
              <a:rPr lang="es-ES" dirty="0"/>
              <a:t>1.- ¿A qué nos referimos cuando hablamos de trabajar con Big Data?</a:t>
            </a:r>
          </a:p>
          <a:p>
            <a:r>
              <a:rPr lang="es-ES" dirty="0"/>
              <a:t>2.- ¿Cuáles son las ventajas de trabajar con lenguajes como </a:t>
            </a:r>
            <a:r>
              <a:rPr lang="es-ES" dirty="0" err="1"/>
              <a:t>Phyton</a:t>
            </a:r>
            <a:r>
              <a:rPr lang="es-ES" dirty="0"/>
              <a:t> o R en vez de usar programas como el SPSS? </a:t>
            </a:r>
          </a:p>
          <a:p>
            <a:r>
              <a:rPr lang="es-ES" dirty="0"/>
              <a:t>3.- ¿Qué es el web </a:t>
            </a:r>
            <a:r>
              <a:rPr lang="es-ES" dirty="0" err="1"/>
              <a:t>scraping</a:t>
            </a:r>
            <a:r>
              <a:rPr lang="es-ES" dirty="0"/>
              <a:t>?</a:t>
            </a:r>
          </a:p>
          <a:p>
            <a:r>
              <a:rPr lang="es-ES" dirty="0"/>
              <a:t>4.- Ejemplos de uso</a:t>
            </a:r>
          </a:p>
          <a:p>
            <a:pPr lvl="1"/>
            <a:r>
              <a:rPr lang="es-ES" dirty="0"/>
              <a:t>4.1.- Descarga de informaciones de los medios de comunicación</a:t>
            </a:r>
          </a:p>
          <a:p>
            <a:pPr lvl="1"/>
            <a:r>
              <a:rPr lang="es-ES" dirty="0"/>
              <a:t>4.2.- Descarga de actas parlamentarias de los BOCG</a:t>
            </a:r>
          </a:p>
          <a:p>
            <a:pPr lvl="1"/>
            <a:r>
              <a:rPr lang="es-ES" dirty="0"/>
              <a:t>4.3.- Descarga de </a:t>
            </a:r>
            <a:r>
              <a:rPr lang="es-ES" dirty="0" err="1"/>
              <a:t>twits</a:t>
            </a:r>
            <a:endParaRPr lang="es-ES" dirty="0"/>
          </a:p>
          <a:p>
            <a:r>
              <a:rPr lang="es-ES" dirty="0"/>
              <a:t>5.- Uso del web scraping en los institutos de estadística de las Comunidades Autónomas</a:t>
            </a:r>
          </a:p>
          <a:p>
            <a:r>
              <a:rPr lang="es-ES" dirty="0"/>
              <a:t>6.- Repositorio GitHub</a:t>
            </a:r>
          </a:p>
          <a:p>
            <a:endParaRPr lang="es-ES" dirty="0"/>
          </a:p>
          <a:p>
            <a:endParaRPr lang="es-ES" dirty="0"/>
          </a:p>
        </p:txBody>
      </p:sp>
    </p:spTree>
    <p:extLst>
      <p:ext uri="{BB962C8B-B14F-4D97-AF65-F5344CB8AC3E}">
        <p14:creationId xmlns:p14="http://schemas.microsoft.com/office/powerpoint/2010/main" val="120465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p:txBody>
          <a:bodyPr anchor="t">
            <a:normAutofit fontScale="90000"/>
          </a:bodyPr>
          <a:lstStyle/>
          <a:p>
            <a:r>
              <a:rPr lang="es-ES" dirty="0"/>
              <a:t>Técnicas de web </a:t>
            </a:r>
            <a:r>
              <a:rPr lang="es-ES" dirty="0" err="1"/>
              <a:t>scraping</a:t>
            </a:r>
            <a:br>
              <a:rPr lang="es-ES" dirty="0"/>
            </a:br>
            <a:r>
              <a:rPr lang="es-ES" sz="2200" dirty="0"/>
              <a:t>1.- ¿A qué nos referimos cuando hablamos de trabajar con Big Data?</a:t>
            </a:r>
            <a:br>
              <a:rPr lang="es-ES" dirty="0"/>
            </a:br>
            <a:endParaRPr lang="es-ES" dirty="0"/>
          </a:p>
        </p:txBody>
      </p:sp>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581192" y="2002221"/>
            <a:ext cx="11029615" cy="4335517"/>
          </a:xfrm>
        </p:spPr>
        <p:txBody>
          <a:bodyPr>
            <a:normAutofit/>
          </a:bodyPr>
          <a:lstStyle/>
          <a:p>
            <a:pPr marL="0" indent="0" algn="just">
              <a:buNone/>
            </a:pPr>
            <a:r>
              <a:rPr lang="es-ES" sz="2800" b="1" dirty="0"/>
              <a:t>DEFINICIÓN</a:t>
            </a:r>
          </a:p>
          <a:p>
            <a:pPr algn="just"/>
            <a:r>
              <a:rPr lang="es-ES" sz="2400" dirty="0"/>
              <a:t>Cuando hablamos de Big Data nos referimos a conjuntos de datos o combinaciones de conjuntos de datos cuyo tamaño (</a:t>
            </a:r>
            <a:r>
              <a:rPr lang="es-ES" sz="2400" b="1" dirty="0"/>
              <a:t>volumen</a:t>
            </a:r>
            <a:r>
              <a:rPr lang="es-ES" sz="2400" dirty="0"/>
              <a:t>), complejidad (</a:t>
            </a:r>
            <a:r>
              <a:rPr lang="es-ES" sz="2400" b="1" dirty="0"/>
              <a:t>variabilidad</a:t>
            </a:r>
            <a:r>
              <a:rPr lang="es-ES" sz="2400" dirty="0"/>
              <a:t>) y velocidad de crecimiento (</a:t>
            </a:r>
            <a:r>
              <a:rPr lang="es-ES" sz="2400" b="1" dirty="0"/>
              <a:t>velocidad</a:t>
            </a:r>
            <a:r>
              <a:rPr lang="es-ES" sz="2400" dirty="0"/>
              <a:t>) dificultan su captura, gestión, procesamiento o análisis mediante tecnologías y herramientas convencionales, tales como bases de datos relacionales y estadísticas convencionales o paquetes de visualización, dentro del tiempo necesario para que sean útiles.</a:t>
            </a:r>
          </a:p>
        </p:txBody>
      </p:sp>
    </p:spTree>
    <p:extLst>
      <p:ext uri="{BB962C8B-B14F-4D97-AF65-F5344CB8AC3E}">
        <p14:creationId xmlns:p14="http://schemas.microsoft.com/office/powerpoint/2010/main" val="66813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p:txBody>
          <a:bodyPr anchor="t">
            <a:normAutofit fontScale="90000"/>
          </a:bodyPr>
          <a:lstStyle/>
          <a:p>
            <a:r>
              <a:rPr lang="es-ES" dirty="0"/>
              <a:t>Técnicas de web </a:t>
            </a:r>
            <a:r>
              <a:rPr lang="es-ES" dirty="0" err="1"/>
              <a:t>scraping</a:t>
            </a:r>
            <a:br>
              <a:rPr lang="es-ES" dirty="0"/>
            </a:br>
            <a:r>
              <a:rPr lang="es-ES" sz="2200" dirty="0"/>
              <a:t>1.- ¿A qué nos referimos cuando hablamos de trabajar con Big Data?</a:t>
            </a:r>
            <a:br>
              <a:rPr lang="es-ES" dirty="0"/>
            </a:br>
            <a:endParaRPr lang="es-ES" dirty="0"/>
          </a:p>
        </p:txBody>
      </p:sp>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581192" y="2002221"/>
            <a:ext cx="11029615" cy="4335517"/>
          </a:xfrm>
        </p:spPr>
        <p:txBody>
          <a:bodyPr>
            <a:normAutofit/>
          </a:bodyPr>
          <a:lstStyle/>
          <a:p>
            <a:pPr algn="just"/>
            <a:r>
              <a:rPr lang="es-ES" dirty="0"/>
              <a:t>Hoy en día disponemos de la capacidad de almacenar datos que derivan de las actuaciones y de las actividades de la gente en su quehacer ordinario. Antes para poder determinar pautas de conducta y de actuación de las personas se acudía; o bien, a encuestas o a elementos de carácter estadístico que no siempre estaban disponibles, ahora, tenemos </a:t>
            </a:r>
            <a:r>
              <a:rPr lang="es-ES" b="1" dirty="0"/>
              <a:t>nuevas fuentes de datos </a:t>
            </a:r>
            <a:r>
              <a:rPr lang="es-ES" dirty="0"/>
              <a:t>de las que se nutre el Big Data para aplicarlo a las Ciencias Sociales son entre otras; sensores móviles; datos de ubicación y comportamiento; </a:t>
            </a:r>
            <a:r>
              <a:rPr lang="es-ES" dirty="0" err="1"/>
              <a:t>feeds</a:t>
            </a:r>
            <a:r>
              <a:rPr lang="es-ES" dirty="0"/>
              <a:t> de Twitter; mapas satelitales; minería de textos.</a:t>
            </a:r>
          </a:p>
          <a:p>
            <a:pPr algn="just"/>
            <a:r>
              <a:rPr lang="es-ES" dirty="0"/>
              <a:t>Para poder utilizar estas fuentes lo principal es tener acceso a ellas. A día de hoy existen una gran cantidad de </a:t>
            </a:r>
            <a:r>
              <a:rPr lang="es-ES" b="1" dirty="0"/>
              <a:t>repositorios de datos públicos</a:t>
            </a:r>
            <a:r>
              <a:rPr lang="es-ES" dirty="0"/>
              <a:t>, cabe destacar los aparecidos con la digitalización de las administraciones públicas, por poner algún ejemplo, podemos encontrar la iniciativa de datos abiertos del </a:t>
            </a:r>
            <a:r>
              <a:rPr lang="es-ES" dirty="0">
                <a:hlinkClick r:id="rId2"/>
              </a:rPr>
              <a:t>Gobierno de España</a:t>
            </a:r>
            <a:r>
              <a:rPr lang="es-ES" dirty="0"/>
              <a:t> que contiene más de 50.000 conjuntos de datos abiertos.</a:t>
            </a:r>
          </a:p>
          <a:p>
            <a:pPr algn="just"/>
            <a:r>
              <a:rPr lang="es-ES" dirty="0"/>
              <a:t>El problema viene cuando los </a:t>
            </a:r>
            <a:r>
              <a:rPr lang="es-ES" b="1" dirty="0"/>
              <a:t>datos no </a:t>
            </a:r>
            <a:r>
              <a:rPr lang="es-ES" dirty="0"/>
              <a:t>están </a:t>
            </a:r>
            <a:r>
              <a:rPr lang="es-ES" b="1" dirty="0"/>
              <a:t>accesibles</a:t>
            </a:r>
            <a:r>
              <a:rPr lang="es-ES" dirty="0"/>
              <a:t> </a:t>
            </a:r>
            <a:r>
              <a:rPr lang="es-ES" b="1" dirty="0"/>
              <a:t>directamente</a:t>
            </a:r>
            <a:r>
              <a:rPr lang="es-ES" dirty="0"/>
              <a:t> y es ahí donde entran técnicas como el Web </a:t>
            </a:r>
            <a:r>
              <a:rPr lang="es-ES" dirty="0" err="1"/>
              <a:t>Scapring</a:t>
            </a:r>
            <a:r>
              <a:rPr lang="es-ES" dirty="0"/>
              <a:t>, que explicaremos con más detalle más adelante, para poder acceder a ellos.</a:t>
            </a:r>
          </a:p>
        </p:txBody>
      </p:sp>
    </p:spTree>
    <p:extLst>
      <p:ext uri="{BB962C8B-B14F-4D97-AF65-F5344CB8AC3E}">
        <p14:creationId xmlns:p14="http://schemas.microsoft.com/office/powerpoint/2010/main" val="231639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p:txBody>
          <a:bodyPr anchor="t">
            <a:normAutofit fontScale="90000"/>
          </a:bodyPr>
          <a:lstStyle/>
          <a:p>
            <a:r>
              <a:rPr lang="es-ES"/>
              <a:t>Técnicas de web scraping</a:t>
            </a:r>
            <a:br>
              <a:rPr lang="es-ES"/>
            </a:br>
            <a:r>
              <a:rPr lang="es-ES" sz="2200"/>
              <a:t>2.- ¿Cuáles son las ventajas de trabajar con lenguajes como Phyton o R en vez de usar programas como el SPSS? </a:t>
            </a:r>
            <a:br>
              <a:rPr lang="es-ES" sz="2400"/>
            </a:br>
            <a:endParaRPr lang="es-ES" dirty="0"/>
          </a:p>
        </p:txBody>
      </p:sp>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581192" y="2146042"/>
            <a:ext cx="11029616" cy="3310861"/>
          </a:xfrm>
        </p:spPr>
        <p:txBody>
          <a:bodyPr>
            <a:normAutofit fontScale="92500" lnSpcReduction="10000"/>
          </a:bodyPr>
          <a:lstStyle/>
          <a:p>
            <a:pPr algn="just"/>
            <a:r>
              <a:rPr lang="es-ES" dirty="0"/>
              <a:t>Tanto </a:t>
            </a:r>
            <a:r>
              <a:rPr lang="es-ES" b="1" dirty="0"/>
              <a:t>R </a:t>
            </a:r>
            <a:r>
              <a:rPr lang="es-ES" dirty="0"/>
              <a:t>como </a:t>
            </a:r>
            <a:r>
              <a:rPr lang="es-ES" b="1" dirty="0"/>
              <a:t>Python</a:t>
            </a:r>
            <a:r>
              <a:rPr lang="es-ES" dirty="0"/>
              <a:t> son unos lenguajes de programación de código abierto y libre. Actualmente estos lenguajes han tenido un enorme incremento en personas y/o empresas que lo usan. Estos lenguajes se vienen aplicando a diversas áreas como economía, finanzas, ciencias sociales, ingeniería, biología, machine </a:t>
            </a:r>
            <a:r>
              <a:rPr lang="es-ES" dirty="0" err="1"/>
              <a:t>learning</a:t>
            </a:r>
            <a:r>
              <a:rPr lang="es-ES" dirty="0"/>
              <a:t>, </a:t>
            </a:r>
            <a:r>
              <a:rPr lang="es-ES" dirty="0" err="1"/>
              <a:t>fisica</a:t>
            </a:r>
            <a:r>
              <a:rPr lang="es-ES" dirty="0"/>
              <a:t>, </a:t>
            </a:r>
            <a:r>
              <a:rPr lang="es-ES" dirty="0" err="1"/>
              <a:t>etc</a:t>
            </a:r>
            <a:r>
              <a:rPr lang="es-ES" dirty="0"/>
              <a:t> .</a:t>
            </a:r>
          </a:p>
          <a:p>
            <a:pPr algn="just"/>
            <a:r>
              <a:rPr lang="es-ES" dirty="0"/>
              <a:t>Por otro lado, </a:t>
            </a:r>
            <a:r>
              <a:rPr lang="es-ES" i="1" dirty="0" err="1"/>
              <a:t>Statistical</a:t>
            </a:r>
            <a:r>
              <a:rPr lang="es-ES" i="1" dirty="0"/>
              <a:t> </a:t>
            </a:r>
            <a:r>
              <a:rPr lang="es-ES" i="1" dirty="0" err="1"/>
              <a:t>Package</a:t>
            </a:r>
            <a:r>
              <a:rPr lang="es-ES" i="1" dirty="0"/>
              <a:t> </a:t>
            </a:r>
            <a:r>
              <a:rPr lang="es-ES" i="1" dirty="0" err="1"/>
              <a:t>for</a:t>
            </a:r>
            <a:r>
              <a:rPr lang="es-ES" i="1" dirty="0"/>
              <a:t> the Social </a:t>
            </a:r>
            <a:r>
              <a:rPr lang="es-ES" i="1" dirty="0" err="1"/>
              <a:t>Sciences</a:t>
            </a:r>
            <a:r>
              <a:rPr lang="es-ES" dirty="0"/>
              <a:t> o </a:t>
            </a:r>
            <a:r>
              <a:rPr lang="es-ES" b="1" dirty="0"/>
              <a:t>SPSS</a:t>
            </a:r>
            <a:r>
              <a:rPr lang="es-ES" dirty="0"/>
              <a:t>, es un software con licencia que tiene gran uso en las ciencias sociales. Posee una interfaz amigable, la cual mediante botones puedes aplicar métodos estadísticos a tus datos, en contrapartida de </a:t>
            </a:r>
            <a:r>
              <a:rPr lang="es-ES" b="1" dirty="0"/>
              <a:t>R</a:t>
            </a:r>
            <a:r>
              <a:rPr lang="es-ES" dirty="0"/>
              <a:t> y </a:t>
            </a:r>
            <a:r>
              <a:rPr lang="es-ES" b="1" dirty="0"/>
              <a:t>Python</a:t>
            </a:r>
            <a:r>
              <a:rPr lang="es-ES" dirty="0"/>
              <a:t> que se manejan mediante línea de comandos.</a:t>
            </a:r>
          </a:p>
          <a:p>
            <a:pPr algn="just"/>
            <a:r>
              <a:rPr lang="es-ES" dirty="0"/>
              <a:t>En los últimos años estos lenguajes han madurado mucho, actualmente existen unos </a:t>
            </a:r>
            <a:r>
              <a:rPr lang="es-ES" dirty="0" err="1"/>
              <a:t>IDE’s</a:t>
            </a:r>
            <a:r>
              <a:rPr lang="es-ES" dirty="0"/>
              <a:t> llamados </a:t>
            </a:r>
            <a:r>
              <a:rPr lang="es-ES" b="1" dirty="0" err="1">
                <a:hlinkClick r:id="rId2"/>
              </a:rPr>
              <a:t>RStudio</a:t>
            </a:r>
            <a:r>
              <a:rPr lang="es-ES" dirty="0"/>
              <a:t>  para </a:t>
            </a:r>
            <a:r>
              <a:rPr lang="es-ES" b="1" dirty="0"/>
              <a:t>R </a:t>
            </a:r>
            <a:r>
              <a:rPr lang="es-ES" dirty="0"/>
              <a:t>y </a:t>
            </a:r>
            <a:r>
              <a:rPr lang="es-ES" b="1" dirty="0" err="1">
                <a:hlinkClick r:id="rId3"/>
              </a:rPr>
              <a:t>Spayder</a:t>
            </a:r>
            <a:r>
              <a:rPr lang="es-ES" dirty="0"/>
              <a:t> para </a:t>
            </a:r>
            <a:r>
              <a:rPr lang="es-ES" b="1" dirty="0"/>
              <a:t>Python</a:t>
            </a:r>
            <a:r>
              <a:rPr lang="es-ES" dirty="0"/>
              <a:t> que los hacen más fáciles.</a:t>
            </a:r>
          </a:p>
          <a:p>
            <a:pPr algn="just"/>
            <a:r>
              <a:rPr lang="es-ES" dirty="0"/>
              <a:t>También podemos utilizar estos dos lenguajes con los conocidos cuadernos </a:t>
            </a:r>
            <a:r>
              <a:rPr lang="es-ES" b="1" u="sng" dirty="0" err="1">
                <a:hlinkClick r:id="rId4"/>
              </a:rPr>
              <a:t>Jupyter</a:t>
            </a:r>
            <a:r>
              <a:rPr lang="es-ES" dirty="0"/>
              <a:t>, una forma sencilla de crear nuestros </a:t>
            </a:r>
            <a:r>
              <a:rPr lang="es-ES" dirty="0" err="1"/>
              <a:t>scrips</a:t>
            </a:r>
            <a:r>
              <a:rPr lang="es-ES" dirty="0"/>
              <a:t> y de poder ejecutar el código paso a paso comentando los resultados.</a:t>
            </a:r>
          </a:p>
          <a:p>
            <a:pPr algn="just"/>
            <a:r>
              <a:rPr lang="es-ES" dirty="0"/>
              <a:t>Para descargar todo el entorno completo se recomienda instalarse </a:t>
            </a:r>
            <a:r>
              <a:rPr lang="es-ES" b="1" u="sng" dirty="0">
                <a:hlinkClick r:id="rId5"/>
              </a:rPr>
              <a:t>Anaconda </a:t>
            </a:r>
            <a:r>
              <a:rPr lang="es-ES" b="1" u="sng" dirty="0" err="1">
                <a:hlinkClick r:id="rId5"/>
              </a:rPr>
              <a:t>Navigator</a:t>
            </a:r>
            <a:r>
              <a:rPr lang="es-ES" b="1" dirty="0"/>
              <a:t> </a:t>
            </a:r>
            <a:r>
              <a:rPr lang="es-ES" dirty="0"/>
              <a:t>en la </a:t>
            </a:r>
            <a:r>
              <a:rPr lang="es-ES" u="sng" dirty="0">
                <a:hlinkClick r:id="rId6"/>
              </a:rPr>
              <a:t>edición individual</a:t>
            </a:r>
            <a:r>
              <a:rPr lang="es-ES" dirty="0"/>
              <a:t>.</a:t>
            </a:r>
          </a:p>
        </p:txBody>
      </p:sp>
      <p:pic>
        <p:nvPicPr>
          <p:cNvPr id="4" name="Imagen 3">
            <a:extLst>
              <a:ext uri="{FF2B5EF4-FFF2-40B4-BE49-F238E27FC236}">
                <a16:creationId xmlns:a16="http://schemas.microsoft.com/office/drawing/2014/main" id="{D76684B3-FBB3-4CA3-84BA-96A5CAB04D1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1192" y="5693429"/>
            <a:ext cx="900000" cy="900000"/>
          </a:xfrm>
          <a:prstGeom prst="rect">
            <a:avLst/>
          </a:prstGeom>
          <a:noFill/>
          <a:ln>
            <a:noFill/>
          </a:ln>
        </p:spPr>
      </p:pic>
      <p:pic>
        <p:nvPicPr>
          <p:cNvPr id="5" name="Imagen 4">
            <a:extLst>
              <a:ext uri="{FF2B5EF4-FFF2-40B4-BE49-F238E27FC236}">
                <a16:creationId xmlns:a16="http://schemas.microsoft.com/office/drawing/2014/main" id="{C171620C-E91C-4E0B-8143-577A4DD9DE6F}"/>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5732592" y="5693429"/>
            <a:ext cx="1080000" cy="900000"/>
          </a:xfrm>
          <a:prstGeom prst="rect">
            <a:avLst/>
          </a:prstGeom>
          <a:noFill/>
          <a:ln>
            <a:noFill/>
          </a:ln>
        </p:spPr>
      </p:pic>
      <p:pic>
        <p:nvPicPr>
          <p:cNvPr id="11" name="Imagen 10">
            <a:extLst>
              <a:ext uri="{FF2B5EF4-FFF2-40B4-BE49-F238E27FC236}">
                <a16:creationId xmlns:a16="http://schemas.microsoft.com/office/drawing/2014/main" id="{48780AE0-DD23-400D-9D34-7C8A1349E32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760205" y="5705844"/>
            <a:ext cx="2606838" cy="900000"/>
          </a:xfrm>
          <a:prstGeom prst="rect">
            <a:avLst/>
          </a:prstGeom>
          <a:noFill/>
          <a:ln>
            <a:noFill/>
          </a:ln>
        </p:spPr>
      </p:pic>
      <p:pic>
        <p:nvPicPr>
          <p:cNvPr id="13" name="Imagen 12">
            <a:extLst>
              <a:ext uri="{FF2B5EF4-FFF2-40B4-BE49-F238E27FC236}">
                <a16:creationId xmlns:a16="http://schemas.microsoft.com/office/drawing/2014/main" id="{0B519131-9FF8-44F1-BF60-354CBE625999}"/>
              </a:ext>
            </a:extLst>
          </p:cNvPr>
          <p:cNvPicPr>
            <a:picLocks noChangeAspect="1"/>
          </p:cNvPicPr>
          <p:nvPr/>
        </p:nvPicPr>
        <p:blipFill rotWithShape="1">
          <a:blip r:embed="rId10"/>
          <a:srcRect r="26782"/>
          <a:stretch/>
        </p:blipFill>
        <p:spPr>
          <a:xfrm>
            <a:off x="7127696" y="5693429"/>
            <a:ext cx="1996546" cy="900000"/>
          </a:xfrm>
          <a:prstGeom prst="rect">
            <a:avLst/>
          </a:prstGeom>
        </p:spPr>
      </p:pic>
      <p:pic>
        <p:nvPicPr>
          <p:cNvPr id="15" name="Imagen 14">
            <a:extLst>
              <a:ext uri="{FF2B5EF4-FFF2-40B4-BE49-F238E27FC236}">
                <a16:creationId xmlns:a16="http://schemas.microsoft.com/office/drawing/2014/main" id="{88286A01-ADAD-4AC4-869A-684D6A4496C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646057" y="5693429"/>
            <a:ext cx="771431" cy="900000"/>
          </a:xfrm>
          <a:prstGeom prst="rect">
            <a:avLst/>
          </a:prstGeom>
          <a:noFill/>
          <a:ln>
            <a:noFill/>
          </a:ln>
        </p:spPr>
      </p:pic>
      <p:pic>
        <p:nvPicPr>
          <p:cNvPr id="9" name="Picture 2" descr="SPSS el mejor software estadístico « Blog Guybrush20">
            <a:extLst>
              <a:ext uri="{FF2B5EF4-FFF2-40B4-BE49-F238E27FC236}">
                <a16:creationId xmlns:a16="http://schemas.microsoft.com/office/drawing/2014/main" id="{C3CD381F-B28A-4A85-A79F-56BA84B5DE2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89129" y="5693429"/>
            <a:ext cx="2221679" cy="9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9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p:txBody>
          <a:bodyPr anchor="t">
            <a:normAutofit fontScale="90000"/>
          </a:bodyPr>
          <a:lstStyle/>
          <a:p>
            <a:r>
              <a:rPr lang="es-ES"/>
              <a:t>Técnicas de web scraping</a:t>
            </a:r>
            <a:br>
              <a:rPr lang="es-ES"/>
            </a:br>
            <a:r>
              <a:rPr lang="es-ES" sz="2200"/>
              <a:t>2.- ¿Cuáles son las ventajas de trabajar con lenguajes como Phyton o R en vez de usar programas como el SPSS? </a:t>
            </a:r>
            <a:br>
              <a:rPr lang="es-ES" sz="2400"/>
            </a:br>
            <a:endParaRPr lang="es-ES" dirty="0"/>
          </a:p>
        </p:txBody>
      </p:sp>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581192" y="2146042"/>
            <a:ext cx="11029616" cy="3117301"/>
          </a:xfrm>
        </p:spPr>
        <p:txBody>
          <a:bodyPr>
            <a:normAutofit/>
          </a:bodyPr>
          <a:lstStyle/>
          <a:p>
            <a:pPr algn="just"/>
            <a:r>
              <a:rPr lang="es-ES" sz="1800" b="1" dirty="0">
                <a:solidFill>
                  <a:srgbClr val="282829"/>
                </a:solidFill>
                <a:effectLst/>
                <a:latin typeface="Segoe UI" panose="020B0502040204020203" pitchFamily="34" charset="0"/>
                <a:ea typeface="Calibri" panose="020F0502020204030204" pitchFamily="34" charset="0"/>
              </a:rPr>
              <a:t>R</a:t>
            </a:r>
            <a:r>
              <a:rPr lang="es-ES" sz="1800" dirty="0">
                <a:solidFill>
                  <a:srgbClr val="282829"/>
                </a:solidFill>
                <a:effectLst/>
                <a:latin typeface="Segoe UI" panose="020B0502040204020203" pitchFamily="34" charset="0"/>
                <a:ea typeface="Calibri" panose="020F0502020204030204" pitchFamily="34" charset="0"/>
              </a:rPr>
              <a:t> y </a:t>
            </a:r>
            <a:r>
              <a:rPr lang="es-ES" sz="1800" b="1" dirty="0">
                <a:solidFill>
                  <a:srgbClr val="282829"/>
                </a:solidFill>
                <a:effectLst/>
                <a:latin typeface="Segoe UI" panose="020B0502040204020203" pitchFamily="34" charset="0"/>
                <a:ea typeface="Calibri" panose="020F0502020204030204" pitchFamily="34" charset="0"/>
              </a:rPr>
              <a:t>Python</a:t>
            </a:r>
            <a:r>
              <a:rPr lang="es-ES" sz="1800" dirty="0">
                <a:solidFill>
                  <a:srgbClr val="282829"/>
                </a:solidFill>
                <a:effectLst/>
                <a:latin typeface="Segoe UI" panose="020B0502040204020203" pitchFamily="34" charset="0"/>
                <a:ea typeface="Calibri" panose="020F0502020204030204" pitchFamily="34" charset="0"/>
              </a:rPr>
              <a:t> son softwares muchísimo más amplios que </a:t>
            </a:r>
            <a:r>
              <a:rPr lang="es-ES" sz="1800" b="1" dirty="0">
                <a:solidFill>
                  <a:srgbClr val="282829"/>
                </a:solidFill>
                <a:effectLst/>
                <a:latin typeface="Segoe UI" panose="020B0502040204020203" pitchFamily="34" charset="0"/>
                <a:ea typeface="Calibri" panose="020F0502020204030204" pitchFamily="34" charset="0"/>
              </a:rPr>
              <a:t>SPSS</a:t>
            </a:r>
            <a:r>
              <a:rPr lang="es-ES" sz="1800" dirty="0">
                <a:solidFill>
                  <a:srgbClr val="282829"/>
                </a:solidFill>
                <a:effectLst/>
                <a:latin typeface="Segoe UI" panose="020B0502040204020203" pitchFamily="34" charset="0"/>
                <a:ea typeface="Calibri" panose="020F0502020204030204" pitchFamily="34" charset="0"/>
              </a:rPr>
              <a:t>, pues poseen una gran variedad de funcionalidades para el tratamiento y el análisis de los datos, pero para todo esto necesitas aprender un poco de programación en R y Python que aunque al principio parece muy complicado, son dos lenguajes con una curva de aprendizaje muy rápida.</a:t>
            </a:r>
          </a:p>
          <a:p>
            <a:pPr algn="just"/>
            <a:r>
              <a:rPr lang="es-ES" sz="1800" b="1" dirty="0">
                <a:solidFill>
                  <a:srgbClr val="282829"/>
                </a:solidFill>
                <a:effectLst/>
                <a:latin typeface="Segoe UI" panose="020B0502040204020203" pitchFamily="34" charset="0"/>
                <a:ea typeface="Calibri" panose="020F0502020204030204" pitchFamily="34" charset="0"/>
                <a:hlinkClick r:id="rId2"/>
              </a:rPr>
              <a:t>La biblioteca estándar de Python </a:t>
            </a:r>
            <a:r>
              <a:rPr lang="es-ES" sz="1800" dirty="0">
                <a:solidFill>
                  <a:srgbClr val="282829"/>
                </a:solidFill>
                <a:effectLst/>
                <a:latin typeface="Segoe UI" panose="020B0502040204020203" pitchFamily="34" charset="0"/>
                <a:ea typeface="Calibri" panose="020F0502020204030204" pitchFamily="34" charset="0"/>
              </a:rPr>
              <a:t>es muy amplia, y ofrece una gran cantidad de recursos. Además de la biblioteca estándar, existe una colección creciente de varios miles de componentes (abarcando módulos o programas individuales, paquetes o </a:t>
            </a:r>
            <a:r>
              <a:rPr lang="es-ES" sz="1800" i="1" dirty="0" err="1">
                <a:solidFill>
                  <a:srgbClr val="282829"/>
                </a:solidFill>
                <a:effectLst/>
                <a:latin typeface="Segoe UI" panose="020B0502040204020203" pitchFamily="34" charset="0"/>
                <a:ea typeface="Calibri" panose="020F0502020204030204" pitchFamily="34" charset="0"/>
              </a:rPr>
              <a:t>frameworks</a:t>
            </a:r>
            <a:r>
              <a:rPr lang="es-ES" sz="1800" dirty="0">
                <a:solidFill>
                  <a:srgbClr val="282829"/>
                </a:solidFill>
                <a:effectLst/>
                <a:latin typeface="Segoe UI" panose="020B0502040204020203" pitchFamily="34" charset="0"/>
                <a:ea typeface="Calibri" panose="020F0502020204030204" pitchFamily="34" charset="0"/>
              </a:rPr>
              <a:t> completos de desarrollo de aplicaciones), disponibles en el </a:t>
            </a:r>
            <a:r>
              <a:rPr lang="es-ES" sz="1800" b="1" u="sng" dirty="0">
                <a:solidFill>
                  <a:srgbClr val="0072AA"/>
                </a:solidFill>
                <a:effectLst/>
                <a:latin typeface="Arial" panose="020B0604020202020204" pitchFamily="34" charset="0"/>
                <a:ea typeface="Calibri" panose="020F0502020204030204" pitchFamily="34" charset="0"/>
                <a:cs typeface="Times New Roman" panose="02020603050405020304" pitchFamily="18" charset="0"/>
                <a:hlinkClick r:id="rId3"/>
              </a:rPr>
              <a:t>Python </a:t>
            </a:r>
            <a:r>
              <a:rPr lang="es-ES" sz="1800" b="1" u="sng" dirty="0" err="1">
                <a:solidFill>
                  <a:srgbClr val="0072AA"/>
                </a:solidFill>
                <a:effectLst/>
                <a:latin typeface="Arial" panose="020B0604020202020204" pitchFamily="34" charset="0"/>
                <a:ea typeface="Calibri" panose="020F0502020204030204" pitchFamily="34" charset="0"/>
                <a:cs typeface="Times New Roman" panose="02020603050405020304" pitchFamily="18" charset="0"/>
                <a:hlinkClick r:id="rId3"/>
              </a:rPr>
              <a:t>Package</a:t>
            </a:r>
            <a:r>
              <a:rPr lang="es-ES" sz="1800" b="1" u="sng" dirty="0">
                <a:solidFill>
                  <a:srgbClr val="0072AA"/>
                </a:solidFill>
                <a:effectLst/>
                <a:latin typeface="Arial" panose="020B0604020202020204" pitchFamily="34" charset="0"/>
                <a:ea typeface="Calibri" panose="020F0502020204030204" pitchFamily="34" charset="0"/>
                <a:cs typeface="Times New Roman" panose="02020603050405020304" pitchFamily="18" charset="0"/>
                <a:hlinkClick r:id="rId3"/>
              </a:rPr>
              <a:t> </a:t>
            </a:r>
            <a:r>
              <a:rPr lang="es-ES" sz="1800" b="1" u="sng" dirty="0" err="1">
                <a:solidFill>
                  <a:srgbClr val="0072AA"/>
                </a:solidFill>
                <a:effectLst/>
                <a:latin typeface="Arial" panose="020B0604020202020204" pitchFamily="34" charset="0"/>
                <a:ea typeface="Calibri" panose="020F0502020204030204" pitchFamily="34" charset="0"/>
                <a:cs typeface="Times New Roman" panose="02020603050405020304" pitchFamily="18" charset="0"/>
                <a:hlinkClick r:id="rId3"/>
              </a:rPr>
              <a:t>Index</a:t>
            </a:r>
            <a:r>
              <a:rPr lang="es-ES" sz="1800" dirty="0">
                <a:solidFill>
                  <a:srgbClr val="222222"/>
                </a:solidFill>
                <a:effectLst/>
                <a:latin typeface="Arial" panose="020B0604020202020204" pitchFamily="34" charset="0"/>
                <a:ea typeface="Calibri" panose="020F0502020204030204" pitchFamily="34" charset="0"/>
              </a:rPr>
              <a:t>.</a:t>
            </a:r>
          </a:p>
          <a:p>
            <a:pPr algn="just"/>
            <a:r>
              <a:rPr lang="es-ES" sz="1800" spc="15"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Actualmente, el repositorio oficial </a:t>
            </a:r>
            <a:r>
              <a:rPr lang="es-ES" sz="1800" u="sng" spc="15" dirty="0">
                <a:solidFill>
                  <a:srgbClr val="4183C4"/>
                </a:solidFill>
                <a:effectLst/>
                <a:latin typeface="Helvetica" panose="020B0604020202020204" pitchFamily="34" charset="0"/>
                <a:ea typeface="Calibri" panose="020F0502020204030204" pitchFamily="34" charset="0"/>
                <a:cs typeface="Times New Roman" panose="02020603050405020304" pitchFamily="18" charset="0"/>
                <a:hlinkClick r:id="rId4"/>
              </a:rPr>
              <a:t>CRAN</a:t>
            </a:r>
            <a:r>
              <a:rPr lang="es-ES" sz="1800" spc="15"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 </a:t>
            </a:r>
            <a:r>
              <a:rPr lang="es-ES" sz="1800" dirty="0">
                <a:effectLst/>
                <a:latin typeface="Calibri" panose="020F0502020204030204" pitchFamily="34" charset="0"/>
                <a:ea typeface="Calibri" panose="020F0502020204030204" pitchFamily="34" charset="0"/>
                <a:cs typeface="Times New Roman" panose="02020603050405020304" pitchFamily="18" charset="0"/>
              </a:rPr>
              <a:t>de R</a:t>
            </a:r>
            <a:r>
              <a:rPr lang="es-ES" sz="1800" spc="15"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 recoge cerca de 10.000 paquetes publicados y, además existen muchos más publicados en Internet.</a:t>
            </a:r>
            <a:endParaRPr lang="es-ES" dirty="0"/>
          </a:p>
        </p:txBody>
      </p:sp>
      <p:pic>
        <p:nvPicPr>
          <p:cNvPr id="4" name="Imagen 3">
            <a:extLst>
              <a:ext uri="{FF2B5EF4-FFF2-40B4-BE49-F238E27FC236}">
                <a16:creationId xmlns:a16="http://schemas.microsoft.com/office/drawing/2014/main" id="{D76684B3-FBB3-4CA3-84BA-96A5CAB04D1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1192" y="5693429"/>
            <a:ext cx="900000" cy="900000"/>
          </a:xfrm>
          <a:prstGeom prst="rect">
            <a:avLst/>
          </a:prstGeom>
          <a:noFill/>
          <a:ln>
            <a:noFill/>
          </a:ln>
        </p:spPr>
      </p:pic>
      <p:pic>
        <p:nvPicPr>
          <p:cNvPr id="5" name="Imagen 4">
            <a:extLst>
              <a:ext uri="{FF2B5EF4-FFF2-40B4-BE49-F238E27FC236}">
                <a16:creationId xmlns:a16="http://schemas.microsoft.com/office/drawing/2014/main" id="{C171620C-E91C-4E0B-8143-577A4DD9DE6F}"/>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732592" y="5693429"/>
            <a:ext cx="1080000" cy="900000"/>
          </a:xfrm>
          <a:prstGeom prst="rect">
            <a:avLst/>
          </a:prstGeom>
          <a:noFill/>
          <a:ln>
            <a:noFill/>
          </a:ln>
        </p:spPr>
      </p:pic>
      <p:pic>
        <p:nvPicPr>
          <p:cNvPr id="11" name="Imagen 10">
            <a:extLst>
              <a:ext uri="{FF2B5EF4-FFF2-40B4-BE49-F238E27FC236}">
                <a16:creationId xmlns:a16="http://schemas.microsoft.com/office/drawing/2014/main" id="{48780AE0-DD23-400D-9D34-7C8A1349E32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760205" y="5705844"/>
            <a:ext cx="2606838" cy="900000"/>
          </a:xfrm>
          <a:prstGeom prst="rect">
            <a:avLst/>
          </a:prstGeom>
          <a:noFill/>
          <a:ln>
            <a:noFill/>
          </a:ln>
        </p:spPr>
      </p:pic>
      <p:pic>
        <p:nvPicPr>
          <p:cNvPr id="13" name="Imagen 12">
            <a:extLst>
              <a:ext uri="{FF2B5EF4-FFF2-40B4-BE49-F238E27FC236}">
                <a16:creationId xmlns:a16="http://schemas.microsoft.com/office/drawing/2014/main" id="{0B519131-9FF8-44F1-BF60-354CBE625999}"/>
              </a:ext>
            </a:extLst>
          </p:cNvPr>
          <p:cNvPicPr>
            <a:picLocks noChangeAspect="1"/>
          </p:cNvPicPr>
          <p:nvPr/>
        </p:nvPicPr>
        <p:blipFill rotWithShape="1">
          <a:blip r:embed="rId8"/>
          <a:srcRect r="26782"/>
          <a:stretch/>
        </p:blipFill>
        <p:spPr>
          <a:xfrm>
            <a:off x="7127696" y="5693429"/>
            <a:ext cx="1996546" cy="900000"/>
          </a:xfrm>
          <a:prstGeom prst="rect">
            <a:avLst/>
          </a:prstGeom>
        </p:spPr>
      </p:pic>
      <p:pic>
        <p:nvPicPr>
          <p:cNvPr id="15" name="Imagen 14">
            <a:extLst>
              <a:ext uri="{FF2B5EF4-FFF2-40B4-BE49-F238E27FC236}">
                <a16:creationId xmlns:a16="http://schemas.microsoft.com/office/drawing/2014/main" id="{88286A01-ADAD-4AC4-869A-684D6A4496C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646057" y="5693429"/>
            <a:ext cx="771431" cy="900000"/>
          </a:xfrm>
          <a:prstGeom prst="rect">
            <a:avLst/>
          </a:prstGeom>
          <a:noFill/>
          <a:ln>
            <a:noFill/>
          </a:ln>
        </p:spPr>
      </p:pic>
      <p:pic>
        <p:nvPicPr>
          <p:cNvPr id="9" name="Picture 2" descr="SPSS el mejor software estadístico « Blog Guybrush20">
            <a:extLst>
              <a:ext uri="{FF2B5EF4-FFF2-40B4-BE49-F238E27FC236}">
                <a16:creationId xmlns:a16="http://schemas.microsoft.com/office/drawing/2014/main" id="{C3CD381F-B28A-4A85-A79F-56BA84B5DE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89129" y="5693429"/>
            <a:ext cx="2221679" cy="9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327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p:txBody>
          <a:bodyPr anchor="t">
            <a:normAutofit fontScale="90000"/>
          </a:bodyPr>
          <a:lstStyle/>
          <a:p>
            <a:r>
              <a:rPr lang="es-ES" dirty="0"/>
              <a:t>Técnicas de web scraping</a:t>
            </a:r>
            <a:br>
              <a:rPr lang="es-ES" dirty="0"/>
            </a:br>
            <a:r>
              <a:rPr lang="es-ES" sz="2200" dirty="0"/>
              <a:t>3.- ¿Qué es el web scraping?</a:t>
            </a:r>
            <a:br>
              <a:rPr lang="es-ES" sz="2200" dirty="0"/>
            </a:br>
            <a:br>
              <a:rPr lang="es-ES" sz="2400" dirty="0"/>
            </a:br>
            <a:endParaRPr lang="es-ES" dirty="0"/>
          </a:p>
        </p:txBody>
      </p:sp>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2276594" y="2146042"/>
            <a:ext cx="9334214" cy="3473093"/>
          </a:xfrm>
        </p:spPr>
        <p:txBody>
          <a:bodyPr>
            <a:normAutofit/>
          </a:bodyPr>
          <a:lstStyle/>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Una de las aplicaciones tanto de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R</a:t>
            </a:r>
            <a:r>
              <a:rPr lang="es-ES" sz="1800" dirty="0">
                <a:effectLst/>
                <a:latin typeface="Calibri" panose="020F0502020204030204" pitchFamily="34" charset="0"/>
                <a:ea typeface="Calibri" panose="020F0502020204030204" pitchFamily="34" charset="0"/>
                <a:cs typeface="Times New Roman" panose="02020603050405020304" pitchFamily="18" charset="0"/>
              </a:rPr>
              <a:t> como de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Python</a:t>
            </a:r>
            <a:r>
              <a:rPr lang="es-ES" sz="1800" dirty="0">
                <a:effectLst/>
                <a:latin typeface="Calibri" panose="020F0502020204030204" pitchFamily="34" charset="0"/>
                <a:ea typeface="Calibri" panose="020F0502020204030204" pitchFamily="34" charset="0"/>
                <a:cs typeface="Times New Roman" panose="02020603050405020304" pitchFamily="18" charset="0"/>
              </a:rPr>
              <a:t> es el raspado de páginas web, en inglés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web scraping</a:t>
            </a:r>
            <a:r>
              <a:rPr lang="es-ES" sz="1800" dirty="0">
                <a:effectLst/>
                <a:latin typeface="Calibri" panose="020F0502020204030204" pitchFamily="34" charset="0"/>
                <a:ea typeface="Calibri" panose="020F0502020204030204" pitchFamily="34" charset="0"/>
                <a:cs typeface="Times New Roman" panose="02020603050405020304" pitchFamily="18" charset="0"/>
              </a:rPr>
              <a:t>” o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scrapear</a:t>
            </a:r>
            <a:r>
              <a:rPr lang="es-ES" sz="1800" dirty="0">
                <a:effectLst/>
                <a:latin typeface="Calibri" panose="020F0502020204030204" pitchFamily="34" charset="0"/>
                <a:ea typeface="Calibri" panose="020F0502020204030204" pitchFamily="34" charset="0"/>
                <a:cs typeface="Times New Roman" panose="02020603050405020304" pitchFamily="18" charset="0"/>
              </a:rPr>
              <a:t>". Estas técnicas son un proceso dentro de la Ciencia de Datos que se utiliza para la extracción de datos de sitios web, normalmente en el lenguaje de programación Python y mediante machine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learning</a:t>
            </a:r>
            <a:r>
              <a:rPr lang="es-ES" sz="1800" dirty="0">
                <a:effectLst/>
                <a:latin typeface="Calibri" panose="020F0502020204030204" pitchFamily="34" charset="0"/>
                <a:ea typeface="Calibri" panose="020F0502020204030204" pitchFamily="34" charset="0"/>
                <a:cs typeface="Times New Roman" panose="02020603050405020304" pitchFamily="18" charset="0"/>
              </a:rPr>
              <a:t>, simulando cómo navegaría un ser humano en determinadas páginas web.</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El objetivo puede ser transformar contenidos, almacenar datos de la web, reconocer estructuras de código HTML único, recopilar información, hacer minería y análisis de datos, automatizar la creación de enlaces,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price</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mapping</a:t>
            </a:r>
            <a:r>
              <a:rPr lang="es-ES" sz="1800" dirty="0">
                <a:effectLst/>
                <a:latin typeface="Calibri" panose="020F0502020204030204" pitchFamily="34" charset="0"/>
                <a:ea typeface="Calibri" panose="020F0502020204030204" pitchFamily="34" charset="0"/>
                <a:cs typeface="Times New Roman" panose="02020603050405020304" pitchFamily="18" charset="0"/>
              </a:rPr>
              <a:t>, caza de tendencias, monitorización de la competencia, optimización de precios... Son muchos sus usos, y en general son beneficiosos para cualquier proyecto digital.</a:t>
            </a:r>
          </a:p>
          <a:p>
            <a:pPr algn="just"/>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 dirty="0"/>
          </a:p>
        </p:txBody>
      </p:sp>
      <p:pic>
        <p:nvPicPr>
          <p:cNvPr id="1026" name="Picture 2" descr="Los mejores paquetes de web scraping para R">
            <a:extLst>
              <a:ext uri="{FF2B5EF4-FFF2-40B4-BE49-F238E27FC236}">
                <a16:creationId xmlns:a16="http://schemas.microsoft.com/office/drawing/2014/main" id="{7740D9A0-E3DA-45DF-BD41-BF3828EFA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649" y="5825801"/>
            <a:ext cx="2493337" cy="9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D939F30-1DB2-4FEB-8F57-8B9E239E9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4925801"/>
            <a:ext cx="1403149"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 Introduction to BeautifulSoup — Six Feet Up">
            <a:extLst>
              <a:ext uri="{FF2B5EF4-FFF2-40B4-BE49-F238E27FC236}">
                <a16:creationId xmlns:a16="http://schemas.microsoft.com/office/drawing/2014/main" id="{A75122CA-B793-4DBE-9025-3CFBE4DFE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6594" y="5825801"/>
            <a:ext cx="1706138" cy="90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84E4F56D-D4AF-40EE-A1EB-73F92005A3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3172" y="3644043"/>
            <a:ext cx="864864" cy="900000"/>
          </a:xfrm>
          <a:prstGeom prst="rect">
            <a:avLst/>
          </a:prstGeom>
          <a:noFill/>
          <a:ln>
            <a:noFill/>
          </a:ln>
        </p:spPr>
      </p:pic>
    </p:spTree>
    <p:extLst>
      <p:ext uri="{BB962C8B-B14F-4D97-AF65-F5344CB8AC3E}">
        <p14:creationId xmlns:p14="http://schemas.microsoft.com/office/powerpoint/2010/main" val="33152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p:txBody>
          <a:bodyPr anchor="t">
            <a:normAutofit fontScale="90000"/>
          </a:bodyPr>
          <a:lstStyle/>
          <a:p>
            <a:r>
              <a:rPr lang="es-ES" dirty="0"/>
              <a:t>Técnicas de web scraping</a:t>
            </a:r>
            <a:br>
              <a:rPr lang="es-ES" dirty="0"/>
            </a:br>
            <a:r>
              <a:rPr lang="es-ES" sz="2200" dirty="0"/>
              <a:t>3.- ¿Qué es el web scraping?</a:t>
            </a:r>
            <a:br>
              <a:rPr lang="es-ES" sz="2200" dirty="0"/>
            </a:br>
            <a:br>
              <a:rPr lang="es-ES" sz="2400" dirty="0"/>
            </a:br>
            <a:endParaRPr lang="es-ES" dirty="0"/>
          </a:p>
        </p:txBody>
      </p:sp>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2276594" y="2146042"/>
            <a:ext cx="9334214" cy="3473093"/>
          </a:xfrm>
        </p:spPr>
        <p:txBody>
          <a:bodyPr>
            <a:norm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Para el web scraping con R tenemos la librería </a:t>
            </a:r>
            <a:r>
              <a:rPr lang="es-ES" sz="1800" b="1"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rvest</a:t>
            </a:r>
            <a:r>
              <a:rPr lang="es-ES" sz="1800" dirty="0">
                <a:effectLst/>
                <a:latin typeface="Calibri" panose="020F0502020204030204" pitchFamily="34" charset="0"/>
                <a:ea typeface="Calibri" panose="020F0502020204030204" pitchFamily="34" charset="0"/>
                <a:cs typeface="Times New Roman" panose="02020603050405020304" pitchFamily="18" charset="0"/>
              </a:rPr>
              <a:t> ayuda a extraer (o recolectar) datos de páginas web.</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Para el web scraping con Python tenemos la librería </a:t>
            </a:r>
            <a:r>
              <a:rPr lang="es-ES" sz="1800" b="1"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Requests</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a:t>
            </a:r>
            <a:r>
              <a:rPr lang="es-ES" sz="1800" dirty="0">
                <a:effectLst/>
                <a:latin typeface="Calibri" panose="020F0502020204030204" pitchFamily="34" charset="0"/>
                <a:ea typeface="Calibri" panose="020F0502020204030204" pitchFamily="34" charset="0"/>
                <a:cs typeface="Times New Roman" panose="02020603050405020304" pitchFamily="18" charset="0"/>
              </a:rPr>
              <a:t>junto con </a:t>
            </a:r>
            <a:r>
              <a:rPr lang="es-ES" sz="1800" b="1"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Beautifulsoup</a:t>
            </a:r>
            <a:r>
              <a:rPr lang="es-ES" dirty="0">
                <a:latin typeface="Calibri" panose="020F0502020204030204" pitchFamily="34" charset="0"/>
                <a:cs typeface="Times New Roman" panose="02020603050405020304" pitchFamily="18" charset="0"/>
              </a:rPr>
              <a:t>, entre otras</a:t>
            </a:r>
            <a:r>
              <a:rPr lang="es-ES" sz="1800" dirty="0">
                <a:effectLst/>
                <a:latin typeface="Calibri" panose="020F0502020204030204" pitchFamily="34" charset="0"/>
                <a:ea typeface="Calibri" panose="020F0502020204030204" pitchFamily="34" charset="0"/>
                <a:cs typeface="Times New Roman" panose="02020603050405020304" pitchFamily="18" charset="0"/>
              </a:rPr>
              <a:t>. La primera extrae el código de la página web y la segunda crea un árbol con todos los elementos del documento y puede ser utilizado para extraer información.</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Tanto para R como para Python existe la librería </a:t>
            </a:r>
            <a:r>
              <a:rPr lang="es-ES" sz="1800" b="1"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Selenium</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se encarga de imitar el comportamiento humano cuando estamos navegando por una web y va accediendo a las distintas partes que nos interesa extraer la información.</a:t>
            </a:r>
          </a:p>
          <a:p>
            <a:pPr algn="just"/>
            <a:endParaRPr lang="es-ES" dirty="0"/>
          </a:p>
        </p:txBody>
      </p:sp>
      <p:pic>
        <p:nvPicPr>
          <p:cNvPr id="1026" name="Picture 2" descr="Los mejores paquetes de web scraping para R">
            <a:extLst>
              <a:ext uri="{FF2B5EF4-FFF2-40B4-BE49-F238E27FC236}">
                <a16:creationId xmlns:a16="http://schemas.microsoft.com/office/drawing/2014/main" id="{7740D9A0-E3DA-45DF-BD41-BF3828EFAE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5649" y="5825801"/>
            <a:ext cx="2493337" cy="9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D939F30-1DB2-4FEB-8F57-8B9E239E9C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192" y="4925801"/>
            <a:ext cx="1403149"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 Introduction to BeautifulSoup — Six Feet Up">
            <a:extLst>
              <a:ext uri="{FF2B5EF4-FFF2-40B4-BE49-F238E27FC236}">
                <a16:creationId xmlns:a16="http://schemas.microsoft.com/office/drawing/2014/main" id="{A75122CA-B793-4DBE-9025-3CFBE4DFEC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6594" y="5825801"/>
            <a:ext cx="1706138" cy="90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84E4F56D-D4AF-40EE-A1EB-73F92005A3A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3172" y="3644043"/>
            <a:ext cx="864864" cy="900000"/>
          </a:xfrm>
          <a:prstGeom prst="rect">
            <a:avLst/>
          </a:prstGeom>
          <a:noFill/>
          <a:ln>
            <a:noFill/>
          </a:ln>
        </p:spPr>
      </p:pic>
    </p:spTree>
    <p:extLst>
      <p:ext uri="{BB962C8B-B14F-4D97-AF65-F5344CB8AC3E}">
        <p14:creationId xmlns:p14="http://schemas.microsoft.com/office/powerpoint/2010/main" val="271094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7436-1454-4FAA-BAD3-BB305C5367DD}"/>
              </a:ext>
            </a:extLst>
          </p:cNvPr>
          <p:cNvSpPr>
            <a:spLocks noGrp="1"/>
          </p:cNvSpPr>
          <p:nvPr>
            <p:ph type="title"/>
          </p:nvPr>
        </p:nvSpPr>
        <p:spPr/>
        <p:txBody>
          <a:bodyPr anchor="t">
            <a:normAutofit fontScale="90000"/>
          </a:bodyPr>
          <a:lstStyle/>
          <a:p>
            <a:r>
              <a:rPr lang="es-ES" dirty="0"/>
              <a:t>Técnicas de web scraping</a:t>
            </a:r>
            <a:br>
              <a:rPr lang="es-ES" dirty="0"/>
            </a:br>
            <a:r>
              <a:rPr lang="es-ES" sz="2200" dirty="0"/>
              <a:t>3.- ¿Qué es el web scraping?</a:t>
            </a:r>
            <a:br>
              <a:rPr lang="es-ES" sz="2200" dirty="0"/>
            </a:br>
            <a:br>
              <a:rPr lang="es-ES" sz="2400" dirty="0"/>
            </a:br>
            <a:endParaRPr lang="es-ES" dirty="0"/>
          </a:p>
        </p:txBody>
      </p:sp>
      <p:sp>
        <p:nvSpPr>
          <p:cNvPr id="3" name="Marcador de contenido 2">
            <a:extLst>
              <a:ext uri="{FF2B5EF4-FFF2-40B4-BE49-F238E27FC236}">
                <a16:creationId xmlns:a16="http://schemas.microsoft.com/office/drawing/2014/main" id="{DCC7CB7C-30DF-4132-8784-2C3F2AA9F6C6}"/>
              </a:ext>
            </a:extLst>
          </p:cNvPr>
          <p:cNvSpPr>
            <a:spLocks noGrp="1"/>
          </p:cNvSpPr>
          <p:nvPr>
            <p:ph idx="1"/>
          </p:nvPr>
        </p:nvSpPr>
        <p:spPr>
          <a:xfrm>
            <a:off x="581192" y="2146042"/>
            <a:ext cx="11029616" cy="4461235"/>
          </a:xfrm>
        </p:spPr>
        <p:txBody>
          <a:bodyPr>
            <a:normAutofit/>
          </a:bodyPr>
          <a:lstStyle/>
          <a:p>
            <a:pPr marL="0" indent="0">
              <a:lnSpc>
                <a:spcPct val="107000"/>
              </a:lnSpc>
              <a:spcAft>
                <a:spcPts val="800"/>
              </a:spcAft>
              <a:buNone/>
            </a:pPr>
            <a:r>
              <a:rPr lang="es-ES" sz="2400" b="1" dirty="0">
                <a:effectLst/>
                <a:latin typeface="Calibri" panose="020F0502020204030204" pitchFamily="34" charset="0"/>
                <a:ea typeface="Calibri" panose="020F0502020204030204" pitchFamily="34" charset="0"/>
                <a:cs typeface="Times New Roman" panose="02020603050405020304" pitchFamily="18" charset="0"/>
                <a:hlinkClick r:id="rId2"/>
              </a:rPr>
              <a:t>Directrices de la política de raspado web de Eurostat</a:t>
            </a:r>
            <a:endParaRPr lang="es-ES" sz="2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ES" sz="1800" b="1"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Prácticas (pautas de implementación)</a:t>
            </a:r>
            <a:endParaRPr lang="es-ES" sz="18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600"/>
              </a:spcBef>
              <a:spcAft>
                <a:spcPts val="800"/>
              </a:spcAft>
              <a:buSzPts val="1000"/>
              <a:buFont typeface="Symbol" panose="05050102010706020507" pitchFamily="18" charset="2"/>
              <a:buChar char=""/>
              <a:tabLst>
                <a:tab pos="-805815" algn="l"/>
              </a:tabLst>
            </a:pPr>
            <a:r>
              <a:rPr lang="es-E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Respete el protocolo de exclusión de robots.txt y solo siga los enlaces en la medida necesaria para mantener la calidad de las estadísticas;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805815" algn="l"/>
              </a:tabLst>
            </a:pPr>
            <a:r>
              <a:rPr lang="es-E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Respetar los deseos de los propietarios de sitios web según lo establecido en los términos y condiciones en la medida de lo posible para verificar esos términos y el raspado no es esencial para mantener la calidad de las estadísticas como lo implica la ley estadística;</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805815" algn="l"/>
              </a:tabLst>
            </a:pPr>
            <a:r>
              <a:rPr lang="es-E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Identificarse en la cadena de usuario-agente y proporcionar canales de contacto. Esto podría incluir un enlace a una página web que explique el propósito del raspador y qué datos recopila, los detalles de contacto del equipo responsable e información sobre cómo optar por no participar y solicitar que se eliminen los datos extraídos;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805815" algn="l"/>
              </a:tabLst>
            </a:pPr>
            <a:r>
              <a:rPr lang="es-E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Siga las convenciones estándar de Internet para el scraping, como los estándares establecidos por el consorcio W3C;</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805815" algn="l"/>
              </a:tabLst>
            </a:pPr>
            <a:r>
              <a:rPr lang="es-E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Sea transparente acerca de sus actividades de raspado web, posiblemente proporcionando información en el sitio web asociado;  </a:t>
            </a:r>
            <a:endParaRPr lang="es-ES" dirty="0"/>
          </a:p>
        </p:txBody>
      </p:sp>
    </p:spTree>
    <p:extLst>
      <p:ext uri="{BB962C8B-B14F-4D97-AF65-F5344CB8AC3E}">
        <p14:creationId xmlns:p14="http://schemas.microsoft.com/office/powerpoint/2010/main" val="222069337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documentManagement/types"/>
    <ds:schemaRef ds:uri="http://www.w3.org/XML/1998/namespace"/>
    <ds:schemaRef ds:uri="http://schemas.openxmlformats.org/package/2006/metadata/core-properties"/>
    <ds:schemaRef ds:uri="http://purl.org/dc/dcmitype/"/>
    <ds:schemaRef ds:uri="16c05727-aa75-4e4a-9b5f-8a80a1165891"/>
    <ds:schemaRef ds:uri="http://purl.org/dc/terms/"/>
    <ds:schemaRef ds:uri="http://purl.org/dc/elements/1.1/"/>
    <ds:schemaRef ds:uri="http://schemas.microsoft.com/office/2006/metadata/properties"/>
    <ds:schemaRef ds:uri="71af3243-3dd4-4a8d-8c0d-dd76da1f02a5"/>
    <ds:schemaRef ds:uri="http://schemas.microsoft.com/office/infopath/2007/PartnerControls"/>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1333</TotalTime>
  <Words>2048</Words>
  <Application>Microsoft Office PowerPoint</Application>
  <PresentationFormat>Panorámica</PresentationFormat>
  <Paragraphs>93</Paragraphs>
  <Slides>17</Slides>
  <Notes>2</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17</vt:i4>
      </vt:variant>
    </vt:vector>
  </HeadingPairs>
  <TitlesOfParts>
    <vt:vector size="29" baseType="lpstr">
      <vt:lpstr>Arial</vt:lpstr>
      <vt:lpstr>Barlow</vt:lpstr>
      <vt:lpstr>Calibri</vt:lpstr>
      <vt:lpstr>Gill Sans MT</vt:lpstr>
      <vt:lpstr>Helvetica</vt:lpstr>
      <vt:lpstr>Lato</vt:lpstr>
      <vt:lpstr>RedHatText</vt:lpstr>
      <vt:lpstr>Segoe UI</vt:lpstr>
      <vt:lpstr>Symbol</vt:lpstr>
      <vt:lpstr>Times New Roman</vt:lpstr>
      <vt:lpstr>Wingdings 2</vt:lpstr>
      <vt:lpstr>Dividendo</vt:lpstr>
      <vt:lpstr>TÉCNICAS DE WEB SCRAPING</vt:lpstr>
      <vt:lpstr>Técnicas de web scraping Sumario</vt:lpstr>
      <vt:lpstr>Técnicas de web scraping 1.- ¿A qué nos referimos cuando hablamos de trabajar con Big Data? </vt:lpstr>
      <vt:lpstr>Técnicas de web scraping 1.- ¿A qué nos referimos cuando hablamos de trabajar con Big Data? </vt:lpstr>
      <vt:lpstr>Técnicas de web scraping 2.- ¿Cuáles son las ventajas de trabajar con lenguajes como Phyton o R en vez de usar programas como el SPSS?  </vt:lpstr>
      <vt:lpstr>Técnicas de web scraping 2.- ¿Cuáles son las ventajas de trabajar con lenguajes como Phyton o R en vez de usar programas como el SPSS?  </vt:lpstr>
      <vt:lpstr>Técnicas de web scraping 3.- ¿Qué es el web scraping?  </vt:lpstr>
      <vt:lpstr>Técnicas de web scraping 3.- ¿Qué es el web scraping?  </vt:lpstr>
      <vt:lpstr>Técnicas de web scraping 3.- ¿Qué es el web scraping?  </vt:lpstr>
      <vt:lpstr>Técnicas de web scraping 3.- ¿Qué es el web scraping?  </vt:lpstr>
      <vt:lpstr>Técnicas de web scraping 4.- Ejemplos de uso </vt:lpstr>
      <vt:lpstr>Técnicas de web scraping 4.- Ejemplos de uso </vt:lpstr>
      <vt:lpstr>Técnicas de web scraping 4.- Ejemplos de uso </vt:lpstr>
      <vt:lpstr>Técnicas de web scraping 5.- Uso del web scraping en los institutos de estadística de las Comunidades Autónomas </vt:lpstr>
      <vt:lpstr>Técnicas de web scraping 5.- Uso del web scraping en los institutos de estadística de las Comunidades Autónomas </vt:lpstr>
      <vt:lpstr>Técnicas de web scraping 6.- Repositorio GitHub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Dividendo para tecnología</dc:title>
  <dc:creator>GARCIA RODES, JOSE MANUEL</dc:creator>
  <cp:lastModifiedBy>José Manuel García Rodes</cp:lastModifiedBy>
  <cp:revision>37</cp:revision>
  <cp:lastPrinted>2021-11-25T07:20:13Z</cp:lastPrinted>
  <dcterms:created xsi:type="dcterms:W3CDTF">2021-11-23T10:18:12Z</dcterms:created>
  <dcterms:modified xsi:type="dcterms:W3CDTF">2021-11-25T14:36:30Z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