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11"/>
  </p:notesMasterIdLst>
  <p:handoutMasterIdLst>
    <p:handoutMasterId r:id="rId12"/>
  </p:handoutMasterIdLst>
  <p:sldIdLst>
    <p:sldId id="261" r:id="rId2"/>
    <p:sldId id="273" r:id="rId3"/>
    <p:sldId id="257" r:id="rId4"/>
    <p:sldId id="274" r:id="rId5"/>
    <p:sldId id="271" r:id="rId6"/>
    <p:sldId id="275" r:id="rId7"/>
    <p:sldId id="276" r:id="rId8"/>
    <p:sldId id="277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5" d="100"/>
          <a:sy n="85" d="100"/>
        </p:scale>
        <p:origin x="126" y="28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6월 16일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6월 16일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60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104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32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8378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332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2025년 6월 16일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1915" y="410892"/>
            <a:ext cx="9604310" cy="17399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영화소개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2145" y="5397189"/>
            <a:ext cx="5445513" cy="652347"/>
          </a:xfrm>
        </p:spPr>
        <p:txBody>
          <a:bodyPr rtlCol="0"/>
          <a:lstStyle/>
          <a:p>
            <a:pPr rtl="0"/>
            <a:r>
              <a:rPr lang="en-US" altLang="ko-KR" dirty="0" smtClean="0"/>
              <a:t>2020136169 </a:t>
            </a:r>
            <a:r>
              <a:rPr lang="ko-KR" altLang="en-US" dirty="0" err="1" smtClean="0"/>
              <a:t>장문혁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80250" y="570346"/>
            <a:ext cx="378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 설명</a:t>
            </a:r>
            <a:endParaRPr lang="ko-KR" altLang="en-US" sz="32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294479" y="1413162"/>
            <a:ext cx="4582621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accent2"/>
                </a:solidFill>
              </a:rPr>
              <a:t>목적</a:t>
            </a:r>
            <a:endParaRPr lang="en-US" altLang="ko-KR" b="1" dirty="0">
              <a:solidFill>
                <a:schemeClr val="accent2"/>
              </a:solidFill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사용자에게 영화 정보를 직관적이고 매력적인 방식으로 제공하여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영화 탐색 및 선택 과정을 돕는다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chemeClr val="accent2"/>
                </a:solidFill>
              </a:rPr>
              <a:t>주요 </a:t>
            </a:r>
            <a:r>
              <a:rPr lang="ko-KR" altLang="en-US" b="1" dirty="0" smtClean="0">
                <a:solidFill>
                  <a:schemeClr val="accent2"/>
                </a:solidFill>
              </a:rPr>
              <a:t>특징</a:t>
            </a:r>
            <a:endParaRPr lang="en-US" altLang="ko-KR" b="1" dirty="0" smtClean="0">
              <a:solidFill>
                <a:schemeClr val="accent2"/>
              </a:solidFill>
            </a:endParaRP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간편 접근</a:t>
            </a:r>
            <a:r>
              <a:rPr lang="en-US" altLang="ko-KR" dirty="0" smtClean="0"/>
              <a:t>: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로그인 없이도 누구나 즉시 이용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다양한 영화 목록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최신 </a:t>
            </a:r>
            <a:r>
              <a:rPr lang="ko-KR" altLang="en-US" dirty="0" err="1"/>
              <a:t>개봉작</a:t>
            </a:r>
            <a:r>
              <a:rPr lang="en-US" altLang="ko-KR" dirty="0"/>
              <a:t>, </a:t>
            </a:r>
            <a:r>
              <a:rPr lang="ko-KR" altLang="en-US" dirty="0"/>
              <a:t>인기 순위</a:t>
            </a:r>
            <a:r>
              <a:rPr lang="en-US" altLang="ko-KR" dirty="0"/>
              <a:t>, </a:t>
            </a:r>
            <a:r>
              <a:rPr lang="ko-KR" altLang="en-US" dirty="0"/>
              <a:t>맞춤 추천 등 다양한 기준으로 영화 탐색</a:t>
            </a:r>
            <a:endParaRPr lang="en-US" altLang="ko-KR" dirty="0"/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866312" y="1346661"/>
            <a:ext cx="34386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풍부한 상세 정보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/>
              <a:t>포스터</a:t>
            </a:r>
            <a:r>
              <a:rPr lang="en-US" altLang="ko-KR" dirty="0"/>
              <a:t>, </a:t>
            </a:r>
            <a:r>
              <a:rPr lang="ko-KR" altLang="en-US" dirty="0"/>
              <a:t>줄거리</a:t>
            </a:r>
            <a:r>
              <a:rPr lang="en-US" altLang="ko-KR" dirty="0"/>
              <a:t>, </a:t>
            </a:r>
            <a:r>
              <a:rPr lang="ko-KR" altLang="en-US" dirty="0"/>
              <a:t>감독</a:t>
            </a:r>
            <a:r>
              <a:rPr lang="en-US" altLang="ko-KR" dirty="0"/>
              <a:t>·</a:t>
            </a:r>
            <a:r>
              <a:rPr lang="ko-KR" altLang="en-US" dirty="0"/>
              <a:t>배우 프로필</a:t>
            </a:r>
            <a:r>
              <a:rPr lang="en-US" altLang="ko-KR" dirty="0"/>
              <a:t>, </a:t>
            </a:r>
            <a:r>
              <a:rPr lang="ko-KR" altLang="en-US" dirty="0"/>
              <a:t>예고편 영상 등 한눈에 확인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실시간 평점 </a:t>
            </a:r>
            <a:r>
              <a:rPr lang="en-US" altLang="ko-KR" b="1" dirty="0"/>
              <a:t>&amp; </a:t>
            </a:r>
            <a:r>
              <a:rPr lang="ko-KR" altLang="en-US" b="1" dirty="0"/>
              <a:t>댓글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ko-KR" altLang="en-US" dirty="0" err="1"/>
              <a:t>별점과</a:t>
            </a:r>
            <a:r>
              <a:rPr lang="ko-KR" altLang="en-US" dirty="0"/>
              <a:t> 사용자 댓글을 로그인 없이 바로 조회</a:t>
            </a:r>
            <a:r>
              <a:rPr lang="en-US" altLang="ko-KR" dirty="0"/>
              <a:t>·</a:t>
            </a:r>
            <a:r>
              <a:rPr lang="ko-KR" altLang="en-US" dirty="0"/>
              <a:t>참조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402" y="347700"/>
            <a:ext cx="2625593" cy="13255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분석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01455" y="1423840"/>
            <a:ext cx="4856205" cy="3467904"/>
            <a:chOff x="1025611" y="1359142"/>
            <a:chExt cx="4856205" cy="3467904"/>
          </a:xfrm>
        </p:grpSpPr>
        <p:sp>
          <p:nvSpPr>
            <p:cNvPr id="5" name="TextBox 4"/>
            <p:cNvSpPr txBox="1"/>
            <p:nvPr/>
          </p:nvSpPr>
          <p:spPr>
            <a:xfrm>
              <a:off x="1025611" y="1964724"/>
              <a:ext cx="485620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현재 </a:t>
              </a:r>
              <a:r>
                <a:rPr lang="ko-KR" altLang="en-US" dirty="0" err="1" smtClean="0"/>
                <a:t>상영작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인기작</a:t>
              </a:r>
              <a:r>
                <a:rPr lang="ko-KR" altLang="en-US" dirty="0" smtClean="0"/>
                <a:t> 분리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평점</a:t>
              </a:r>
              <a:r>
                <a:rPr lang="en-US" altLang="ko-KR" dirty="0" smtClean="0"/>
                <a:t>,  </a:t>
              </a:r>
              <a:r>
                <a:rPr lang="ko-KR" altLang="en-US" dirty="0" smtClean="0"/>
                <a:t>댓글 보기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줄거리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감독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배우 등 영화 기본정보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검색 기능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다크</a:t>
              </a:r>
              <a:r>
                <a:rPr lang="ko-KR" altLang="en-US" dirty="0" smtClean="0"/>
                <a:t> 모드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985" y="135914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내 요구사항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83910" y="1423840"/>
            <a:ext cx="2846070" cy="3185120"/>
            <a:chOff x="7763970" y="1403834"/>
            <a:chExt cx="2846070" cy="3185120"/>
          </a:xfrm>
        </p:grpSpPr>
        <p:sp>
          <p:nvSpPr>
            <p:cNvPr id="9" name="TextBox 8"/>
            <p:cNvSpPr txBox="1"/>
            <p:nvPr/>
          </p:nvSpPr>
          <p:spPr>
            <a:xfrm>
              <a:off x="7982684" y="1403834"/>
              <a:ext cx="219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AI</a:t>
              </a:r>
              <a:r>
                <a:rPr lang="ko-KR" altLang="en-US" b="1" dirty="0" smtClean="0"/>
                <a:t>의 추천 요구사항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3970" y="2003631"/>
              <a:ext cx="28460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리뷰 작성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예고편 링크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추천 영화 표시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65361" y="94722"/>
            <a:ext cx="3306743" cy="1325562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요구사항 정의서</a:t>
            </a:r>
            <a:endParaRPr lang="ko-KR" altLang="en-US" sz="2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69492"/>
              </p:ext>
            </p:extLst>
          </p:nvPr>
        </p:nvGraphicFramePr>
        <p:xfrm>
          <a:off x="1583112" y="1420284"/>
          <a:ext cx="9487030" cy="3474067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962521">
                  <a:extLst>
                    <a:ext uri="{9D8B030D-6E8A-4147-A177-3AD203B41FA5}">
                      <a16:colId xmlns:a16="http://schemas.microsoft.com/office/drawing/2014/main" val="462669939"/>
                    </a:ext>
                  </a:extLst>
                </a:gridCol>
                <a:gridCol w="2407298">
                  <a:extLst>
                    <a:ext uri="{9D8B030D-6E8A-4147-A177-3AD203B41FA5}">
                      <a16:colId xmlns:a16="http://schemas.microsoft.com/office/drawing/2014/main" val="1983185263"/>
                    </a:ext>
                  </a:extLst>
                </a:gridCol>
                <a:gridCol w="5117211">
                  <a:extLst>
                    <a:ext uri="{9D8B030D-6E8A-4147-A177-3AD203B41FA5}">
                      <a16:colId xmlns:a16="http://schemas.microsoft.com/office/drawing/2014/main" val="3669397106"/>
                    </a:ext>
                  </a:extLst>
                </a:gridCol>
              </a:tblGrid>
              <a:tr h="444145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기능 분류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요구사항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상세 설명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74679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간편 접근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로그인 불필요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회원가입</a:t>
                      </a:r>
                      <a:r>
                        <a:rPr lang="en-US" altLang="ko-KR" sz="1600" dirty="0"/>
                        <a:t>·</a:t>
                      </a:r>
                      <a:r>
                        <a:rPr lang="ko-KR" altLang="en-US" sz="1600" dirty="0"/>
                        <a:t>로그인 절차 없이 누구나 즉시 이용 가능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73062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영화 목록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다양한 </a:t>
                      </a:r>
                      <a:r>
                        <a:rPr lang="ko-KR" altLang="en-US" sz="1600" dirty="0" err="1"/>
                        <a:t>기준별</a:t>
                      </a:r>
                      <a:r>
                        <a:rPr lang="ko-KR" altLang="en-US" sz="1600" dirty="0"/>
                        <a:t> 분류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현재 </a:t>
                      </a:r>
                      <a:r>
                        <a:rPr lang="ko-KR" altLang="en-US" sz="1600" dirty="0" err="1"/>
                        <a:t>상영작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 err="1"/>
                        <a:t>인기작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최신 </a:t>
                      </a:r>
                      <a:r>
                        <a:rPr lang="ko-KR" altLang="en-US" sz="1600" dirty="0" err="1"/>
                        <a:t>개봉작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추천 영화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144704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영화 상세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기본 정보 제공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포스터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줄거리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감독</a:t>
                      </a:r>
                      <a:r>
                        <a:rPr lang="en-US" altLang="ko-KR" sz="1600" dirty="0"/>
                        <a:t>·</a:t>
                      </a:r>
                      <a:r>
                        <a:rPr lang="ko-KR" altLang="en-US" sz="1600" dirty="0"/>
                        <a:t>배우 프로필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735556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예고편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트레일러 링크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임베드</a:t>
                      </a:r>
                      <a:endParaRPr lang="ko-KR" altLang="en-US" sz="1600" dirty="0"/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YouTube </a:t>
                      </a:r>
                      <a:r>
                        <a:rPr lang="ko-KR" altLang="en-US" sz="1600" dirty="0"/>
                        <a:t>등 외부 </a:t>
                      </a:r>
                      <a:r>
                        <a:rPr lang="en-US" altLang="ko-KR" sz="1600" dirty="0"/>
                        <a:t>URL </a:t>
                      </a:r>
                      <a:r>
                        <a:rPr lang="ko-KR" altLang="en-US" sz="1600" dirty="0"/>
                        <a:t>삽입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플레이어 </a:t>
                      </a:r>
                      <a:r>
                        <a:rPr lang="ko-KR" altLang="en-US" sz="1600" dirty="0" err="1"/>
                        <a:t>임베드</a:t>
                      </a:r>
                      <a:r>
                        <a:rPr lang="ko-KR" altLang="en-US" sz="1600" dirty="0"/>
                        <a:t> 지원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991933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평점 </a:t>
                      </a:r>
                      <a:r>
                        <a:rPr lang="en-US" altLang="ko-KR" sz="1600"/>
                        <a:t>&amp; </a:t>
                      </a:r>
                      <a:r>
                        <a:rPr lang="ko-KR" altLang="en-US" sz="1600"/>
                        <a:t>댓글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/>
                        <a:t>실시간 조회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 err="1"/>
                        <a:t>별점</a:t>
                      </a:r>
                      <a:r>
                        <a:rPr lang="en-US" altLang="ko-KR" sz="1600" dirty="0"/>
                        <a:t>(1~5</a:t>
                      </a:r>
                      <a:r>
                        <a:rPr lang="ko-KR" altLang="en-US" sz="1600" dirty="0"/>
                        <a:t>점</a:t>
                      </a:r>
                      <a:r>
                        <a:rPr lang="en-US" altLang="ko-KR" sz="1600" dirty="0"/>
                        <a:t>) </a:t>
                      </a:r>
                      <a:r>
                        <a:rPr lang="ko-KR" altLang="en-US" sz="1600" dirty="0"/>
                        <a:t>평균 표시</a:t>
                      </a:r>
                      <a:r>
                        <a:rPr lang="en-US" altLang="ko-KR" sz="1600" dirty="0"/>
                        <a:t>- </a:t>
                      </a:r>
                      <a:r>
                        <a:rPr lang="ko-KR" altLang="en-US" sz="1600" dirty="0"/>
                        <a:t>사용자 댓글 전체 열람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1601632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ko-KR" altLang="en-US" sz="1600"/>
                        <a:t>검색 기능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/>
                        <a:t>키워드 검색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 dirty="0"/>
                        <a:t>- </a:t>
                      </a:r>
                      <a:r>
                        <a:rPr lang="ko-KR" altLang="en-US" sz="1600"/>
                        <a:t>영화 </a:t>
                      </a:r>
                      <a:r>
                        <a:rPr lang="ko-KR" altLang="en-US" sz="1600" smtClean="0"/>
                        <a:t>제목</a:t>
                      </a:r>
                      <a:r>
                        <a:rPr lang="ko-KR" altLang="en-US" sz="1600" baseline="0" smtClean="0"/>
                        <a:t> </a:t>
                      </a:r>
                      <a:r>
                        <a:rPr lang="ko-KR" altLang="en-US" sz="1600" smtClean="0"/>
                        <a:t>이름으로 </a:t>
                      </a:r>
                      <a:r>
                        <a:rPr lang="ko-KR" altLang="en-US" sz="1600" dirty="0"/>
                        <a:t>검색 지원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328337"/>
                  </a:ext>
                </a:extLst>
              </a:tr>
              <a:tr h="432846">
                <a:tc>
                  <a:txBody>
                    <a:bodyPr/>
                    <a:lstStyle/>
                    <a:p>
                      <a:r>
                        <a:rPr lang="en-US" sz="1600" dirty="0"/>
                        <a:t>UI/UX</a:t>
                      </a:r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600" dirty="0" err="1"/>
                        <a:t>다크</a:t>
                      </a:r>
                      <a:r>
                        <a:rPr lang="ko-KR" altLang="en-US" sz="1600" dirty="0"/>
                        <a:t> </a:t>
                      </a:r>
                      <a:r>
                        <a:rPr lang="ko-KR" altLang="en-US" sz="1600"/>
                        <a:t>모드 </a:t>
                      </a:r>
                      <a:endParaRPr lang="ko-KR" altLang="en-US" sz="1600" dirty="0"/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600"/>
                        <a:t>- </a:t>
                      </a:r>
                      <a:r>
                        <a:rPr lang="ko-KR" altLang="en-US" sz="1600" smtClean="0"/>
                        <a:t>눈의 피로도를 덜기 위한 디자인</a:t>
                      </a:r>
                      <a:endParaRPr lang="ko-KR" altLang="en-US" sz="1600" dirty="0"/>
                    </a:p>
                  </a:txBody>
                  <a:tcPr marL="84648" marR="84648" marT="42324" marB="423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07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64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14509" y="690647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단계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6676"/>
              </p:ext>
            </p:extLst>
          </p:nvPr>
        </p:nvGraphicFramePr>
        <p:xfrm>
          <a:off x="2812246" y="2310938"/>
          <a:ext cx="6209156" cy="247006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82961">
                  <a:extLst>
                    <a:ext uri="{9D8B030D-6E8A-4147-A177-3AD203B41FA5}">
                      <a16:colId xmlns:a16="http://schemas.microsoft.com/office/drawing/2014/main" val="1451060158"/>
                    </a:ext>
                  </a:extLst>
                </a:gridCol>
                <a:gridCol w="3726195">
                  <a:extLst>
                    <a:ext uri="{9D8B030D-6E8A-4147-A177-3AD203B41FA5}">
                      <a16:colId xmlns:a16="http://schemas.microsoft.com/office/drawing/2014/main" val="2630470262"/>
                    </a:ext>
                  </a:extLst>
                </a:gridCol>
              </a:tblGrid>
              <a:tr h="299258"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기능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287783"/>
                  </a:ext>
                </a:extLst>
              </a:tr>
              <a:tr h="591779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1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/>
                        <a:t>영화 리스트 </a:t>
                      </a:r>
                      <a:r>
                        <a:rPr lang="en-US" altLang="ko-KR" sz="1800" dirty="0"/>
                        <a:t>+ </a:t>
                      </a:r>
                      <a:r>
                        <a:rPr lang="ko-KR" altLang="en-US" sz="1800" dirty="0"/>
                        <a:t>상세 페이지 </a:t>
                      </a:r>
                      <a:r>
                        <a:rPr lang="en-US" altLang="ko-KR" sz="1800" dirty="0"/>
                        <a:t>+ </a:t>
                      </a:r>
                      <a:r>
                        <a:rPr lang="ko-KR" altLang="en-US" sz="1800" dirty="0"/>
                        <a:t>디자인 </a:t>
                      </a:r>
                      <a:r>
                        <a:rPr lang="ko-KR" altLang="en-US" sz="1800" dirty="0" smtClean="0"/>
                        <a:t>구성</a:t>
                      </a:r>
                      <a:endParaRPr lang="en-US" altLang="ko-KR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42186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2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디자인 제작</a:t>
                      </a:r>
                      <a:endParaRPr lang="en-US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176841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3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smtClean="0"/>
                        <a:t>API </a:t>
                      </a:r>
                      <a:r>
                        <a:rPr lang="ko-KR" altLang="en-US" sz="1800" dirty="0" smtClean="0"/>
                        <a:t>연동 </a:t>
                      </a:r>
                      <a:r>
                        <a:rPr lang="en-US" altLang="ko-KR" sz="1800" dirty="0" smtClean="0"/>
                        <a:t>(TMDB)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10797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4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/>
                        <a:t>검색 </a:t>
                      </a:r>
                      <a:r>
                        <a:rPr lang="en-US" altLang="ko-KR" sz="1800" dirty="0" smtClean="0"/>
                        <a:t>+ </a:t>
                      </a:r>
                      <a:r>
                        <a:rPr lang="ko-KR" altLang="en-US" sz="1800" dirty="0" smtClean="0"/>
                        <a:t>필터 추가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270135"/>
                  </a:ext>
                </a:extLst>
              </a:tr>
              <a:tr h="338238">
                <a:tc>
                  <a:txBody>
                    <a:bodyPr/>
                    <a:lstStyle/>
                    <a:p>
                      <a:r>
                        <a:rPr lang="en-US" altLang="ko-KR" sz="1800" dirty="0"/>
                        <a:t>5</a:t>
                      </a:r>
                      <a:r>
                        <a:rPr lang="ko-KR" altLang="en-US" sz="1800" dirty="0"/>
                        <a:t>단계</a:t>
                      </a:r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800" dirty="0" smtClean="0"/>
                        <a:t>추가 기능</a:t>
                      </a:r>
                      <a:r>
                        <a:rPr lang="en-US" altLang="ko-KR" sz="1800" dirty="0" smtClean="0"/>
                        <a:t>(</a:t>
                      </a:r>
                      <a:r>
                        <a:rPr lang="ko-KR" altLang="en-US" sz="1800" dirty="0" smtClean="0"/>
                        <a:t>여유 </a:t>
                      </a:r>
                      <a:r>
                        <a:rPr lang="ko-KR" altLang="en-US" sz="1800" dirty="0" err="1" smtClean="0"/>
                        <a:t>있을시</a:t>
                      </a:r>
                      <a:r>
                        <a:rPr lang="en-US" altLang="ko-KR" sz="1800" dirty="0" smtClean="0"/>
                        <a:t>)</a:t>
                      </a:r>
                      <a:endParaRPr lang="ko-KR" altLang="en-US" sz="1800" dirty="0"/>
                    </a:p>
                  </a:txBody>
                  <a:tcPr marL="91636" marR="91636" marT="45819" marB="4581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2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15425" y="314776"/>
            <a:ext cx="20154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와이어프레임</a:t>
            </a:r>
            <a:endParaRPr lang="en-US" altLang="ko-KR" sz="2000" b="1" smtClean="0"/>
          </a:p>
        </p:txBody>
      </p:sp>
      <p:sp>
        <p:nvSpPr>
          <p:cNvPr id="5" name="TextBox 4"/>
          <p:cNvSpPr txBox="1"/>
          <p:nvPr/>
        </p:nvSpPr>
        <p:spPr>
          <a:xfrm>
            <a:off x="727787" y="765110"/>
            <a:ext cx="149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메인 화면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1716833" y="918998"/>
            <a:ext cx="8948057" cy="5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460034" y="1231641"/>
            <a:ext cx="3153746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검색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857864" y="1231641"/>
            <a:ext cx="995262" cy="2612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국가 필터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39128" y="2332426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767733" y="2345947"/>
            <a:ext cx="2670112" cy="15633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50501" y="2332426"/>
            <a:ext cx="2520819" cy="15297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716833" y="1805541"/>
            <a:ext cx="89651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84795" y="1834380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인기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439447" y="1826676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현재 상영 중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322926" y="1830088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높은 평점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0681997" y="2536880"/>
            <a:ext cx="104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/>
              <a:t>스크롤</a:t>
            </a:r>
            <a:endParaRPr lang="ko-KR" altLang="en-US" sz="14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473832" y="2538196"/>
            <a:ext cx="157065" cy="137168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2039128" y="4322374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62333" y="4322374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770647" y="4322373"/>
            <a:ext cx="2569028" cy="157687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303860" y="1821499"/>
            <a:ext cx="1502229" cy="2425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최신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1747498" y="2205437"/>
            <a:ext cx="8934499" cy="38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4010920" y="1815407"/>
            <a:ext cx="0" cy="4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8037051" y="1807760"/>
            <a:ext cx="0" cy="4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6036907" y="1815407"/>
            <a:ext cx="0" cy="40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1901228" y="1124273"/>
            <a:ext cx="1581805" cy="4278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사이트 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495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940767" y="912166"/>
            <a:ext cx="8948057" cy="52624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" name="TextBox 4"/>
          <p:cNvSpPr txBox="1"/>
          <p:nvPr/>
        </p:nvSpPr>
        <p:spPr>
          <a:xfrm>
            <a:off x="867748" y="736984"/>
            <a:ext cx="149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상세 화면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1940768" y="1278294"/>
            <a:ext cx="89480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911152" y="986612"/>
            <a:ext cx="1931436" cy="1959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 rot="16200000">
            <a:off x="2231995" y="992010"/>
            <a:ext cx="285297" cy="22776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" name="TextBox 9"/>
          <p:cNvSpPr txBox="1"/>
          <p:nvPr/>
        </p:nvSpPr>
        <p:spPr>
          <a:xfrm>
            <a:off x="2080728" y="638915"/>
            <a:ext cx="92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뒤로가기</a:t>
            </a:r>
            <a:endParaRPr lang="ko-KR" altLang="en-US" sz="1200" b="1" dirty="0"/>
          </a:p>
        </p:txBody>
      </p:sp>
      <p:sp>
        <p:nvSpPr>
          <p:cNvPr id="12" name="직사각형 11"/>
          <p:cNvSpPr/>
          <p:nvPr/>
        </p:nvSpPr>
        <p:spPr>
          <a:xfrm>
            <a:off x="8070980" y="1402498"/>
            <a:ext cx="2543159" cy="457034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댓글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60646" y="1569977"/>
            <a:ext cx="2985795" cy="2657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이미지 영역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360646" y="4461166"/>
            <a:ext cx="5277027" cy="14586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영화 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533055" y="1569977"/>
            <a:ext cx="2104618" cy="265770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예고편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7903029" y="1278294"/>
            <a:ext cx="9330" cy="4896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556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1657" y="304184"/>
            <a:ext cx="2720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플로우 차트</a:t>
            </a:r>
            <a:endParaRPr lang="ko-KR" altLang="en-US" sz="2000" b="1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846668"/>
            <a:ext cx="10708840" cy="538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56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6905" y="608413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간트차트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2" y="191910"/>
            <a:ext cx="7858179" cy="575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44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329</TotalTime>
  <Words>232</Words>
  <Application>Microsoft Office PowerPoint</Application>
  <PresentationFormat>와이드스크린</PresentationFormat>
  <Paragraphs>100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Wingdings 2</vt:lpstr>
      <vt:lpstr>HDOfficeLightV0</vt:lpstr>
      <vt:lpstr>영화소개 사이트</vt:lpstr>
      <vt:lpstr>PowerPoint 프레젠테이션</vt:lpstr>
      <vt:lpstr>요구사항 분석</vt:lpstr>
      <vt:lpstr>요구사항 정의서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사이트</dc:title>
  <dc:creator>ITSW</dc:creator>
  <cp:lastModifiedBy>MunHyeok</cp:lastModifiedBy>
  <cp:revision>31</cp:revision>
  <dcterms:created xsi:type="dcterms:W3CDTF">2025-05-19T05:24:59Z</dcterms:created>
  <dcterms:modified xsi:type="dcterms:W3CDTF">2025-06-16T11:58:30Z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