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18"/>
  </p:notesMasterIdLst>
  <p:sldIdLst>
    <p:sldId id="256" r:id="rId3"/>
    <p:sldId id="257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306" r:id="rId14"/>
    <p:sldId id="275" r:id="rId15"/>
    <p:sldId id="276" r:id="rId16"/>
    <p:sldId id="307" r:id="rId17"/>
    <p:sldId id="277" r:id="rId18"/>
    <p:sldId id="290" r:id="rId19"/>
    <p:sldId id="278" r:id="rId20"/>
    <p:sldId id="279" r:id="rId21"/>
    <p:sldId id="280" r:id="rId22"/>
    <p:sldId id="281" r:id="rId23"/>
    <p:sldId id="282" r:id="rId24"/>
    <p:sldId id="289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308" r:id="rId34"/>
    <p:sldId id="283" r:id="rId35"/>
    <p:sldId id="284" r:id="rId36"/>
    <p:sldId id="285" r:id="rId37"/>
    <p:sldId id="286" r:id="rId38"/>
    <p:sldId id="287" r:id="rId39"/>
    <p:sldId id="288" r:id="rId40"/>
    <p:sldId id="291" r:id="rId41"/>
    <p:sldId id="309" r:id="rId42"/>
    <p:sldId id="292" r:id="rId43"/>
    <p:sldId id="305" r:id="rId44"/>
    <p:sldId id="293" r:id="rId45"/>
    <p:sldId id="294" r:id="rId46"/>
    <p:sldId id="304" r:id="rId47"/>
    <p:sldId id="295" r:id="rId48"/>
    <p:sldId id="297" r:id="rId49"/>
    <p:sldId id="298" r:id="rId50"/>
    <p:sldId id="296" r:id="rId51"/>
    <p:sldId id="299" r:id="rId52"/>
    <p:sldId id="301" r:id="rId53"/>
    <p:sldId id="300" r:id="rId54"/>
    <p:sldId id="302" r:id="rId55"/>
    <p:sldId id="303" r:id="rId56"/>
    <p:sldId id="310" r:id="rId57"/>
    <p:sldId id="312" r:id="rId58"/>
    <p:sldId id="311" r:id="rId59"/>
    <p:sldId id="313" r:id="rId60"/>
    <p:sldId id="314" r:id="rId61"/>
    <p:sldId id="316" r:id="rId62"/>
    <p:sldId id="317" r:id="rId63"/>
    <p:sldId id="315" r:id="rId64"/>
    <p:sldId id="321" r:id="rId65"/>
    <p:sldId id="323" r:id="rId66"/>
    <p:sldId id="322" r:id="rId67"/>
    <p:sldId id="318" r:id="rId68"/>
    <p:sldId id="319" r:id="rId69"/>
    <p:sldId id="320" r:id="rId70"/>
    <p:sldId id="324" r:id="rId71"/>
    <p:sldId id="325" r:id="rId72"/>
    <p:sldId id="327" r:id="rId73"/>
    <p:sldId id="326" r:id="rId74"/>
    <p:sldId id="328" r:id="rId75"/>
    <p:sldId id="329" r:id="rId76"/>
    <p:sldId id="331" r:id="rId77"/>
    <p:sldId id="334" r:id="rId78"/>
    <p:sldId id="373" r:id="rId79"/>
    <p:sldId id="374" r:id="rId80"/>
    <p:sldId id="330" r:id="rId81"/>
    <p:sldId id="339" r:id="rId82"/>
    <p:sldId id="340" r:id="rId83"/>
    <p:sldId id="341" r:id="rId84"/>
    <p:sldId id="342" r:id="rId85"/>
    <p:sldId id="343" r:id="rId86"/>
    <p:sldId id="335" r:id="rId87"/>
    <p:sldId id="345" r:id="rId88"/>
    <p:sldId id="344" r:id="rId89"/>
    <p:sldId id="333" r:id="rId90"/>
    <p:sldId id="348" r:id="rId91"/>
    <p:sldId id="346" r:id="rId92"/>
    <p:sldId id="347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56" r:id="rId101"/>
    <p:sldId id="357" r:id="rId102"/>
    <p:sldId id="358" r:id="rId103"/>
    <p:sldId id="359" r:id="rId104"/>
    <p:sldId id="360" r:id="rId105"/>
    <p:sldId id="372" r:id="rId106"/>
    <p:sldId id="371" r:id="rId107"/>
    <p:sldId id="361" r:id="rId108"/>
    <p:sldId id="362" r:id="rId109"/>
    <p:sldId id="364" r:id="rId110"/>
    <p:sldId id="363" r:id="rId111"/>
    <p:sldId id="365" r:id="rId112"/>
    <p:sldId id="366" r:id="rId113"/>
    <p:sldId id="367" r:id="rId114"/>
    <p:sldId id="368" r:id="rId115"/>
    <p:sldId id="369" r:id="rId116"/>
    <p:sldId id="370" r:id="rId1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2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notesMaster" Target="notesMasters/notesMaster1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presProps" Target="presProps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theme" Target="theme/theme1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1A9EFE-8BC0-4A23-A623-09BF5DEE2AD8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D871E-F492-4860-BD6E-54164D928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38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A6C1-3324-47A7-874B-338BBC77D23A}" type="datetime1">
              <a:rPr lang="ko-KR" altLang="en-US" smtClean="0">
                <a:solidFill>
                  <a:prstClr val="black"/>
                </a:solidFill>
              </a:rPr>
              <a:t>2018-10-15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99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A0B4-4B89-4ACE-8A36-31CFDA9F1D21}" type="datetime1">
              <a:rPr lang="ko-KR" altLang="en-US" smtClean="0">
                <a:solidFill>
                  <a:prstClr val="black"/>
                </a:solidFill>
              </a:rPr>
              <a:t>2018-10-15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84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E160-5A38-4EAE-B986-665D4B0EFE1B}" type="datetime1">
              <a:rPr lang="ko-KR" altLang="en-US" smtClean="0">
                <a:solidFill>
                  <a:prstClr val="black"/>
                </a:solidFill>
              </a:rPr>
              <a:t>2018-10-15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170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3B48A-09C0-412C-A3EF-8739A0C1B693}" type="datetime1">
              <a:rPr lang="ko-KR" altLang="en-US" smtClean="0">
                <a:solidFill>
                  <a:prstClr val="black"/>
                </a:solidFill>
              </a:rPr>
              <a:t>2018-10-15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878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8834A-9F2F-47E9-B3D0-436226B97D53}" type="datetime1">
              <a:rPr lang="ko-KR" altLang="en-US" smtClean="0">
                <a:solidFill>
                  <a:prstClr val="black"/>
                </a:solidFill>
              </a:rPr>
              <a:t>2018-10-15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053761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4F8B0116-39B2-4FFA-9720-487484634152}" type="datetime1">
              <a:rPr lang="ko-KR" altLang="en-US" smtClean="0">
                <a:solidFill>
                  <a:prstClr val="black"/>
                </a:solidFill>
              </a:rPr>
              <a:t>2018-10-15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98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D6B7-9B34-4FE0-84E1-A47F53AC0555}" type="datetime1">
              <a:rPr lang="ko-KR" altLang="en-US" smtClean="0">
                <a:solidFill>
                  <a:prstClr val="black"/>
                </a:solidFill>
              </a:rPr>
              <a:t>2018-10-15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793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1196-417B-489E-A2EE-9F267A91FE7C}" type="datetime1">
              <a:rPr lang="ko-KR" altLang="en-US" smtClean="0">
                <a:solidFill>
                  <a:prstClr val="black"/>
                </a:solidFill>
              </a:rPr>
              <a:t>2018-10-15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0710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22901-897C-4833-927C-54B9A8C119E7}" type="datetime1">
              <a:rPr lang="ko-KR" altLang="en-US" smtClean="0">
                <a:solidFill>
                  <a:prstClr val="black"/>
                </a:solidFill>
              </a:rPr>
              <a:t>2018-10-15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764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69FE-106C-4D2F-9499-6525841A8E97}" type="datetime1">
              <a:rPr lang="ko-KR" altLang="en-US" smtClean="0">
                <a:solidFill>
                  <a:prstClr val="black"/>
                </a:solidFill>
              </a:rPr>
              <a:t>2018-10-15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8318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8396-C057-4635-9F7F-BBC6ADD36DE2}" type="datetime1">
              <a:rPr lang="ko-KR" altLang="en-US" smtClean="0">
                <a:solidFill>
                  <a:prstClr val="black"/>
                </a:solidFill>
              </a:rPr>
              <a:t>2018-10-15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141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5E72C-A109-4CC9-A652-D23CE53FC754}" type="datetime1">
              <a:rPr lang="ko-KR" altLang="en-US" smtClean="0">
                <a:solidFill>
                  <a:prstClr val="black"/>
                </a:solidFill>
              </a:rPr>
              <a:t>2018-10-15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64113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4332-3DB4-4BF1-82DE-A34810B2334D}" type="datetime1">
              <a:rPr lang="ko-KR" altLang="en-US" smtClean="0">
                <a:solidFill>
                  <a:prstClr val="black"/>
                </a:solidFill>
              </a:rPr>
              <a:t>2018-10-15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692746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9669-9566-4F9D-9170-225ACF7D8906}" type="datetime1">
              <a:rPr lang="ko-KR" altLang="en-US" smtClean="0">
                <a:solidFill>
                  <a:prstClr val="black"/>
                </a:solidFill>
              </a:rPr>
              <a:t>2018-10-15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2840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1AD7-1CF2-48DA-85B7-F0BF94F51110}" type="datetime1">
              <a:rPr lang="ko-KR" altLang="en-US" smtClean="0">
                <a:solidFill>
                  <a:prstClr val="black"/>
                </a:solidFill>
              </a:rPr>
              <a:t>2018-10-15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788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8B9349E-A612-4D0D-88F2-EB30A3E4AC98}" type="datetime1">
              <a:rPr lang="ko-KR" altLang="en-US" smtClean="0">
                <a:solidFill>
                  <a:prstClr val="black"/>
                </a:solidFill>
              </a:rPr>
              <a:t>2018-10-15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8823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252E-8916-445A-96DF-529340470B43}" type="datetime1">
              <a:rPr lang="ko-KR" altLang="en-US" smtClean="0">
                <a:solidFill>
                  <a:prstClr val="black"/>
                </a:solidFill>
              </a:rPr>
              <a:t>2018-10-15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51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E0EB-2DC4-420D-B240-EA3AA9366658}" type="datetime1">
              <a:rPr lang="ko-KR" altLang="en-US" smtClean="0">
                <a:solidFill>
                  <a:prstClr val="black"/>
                </a:solidFill>
              </a:rPr>
              <a:t>2018-10-15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662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C5FD-6A41-4534-A875-5528CC9E634E}" type="datetime1">
              <a:rPr lang="ko-KR" altLang="en-US" smtClean="0">
                <a:solidFill>
                  <a:prstClr val="black"/>
                </a:solidFill>
              </a:rPr>
              <a:t>2018-10-15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798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628D-F278-439C-AF84-9AA0A98FDB50}" type="datetime1">
              <a:rPr lang="ko-KR" altLang="en-US" smtClean="0">
                <a:solidFill>
                  <a:prstClr val="black"/>
                </a:solidFill>
              </a:rPr>
              <a:t>2018-10-15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721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4B990-2B76-4DB2-BD47-9062EEE9141A}" type="datetime1">
              <a:rPr lang="ko-KR" altLang="en-US" smtClean="0">
                <a:solidFill>
                  <a:prstClr val="black"/>
                </a:solidFill>
              </a:rPr>
              <a:t>2018-10-15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2936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9C94-1301-4352-B3B0-85AC4AF19DA7}" type="datetime1">
              <a:rPr lang="ko-KR" altLang="en-US" smtClean="0">
                <a:solidFill>
                  <a:prstClr val="black"/>
                </a:solidFill>
              </a:rPr>
              <a:t>2018-10-15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58363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ACBB7835-29B2-4058-B2A4-9DCFE85CA519}" type="datetime1">
              <a:rPr lang="ko-KR" altLang="en-US" smtClean="0">
                <a:solidFill>
                  <a:prstClr val="black"/>
                </a:solidFill>
              </a:rPr>
              <a:t>2018-10-15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19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C7604649-41B5-45F2-8488-96972FA858A8}" type="datetime1">
              <a:rPr lang="ko-KR" altLang="en-US" smtClean="0">
                <a:solidFill>
                  <a:prstClr val="black"/>
                </a:solidFill>
              </a:rPr>
              <a:t>2018-10-15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531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wnloads/" TargetMode="Externa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NodeJS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주차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823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052736"/>
            <a:ext cx="4834880" cy="554461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100" dirty="0" err="1"/>
              <a:t>var</a:t>
            </a:r>
            <a:r>
              <a:rPr lang="en-US" altLang="ko-KR" sz="1100" dirty="0"/>
              <a:t> http = require('http');</a:t>
            </a:r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// </a:t>
            </a:r>
            <a:r>
              <a:rPr lang="ko-KR" altLang="en-US" sz="1100" dirty="0"/>
              <a:t>웹 서버 객체를 만듭니다</a:t>
            </a:r>
            <a:r>
              <a:rPr lang="en-US" altLang="ko-KR" sz="1100" dirty="0"/>
              <a:t>.</a:t>
            </a:r>
          </a:p>
          <a:p>
            <a:pPr marL="0" indent="0">
              <a:buNone/>
            </a:pPr>
            <a:r>
              <a:rPr lang="en-US" altLang="ko-KR" sz="1100" dirty="0" err="1"/>
              <a:t>var</a:t>
            </a:r>
            <a:r>
              <a:rPr lang="en-US" altLang="ko-KR" sz="1100" dirty="0"/>
              <a:t> server = </a:t>
            </a:r>
            <a:r>
              <a:rPr lang="en-US" altLang="ko-KR" sz="1100" dirty="0" err="1"/>
              <a:t>http.createServer</a:t>
            </a:r>
            <a:r>
              <a:rPr lang="en-US" altLang="ko-KR" sz="1100" dirty="0"/>
              <a:t>();</a:t>
            </a:r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// </a:t>
            </a:r>
            <a:r>
              <a:rPr lang="ko-KR" altLang="en-US" sz="1100" dirty="0"/>
              <a:t>웹 서버를 시작하여 </a:t>
            </a:r>
            <a:r>
              <a:rPr lang="en-US" altLang="ko-KR" sz="1100" dirty="0"/>
              <a:t>3000</a:t>
            </a:r>
            <a:r>
              <a:rPr lang="ko-KR" altLang="en-US" sz="1100" dirty="0"/>
              <a:t>번 포트에서 대기하도록 설정</a:t>
            </a:r>
          </a:p>
          <a:p>
            <a:pPr marL="0" indent="0">
              <a:buNone/>
            </a:pPr>
            <a:r>
              <a:rPr lang="en-US" altLang="ko-KR" sz="1100" dirty="0" err="1"/>
              <a:t>var</a:t>
            </a:r>
            <a:r>
              <a:rPr lang="en-US" altLang="ko-KR" sz="1100" dirty="0"/>
              <a:t> port = 3000;</a:t>
            </a:r>
          </a:p>
          <a:p>
            <a:pPr marL="0" indent="0">
              <a:buNone/>
            </a:pPr>
            <a:r>
              <a:rPr lang="en-US" altLang="ko-KR" sz="1100" dirty="0" err="1"/>
              <a:t>server.listen</a:t>
            </a:r>
            <a:r>
              <a:rPr lang="en-US" altLang="ko-KR" sz="1100" dirty="0"/>
              <a:t>(port, function() {</a:t>
            </a:r>
          </a:p>
          <a:p>
            <a:pPr marL="0" indent="0">
              <a:buNone/>
            </a:pPr>
            <a:r>
              <a:rPr lang="en-US" altLang="ko-KR" sz="1100" dirty="0"/>
              <a:t>    console.log('</a:t>
            </a:r>
            <a:r>
              <a:rPr lang="ko-KR" altLang="en-US" sz="1100" dirty="0"/>
              <a:t>웹 서버가 시작 되었습니다</a:t>
            </a:r>
            <a:r>
              <a:rPr lang="en-US" altLang="ko-KR" sz="1100" dirty="0"/>
              <a:t>. %d', port);</a:t>
            </a:r>
          </a:p>
          <a:p>
            <a:pPr marL="0" indent="0">
              <a:buNone/>
            </a:pPr>
            <a:r>
              <a:rPr lang="en-US" altLang="ko-KR" sz="1100" dirty="0"/>
              <a:t>});</a:t>
            </a:r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// </a:t>
            </a:r>
            <a:r>
              <a:rPr lang="ko-KR" altLang="en-US" sz="1100" dirty="0"/>
              <a:t>클라이언트 연결 이벤트 처리</a:t>
            </a:r>
          </a:p>
          <a:p>
            <a:pPr marL="0" indent="0">
              <a:buNone/>
            </a:pPr>
            <a:r>
              <a:rPr lang="en-US" altLang="ko-KR" sz="1100" dirty="0" err="1"/>
              <a:t>server.on</a:t>
            </a:r>
            <a:r>
              <a:rPr lang="en-US" altLang="ko-KR" sz="1100" dirty="0"/>
              <a:t>('connection', function(socket) {</a:t>
            </a:r>
          </a:p>
          <a:p>
            <a:pPr marL="0" indent="0">
              <a:buNone/>
            </a:pPr>
            <a:r>
              <a:rPr lang="en-US" altLang="ko-KR" sz="1100" dirty="0"/>
              <a:t>    </a:t>
            </a:r>
            <a:r>
              <a:rPr lang="en-US" altLang="ko-KR" sz="1100" dirty="0" err="1"/>
              <a:t>var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addr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socket.address</a:t>
            </a:r>
            <a:r>
              <a:rPr lang="en-US" altLang="ko-KR" sz="1100" dirty="0"/>
              <a:t>();</a:t>
            </a:r>
          </a:p>
          <a:p>
            <a:pPr marL="0" indent="0">
              <a:buNone/>
            </a:pPr>
            <a:r>
              <a:rPr lang="en-US" altLang="ko-KR" sz="1100" dirty="0"/>
              <a:t>    console.log('</a:t>
            </a:r>
            <a:r>
              <a:rPr lang="ko-KR" altLang="en-US" sz="1100" dirty="0"/>
              <a:t>클라이언트가 접속했다</a:t>
            </a:r>
            <a:r>
              <a:rPr lang="en-US" altLang="ko-KR" sz="1100" dirty="0"/>
              <a:t>. : %s, %d', </a:t>
            </a:r>
            <a:r>
              <a:rPr lang="en-US" altLang="ko-KR" sz="1100" dirty="0" err="1"/>
              <a:t>addr.address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addr.prot</a:t>
            </a:r>
            <a:r>
              <a:rPr lang="en-US" altLang="ko-KR" sz="1100" dirty="0"/>
              <a:t>);</a:t>
            </a:r>
          </a:p>
          <a:p>
            <a:pPr marL="0" indent="0">
              <a:buNone/>
            </a:pPr>
            <a:r>
              <a:rPr lang="en-US" altLang="ko-KR" sz="1100" dirty="0"/>
              <a:t>});</a:t>
            </a:r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// </a:t>
            </a:r>
            <a:r>
              <a:rPr lang="ko-KR" altLang="en-US" sz="1100" dirty="0"/>
              <a:t>클라이언트 요청 이벤트 처리</a:t>
            </a:r>
          </a:p>
          <a:p>
            <a:pPr marL="0" indent="0">
              <a:buNone/>
            </a:pPr>
            <a:r>
              <a:rPr lang="en-US" altLang="ko-KR" sz="1100" dirty="0" err="1"/>
              <a:t>server.on</a:t>
            </a:r>
            <a:r>
              <a:rPr lang="en-US" altLang="ko-KR" sz="1100" dirty="0"/>
              <a:t>('request', function(</a:t>
            </a:r>
            <a:r>
              <a:rPr lang="en-US" altLang="ko-KR" sz="1100" dirty="0" err="1"/>
              <a:t>req</a:t>
            </a:r>
            <a:r>
              <a:rPr lang="en-US" altLang="ko-KR" sz="1100" dirty="0"/>
              <a:t>, res) {</a:t>
            </a:r>
          </a:p>
          <a:p>
            <a:pPr marL="0" indent="0">
              <a:buNone/>
            </a:pPr>
            <a:r>
              <a:rPr lang="en-US" altLang="ko-KR" sz="1100" dirty="0"/>
              <a:t>    console.log('</a:t>
            </a:r>
            <a:r>
              <a:rPr lang="ko-KR" altLang="en-US" sz="1100" dirty="0"/>
              <a:t>클라이언트 요청이 들어왔습니다</a:t>
            </a:r>
            <a:r>
              <a:rPr lang="en-US" altLang="ko-KR" sz="1100" dirty="0"/>
              <a:t>.');</a:t>
            </a:r>
          </a:p>
          <a:p>
            <a:pPr marL="0" indent="0">
              <a:buNone/>
            </a:pPr>
            <a:r>
              <a:rPr lang="en-US" altLang="ko-KR" sz="1100" dirty="0"/>
              <a:t>    </a:t>
            </a:r>
            <a:r>
              <a:rPr lang="en-US" altLang="ko-KR" sz="1100" dirty="0" err="1"/>
              <a:t>console.dir</a:t>
            </a:r>
            <a:r>
              <a:rPr lang="en-US" altLang="ko-KR" sz="1100" dirty="0"/>
              <a:t>(</a:t>
            </a:r>
            <a:r>
              <a:rPr lang="en-US" altLang="ko-KR" sz="1100" dirty="0" err="1"/>
              <a:t>req</a:t>
            </a:r>
            <a:r>
              <a:rPr lang="en-US" altLang="ko-KR" sz="1100" dirty="0"/>
              <a:t>);</a:t>
            </a:r>
          </a:p>
          <a:p>
            <a:pPr marL="0" indent="0">
              <a:buNone/>
            </a:pPr>
            <a:r>
              <a:rPr lang="en-US" altLang="ko-KR" sz="1100" dirty="0"/>
              <a:t>});</a:t>
            </a:r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// </a:t>
            </a:r>
            <a:r>
              <a:rPr lang="ko-KR" altLang="en-US" sz="1100" dirty="0"/>
              <a:t>서버 종료 이벤트 처리</a:t>
            </a:r>
          </a:p>
          <a:p>
            <a:pPr marL="0" indent="0">
              <a:buNone/>
            </a:pPr>
            <a:r>
              <a:rPr lang="en-US" altLang="ko-KR" sz="1100" dirty="0" err="1"/>
              <a:t>server.on</a:t>
            </a:r>
            <a:r>
              <a:rPr lang="en-US" altLang="ko-KR" sz="1100" dirty="0"/>
              <a:t>('close', function() {</a:t>
            </a:r>
          </a:p>
          <a:p>
            <a:pPr marL="0" indent="0">
              <a:buNone/>
            </a:pPr>
            <a:r>
              <a:rPr lang="en-US" altLang="ko-KR" sz="1100" dirty="0"/>
              <a:t>    console.log('</a:t>
            </a:r>
            <a:r>
              <a:rPr lang="ko-KR" altLang="en-US" sz="1100" dirty="0"/>
              <a:t>서버가 종료 됩니다</a:t>
            </a:r>
            <a:r>
              <a:rPr lang="en-US" altLang="ko-KR" sz="1100" dirty="0"/>
              <a:t>.');</a:t>
            </a:r>
          </a:p>
          <a:p>
            <a:pPr marL="0" indent="0">
              <a:buNone/>
            </a:pPr>
            <a:r>
              <a:rPr lang="en-US" altLang="ko-KR" sz="1100" dirty="0" smtClean="0"/>
              <a:t>});</a:t>
            </a:r>
            <a:endParaRPr lang="ko-KR" altLang="en-US" sz="11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03475" y="116632"/>
            <a:ext cx="8554805" cy="939784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클라이언</a:t>
            </a:r>
            <a:r>
              <a:rPr lang="ko-KR" altLang="en-US" sz="4000" dirty="0"/>
              <a:t>트</a:t>
            </a:r>
            <a:r>
              <a:rPr lang="ko-KR" altLang="en-US" sz="4000" dirty="0" smtClean="0"/>
              <a:t> 요청 이벤트 처리</a:t>
            </a:r>
            <a:endParaRPr lang="ko-KR" alt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4427984" y="4941168"/>
            <a:ext cx="4474350" cy="1292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Error:  listen EADDRINUSE :::3000</a:t>
            </a:r>
          </a:p>
          <a:p>
            <a:endParaRPr lang="en-US" altLang="ko-KR" dirty="0" smtClean="0">
              <a:solidFill>
                <a:prstClr val="black"/>
              </a:solidFill>
            </a:endParaRPr>
          </a:p>
          <a:p>
            <a:r>
              <a:rPr lang="en-US" altLang="ko-KR" sz="1400" dirty="0" smtClean="0">
                <a:solidFill>
                  <a:prstClr val="black"/>
                </a:solidFill>
              </a:rPr>
              <a:t>=&gt; </a:t>
            </a:r>
            <a:r>
              <a:rPr lang="ko-KR" altLang="en-US" sz="1400" dirty="0" smtClean="0">
                <a:solidFill>
                  <a:prstClr val="black"/>
                </a:solidFill>
              </a:rPr>
              <a:t>이미 같은 서버가 </a:t>
            </a:r>
            <a:r>
              <a:rPr lang="ko-KR" altLang="en-US" sz="1400" dirty="0" err="1" smtClean="0">
                <a:solidFill>
                  <a:prstClr val="black"/>
                </a:solidFill>
              </a:rPr>
              <a:t>시작되었기때문에</a:t>
            </a:r>
            <a:r>
              <a:rPr lang="ko-KR" altLang="en-US" sz="1400" dirty="0" smtClean="0">
                <a:solidFill>
                  <a:prstClr val="black"/>
                </a:solidFill>
              </a:rPr>
              <a:t> 발생하는 문제</a:t>
            </a:r>
            <a:r>
              <a:rPr lang="en-US" altLang="ko-KR" sz="1400" dirty="0" smtClean="0">
                <a:solidFill>
                  <a:prstClr val="black"/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prstClr val="black"/>
                </a:solidFill>
              </a:rPr>
              <a:t>이 경우 이전에 실행 했던 서버를 먼저 종료 한 후에 다시 파일을 실행하면 정상 적으로 실행 된다</a:t>
            </a:r>
            <a:r>
              <a:rPr lang="en-US" altLang="ko-KR" sz="1400" dirty="0" smtClean="0">
                <a:solidFill>
                  <a:prstClr val="black"/>
                </a:solidFill>
              </a:rPr>
              <a:t>.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084" y="1124744"/>
            <a:ext cx="390525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084" y="2132856"/>
            <a:ext cx="3905250" cy="1544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128693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936104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사용자 추가 </a:t>
            </a:r>
            <a:r>
              <a:rPr lang="ko-KR" altLang="en-US" sz="2400" dirty="0" err="1"/>
              <a:t>라우팅</a:t>
            </a:r>
            <a:r>
              <a:rPr lang="ko-KR" altLang="en-US" sz="2400" dirty="0"/>
              <a:t> 함수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815656"/>
            <a:ext cx="2133600" cy="285752"/>
          </a:xfrm>
        </p:spPr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100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추가 기능 구현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69" y="4219892"/>
            <a:ext cx="2684512" cy="173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4219893"/>
            <a:ext cx="3595153" cy="1151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5669" y="2060848"/>
            <a:ext cx="7329475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err="1"/>
              <a:t>router.route</a:t>
            </a:r>
            <a:r>
              <a:rPr lang="en-US" altLang="ko-KR" sz="1200" dirty="0"/>
              <a:t>('/process/</a:t>
            </a:r>
            <a:r>
              <a:rPr lang="en-US" altLang="ko-KR" sz="1200" dirty="0" err="1"/>
              <a:t>adduser</a:t>
            </a:r>
            <a:r>
              <a:rPr lang="en-US" altLang="ko-KR" sz="1200" dirty="0"/>
              <a:t>').post(function(</a:t>
            </a:r>
            <a:r>
              <a:rPr lang="en-US" altLang="ko-KR" sz="1200" dirty="0" err="1"/>
              <a:t>req,res</a:t>
            </a:r>
            <a:r>
              <a:rPr lang="en-US" altLang="ko-KR" sz="1200" dirty="0"/>
              <a:t>){</a:t>
            </a:r>
          </a:p>
          <a:p>
            <a:r>
              <a:rPr lang="en-US" altLang="ko-KR" sz="1200" dirty="0"/>
              <a:t>    console.log('/process/</a:t>
            </a:r>
            <a:r>
              <a:rPr lang="en-US" altLang="ko-KR" sz="1200" dirty="0" err="1"/>
              <a:t>adduser</a:t>
            </a:r>
            <a:r>
              <a:rPr lang="en-US" altLang="ko-KR" sz="1200" dirty="0"/>
              <a:t> </a:t>
            </a:r>
            <a:r>
              <a:rPr lang="ko-KR" altLang="en-US" sz="1200" dirty="0"/>
              <a:t>호출 됨</a:t>
            </a:r>
            <a:r>
              <a:rPr lang="en-US" altLang="ko-KR" sz="1200" dirty="0"/>
              <a:t>');</a:t>
            </a:r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paramId</a:t>
            </a:r>
            <a:r>
              <a:rPr lang="en-US" altLang="ko-KR" sz="1200" dirty="0"/>
              <a:t> = req.body.id || req.query.id;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paramPassword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req.body.password</a:t>
            </a:r>
            <a:r>
              <a:rPr lang="en-US" altLang="ko-KR" sz="1200" dirty="0"/>
              <a:t> || </a:t>
            </a:r>
            <a:r>
              <a:rPr lang="en-US" altLang="ko-KR" sz="1200" dirty="0" err="1"/>
              <a:t>req.query.password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paramName</a:t>
            </a:r>
            <a:r>
              <a:rPr lang="en-US" altLang="ko-KR" sz="1200" dirty="0"/>
              <a:t> = req.body.name || req.query.name;</a:t>
            </a:r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/>
              <a:t>    console.log('</a:t>
            </a:r>
            <a:r>
              <a:rPr lang="ko-KR" altLang="en-US" sz="1200" dirty="0"/>
              <a:t>요청 </a:t>
            </a:r>
            <a:r>
              <a:rPr lang="ko-KR" altLang="en-US" sz="1200" dirty="0" err="1"/>
              <a:t>파라미터</a:t>
            </a:r>
            <a:r>
              <a:rPr lang="ko-KR" altLang="en-US" sz="1200" dirty="0"/>
              <a:t> </a:t>
            </a:r>
            <a:r>
              <a:rPr lang="en-US" altLang="ko-KR" sz="1200" dirty="0"/>
              <a:t>: %s, %s, %s', </a:t>
            </a:r>
            <a:r>
              <a:rPr lang="en-US" altLang="ko-KR" sz="1200" dirty="0" err="1"/>
              <a:t>paramId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paramPassword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paramName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});</a:t>
            </a:r>
            <a:endParaRPr lang="ko-KR" altLang="en-US" sz="1200" dirty="0"/>
          </a:p>
        </p:txBody>
      </p:sp>
      <p:sp>
        <p:nvSpPr>
          <p:cNvPr id="6" name="오른쪽 화살표 5"/>
          <p:cNvSpPr/>
          <p:nvPr/>
        </p:nvSpPr>
        <p:spPr>
          <a:xfrm>
            <a:off x="3275856" y="5085494"/>
            <a:ext cx="1154550" cy="2859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53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addUser</a:t>
            </a:r>
            <a:r>
              <a:rPr lang="en-US" altLang="ko-KR" sz="2400" dirty="0" smtClean="0"/>
              <a:t>() </a:t>
            </a:r>
            <a:r>
              <a:rPr lang="ko-KR" altLang="en-US" sz="2400" dirty="0" smtClean="0"/>
              <a:t>사용자를 추가하는 함수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101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추가 기능 구현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2204864"/>
            <a:ext cx="6408712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addUser</a:t>
            </a:r>
            <a:r>
              <a:rPr lang="en-US" altLang="ko-KR" sz="1200" dirty="0"/>
              <a:t> = function(database, id, password, name, callback) {</a:t>
            </a:r>
          </a:p>
          <a:p>
            <a:r>
              <a:rPr lang="en-US" altLang="ko-KR" sz="1200" dirty="0"/>
              <a:t>    console.log('</a:t>
            </a:r>
            <a:r>
              <a:rPr lang="en-US" altLang="ko-KR" sz="1200" dirty="0" err="1"/>
              <a:t>addUser</a:t>
            </a:r>
            <a:r>
              <a:rPr lang="en-US" altLang="ko-KR" sz="1200" dirty="0"/>
              <a:t> </a:t>
            </a:r>
            <a:r>
              <a:rPr lang="ko-KR" altLang="en-US" sz="1200" dirty="0"/>
              <a:t>함수 </a:t>
            </a:r>
            <a:r>
              <a:rPr lang="ko-KR" altLang="en-US" sz="1200" dirty="0" err="1"/>
              <a:t>오출</a:t>
            </a:r>
            <a:r>
              <a:rPr lang="ko-KR" altLang="en-US" sz="1200" dirty="0"/>
              <a:t> 됨</a:t>
            </a:r>
            <a:r>
              <a:rPr lang="en-US" altLang="ko-KR" sz="1200" dirty="0"/>
              <a:t>: %s, %s, %s', id, password, name);</a:t>
            </a:r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users = </a:t>
            </a:r>
            <a:r>
              <a:rPr lang="en-US" altLang="ko-KR" sz="1200" dirty="0" err="1"/>
              <a:t>database.collection</a:t>
            </a:r>
            <a:r>
              <a:rPr lang="en-US" altLang="ko-KR" sz="1200" dirty="0"/>
              <a:t>('users');</a:t>
            </a:r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/>
              <a:t>   </a:t>
            </a:r>
            <a:r>
              <a:rPr lang="en-US" altLang="ko-KR" sz="1200" dirty="0">
                <a:solidFill>
                  <a:srgbClr val="00B050"/>
                </a:solidFill>
              </a:rPr>
              <a:t> // </a:t>
            </a:r>
            <a:r>
              <a:rPr lang="en-US" altLang="ko-KR" sz="1200" dirty="0" err="1">
                <a:solidFill>
                  <a:srgbClr val="00B050"/>
                </a:solidFill>
              </a:rPr>
              <a:t>insertMany</a:t>
            </a:r>
            <a:r>
              <a:rPr lang="en-US" altLang="ko-KR" sz="1200" dirty="0">
                <a:solidFill>
                  <a:srgbClr val="00B050"/>
                </a:solidFill>
              </a:rPr>
              <a:t> </a:t>
            </a:r>
            <a:r>
              <a:rPr lang="ko-KR" altLang="en-US" sz="1200" dirty="0">
                <a:solidFill>
                  <a:srgbClr val="00B050"/>
                </a:solidFill>
              </a:rPr>
              <a:t>기능 사용</a:t>
            </a:r>
          </a:p>
          <a:p>
            <a:r>
              <a:rPr lang="ko-KR" altLang="en-US" sz="1200" dirty="0"/>
              <a:t>    </a:t>
            </a:r>
            <a:r>
              <a:rPr lang="en-US" altLang="ko-KR" sz="1200" dirty="0" err="1"/>
              <a:t>users.insertMany</a:t>
            </a:r>
            <a:r>
              <a:rPr lang="en-US" altLang="ko-KR" sz="1200" dirty="0"/>
              <a:t>([{"</a:t>
            </a:r>
            <a:r>
              <a:rPr lang="en-US" altLang="ko-KR" sz="1200" dirty="0" err="1"/>
              <a:t>id":id</a:t>
            </a:r>
            <a:r>
              <a:rPr lang="en-US" altLang="ko-KR" sz="1200" dirty="0"/>
              <a:t>, "</a:t>
            </a:r>
            <a:r>
              <a:rPr lang="en-US" altLang="ko-KR" sz="1200" dirty="0" err="1"/>
              <a:t>password":password</a:t>
            </a:r>
            <a:r>
              <a:rPr lang="en-US" altLang="ko-KR" sz="1200" dirty="0"/>
              <a:t>, "</a:t>
            </a:r>
            <a:r>
              <a:rPr lang="en-US" altLang="ko-KR" sz="1200" dirty="0" err="1"/>
              <a:t>name":name</a:t>
            </a:r>
            <a:r>
              <a:rPr lang="en-US" altLang="ko-KR" sz="1200" dirty="0"/>
              <a:t>}], function(err, result){</a:t>
            </a:r>
          </a:p>
          <a:p>
            <a:r>
              <a:rPr lang="en-US" altLang="ko-KR" sz="1200" dirty="0"/>
              <a:t>        if(err){</a:t>
            </a:r>
          </a:p>
          <a:p>
            <a:r>
              <a:rPr lang="en-US" altLang="ko-KR" sz="1200" dirty="0"/>
              <a:t>            callback(err, null);</a:t>
            </a:r>
          </a:p>
          <a:p>
            <a:r>
              <a:rPr lang="en-US" altLang="ko-KR" sz="1200" dirty="0"/>
              <a:t>            return;</a:t>
            </a:r>
          </a:p>
          <a:p>
            <a:r>
              <a:rPr lang="en-US" altLang="ko-KR" sz="1200" dirty="0"/>
              <a:t>        }</a:t>
            </a:r>
          </a:p>
          <a:p>
            <a:r>
              <a:rPr lang="en-US" altLang="ko-KR" sz="1200" dirty="0"/>
              <a:t>        </a:t>
            </a:r>
          </a:p>
          <a:p>
            <a:r>
              <a:rPr lang="en-US" altLang="ko-KR" sz="1200" dirty="0"/>
              <a:t>        if(</a:t>
            </a:r>
            <a:r>
              <a:rPr lang="en-US" altLang="ko-KR" sz="1200" dirty="0" err="1"/>
              <a:t>result.insertedCount</a:t>
            </a:r>
            <a:r>
              <a:rPr lang="en-US" altLang="ko-KR" sz="1200" dirty="0"/>
              <a:t> &gt; 0) {</a:t>
            </a:r>
          </a:p>
          <a:p>
            <a:r>
              <a:rPr lang="en-US" altLang="ko-KR" sz="1200" dirty="0"/>
              <a:t>            console.log("</a:t>
            </a:r>
            <a:r>
              <a:rPr lang="ko-KR" altLang="en-US" sz="1200" dirty="0"/>
              <a:t>사용자 레코드 추가 됨 </a:t>
            </a:r>
            <a:r>
              <a:rPr lang="en-US" altLang="ko-KR" sz="1200" dirty="0"/>
              <a:t>: ", </a:t>
            </a:r>
            <a:r>
              <a:rPr lang="en-US" altLang="ko-KR" sz="1200" dirty="0" err="1"/>
              <a:t>result.insertedCount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        } else {</a:t>
            </a:r>
          </a:p>
          <a:p>
            <a:r>
              <a:rPr lang="en-US" altLang="ko-KR" sz="1200" dirty="0"/>
              <a:t>            console.log("</a:t>
            </a:r>
            <a:r>
              <a:rPr lang="ko-KR" altLang="en-US" sz="1200" dirty="0"/>
              <a:t>추가 된 카운트 없음</a:t>
            </a:r>
            <a:r>
              <a:rPr lang="en-US" altLang="ko-KR" sz="1200" dirty="0"/>
              <a:t>")</a:t>
            </a:r>
          </a:p>
          <a:p>
            <a:r>
              <a:rPr lang="en-US" altLang="ko-KR" sz="1200" dirty="0"/>
              <a:t>        }</a:t>
            </a:r>
          </a:p>
          <a:p>
            <a:r>
              <a:rPr lang="en-US" altLang="ko-KR" sz="1200" dirty="0"/>
              <a:t>        </a:t>
            </a:r>
          </a:p>
          <a:p>
            <a:r>
              <a:rPr lang="en-US" altLang="ko-KR" sz="1200" dirty="0"/>
              <a:t>        callback(null, result);</a:t>
            </a:r>
          </a:p>
          <a:p>
            <a:r>
              <a:rPr lang="en-US" altLang="ko-KR" sz="1200" dirty="0"/>
              <a:t>    });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7019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676672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 </a:t>
            </a:r>
            <a:r>
              <a:rPr lang="ko-KR" altLang="en-US" sz="2400" dirty="0" smtClean="0"/>
              <a:t>사용자 추가 </a:t>
            </a:r>
            <a:r>
              <a:rPr lang="ko-KR" altLang="en-US" sz="2400" dirty="0" err="1" smtClean="0"/>
              <a:t>라우팅</a:t>
            </a:r>
            <a:r>
              <a:rPr lang="ko-KR" altLang="en-US" sz="2400" dirty="0" smtClean="0"/>
              <a:t> 함수에서 </a:t>
            </a:r>
            <a:r>
              <a:rPr lang="en-US" altLang="ko-KR" sz="2400" dirty="0" err="1" smtClean="0"/>
              <a:t>addUser</a:t>
            </a:r>
            <a:r>
              <a:rPr lang="en-US" altLang="ko-KR" sz="2400" dirty="0" smtClean="0"/>
              <a:t>() </a:t>
            </a:r>
            <a:r>
              <a:rPr lang="ko-KR" altLang="en-US" sz="2400" dirty="0" smtClean="0"/>
              <a:t>호출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102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추가 기능 구현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1844824"/>
            <a:ext cx="5541902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 if(</a:t>
            </a:r>
            <a:r>
              <a:rPr lang="en-US" altLang="ko-KR" sz="1200" dirty="0" err="1"/>
              <a:t>db</a:t>
            </a:r>
            <a:r>
              <a:rPr lang="en-US" altLang="ko-KR" sz="1200" dirty="0"/>
              <a:t>) {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 smtClean="0"/>
              <a:t>addUser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db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paramId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paramPassword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paramName</a:t>
            </a:r>
            <a:r>
              <a:rPr lang="en-US" altLang="ko-KR" sz="1200" dirty="0"/>
              <a:t>, function(err, result){</a:t>
            </a:r>
          </a:p>
          <a:p>
            <a:r>
              <a:rPr lang="en-US" altLang="ko-KR" sz="1200" dirty="0"/>
              <a:t>            if(err) { throw err; }</a:t>
            </a:r>
          </a:p>
          <a:p>
            <a:r>
              <a:rPr lang="en-US" altLang="ko-KR" sz="1200" dirty="0"/>
              <a:t>            </a:t>
            </a:r>
          </a:p>
          <a:p>
            <a:r>
              <a:rPr lang="en-US" altLang="ko-KR" sz="1200" dirty="0"/>
              <a:t>            if(result &amp;&amp; </a:t>
            </a:r>
            <a:r>
              <a:rPr lang="en-US" altLang="ko-KR" sz="1200" dirty="0" err="1"/>
              <a:t>result.insertedCount</a:t>
            </a:r>
            <a:r>
              <a:rPr lang="en-US" altLang="ko-KR" sz="1200" dirty="0"/>
              <a:t> &gt; 0) {</a:t>
            </a:r>
          </a:p>
          <a:p>
            <a:r>
              <a:rPr lang="en-US" altLang="ko-KR" sz="1200" dirty="0"/>
              <a:t>                </a:t>
            </a:r>
            <a:r>
              <a:rPr lang="en-US" altLang="ko-KR" sz="1200" dirty="0" err="1"/>
              <a:t>console.dir</a:t>
            </a:r>
            <a:r>
              <a:rPr lang="en-US" altLang="ko-KR" sz="1200" dirty="0"/>
              <a:t>(result);</a:t>
            </a:r>
          </a:p>
          <a:p>
            <a:r>
              <a:rPr lang="en-US" altLang="ko-KR" sz="1200" dirty="0"/>
              <a:t>                </a:t>
            </a:r>
            <a:r>
              <a:rPr lang="en-US" altLang="ko-KR" sz="1200" dirty="0" err="1"/>
              <a:t>res.writeHead</a:t>
            </a:r>
            <a:r>
              <a:rPr lang="en-US" altLang="ko-KR" sz="1200" dirty="0"/>
              <a:t>('200', {'</a:t>
            </a:r>
            <a:r>
              <a:rPr lang="en-US" altLang="ko-KR" sz="1200" dirty="0" err="1"/>
              <a:t>Content-Type':'text</a:t>
            </a:r>
            <a:r>
              <a:rPr lang="en-US" altLang="ko-KR" sz="1200" dirty="0"/>
              <a:t>/</a:t>
            </a:r>
            <a:r>
              <a:rPr lang="en-US" altLang="ko-KR" sz="1200" dirty="0" err="1"/>
              <a:t>html;charset</a:t>
            </a:r>
            <a:r>
              <a:rPr lang="en-US" altLang="ko-KR" sz="1200" dirty="0"/>
              <a:t>=utf8'});</a:t>
            </a:r>
          </a:p>
          <a:p>
            <a:r>
              <a:rPr lang="en-US" altLang="ko-KR" sz="1200" dirty="0"/>
              <a:t>                </a:t>
            </a:r>
            <a:r>
              <a:rPr lang="en-US" altLang="ko-KR" sz="1200" dirty="0" err="1"/>
              <a:t>res.write</a:t>
            </a:r>
            <a:r>
              <a:rPr lang="en-US" altLang="ko-KR" sz="1200" dirty="0"/>
              <a:t>('&lt;h1&gt;</a:t>
            </a:r>
            <a:r>
              <a:rPr lang="ko-KR" altLang="en-US" sz="1200" dirty="0"/>
              <a:t>사용자 추가 성공</a:t>
            </a:r>
            <a:r>
              <a:rPr lang="en-US" altLang="ko-KR" sz="1200" dirty="0"/>
              <a:t>&lt;/h1&gt;');</a:t>
            </a:r>
          </a:p>
          <a:p>
            <a:r>
              <a:rPr lang="en-US" altLang="ko-KR" sz="1200" dirty="0"/>
              <a:t>                </a:t>
            </a:r>
            <a:r>
              <a:rPr lang="en-US" altLang="ko-KR" sz="1200" dirty="0" err="1"/>
              <a:t>res.end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            } else {</a:t>
            </a:r>
          </a:p>
          <a:p>
            <a:r>
              <a:rPr lang="en-US" altLang="ko-KR" sz="1200" dirty="0"/>
              <a:t>                </a:t>
            </a:r>
            <a:r>
              <a:rPr lang="en-US" altLang="ko-KR" sz="1200" dirty="0" err="1"/>
              <a:t>res.writeHead</a:t>
            </a:r>
            <a:r>
              <a:rPr lang="en-US" altLang="ko-KR" sz="1200" dirty="0"/>
              <a:t>('200', {'</a:t>
            </a:r>
            <a:r>
              <a:rPr lang="en-US" altLang="ko-KR" sz="1200" dirty="0" err="1"/>
              <a:t>Content-Type':'text</a:t>
            </a:r>
            <a:r>
              <a:rPr lang="en-US" altLang="ko-KR" sz="1200" dirty="0"/>
              <a:t>/</a:t>
            </a:r>
            <a:r>
              <a:rPr lang="en-US" altLang="ko-KR" sz="1200" dirty="0" err="1"/>
              <a:t>html;charset</a:t>
            </a:r>
            <a:r>
              <a:rPr lang="en-US" altLang="ko-KR" sz="1200" dirty="0"/>
              <a:t>=utf8'});</a:t>
            </a:r>
          </a:p>
          <a:p>
            <a:r>
              <a:rPr lang="en-US" altLang="ko-KR" sz="1200" dirty="0"/>
              <a:t>                </a:t>
            </a:r>
            <a:r>
              <a:rPr lang="en-US" altLang="ko-KR" sz="1200" dirty="0" err="1"/>
              <a:t>res.write</a:t>
            </a:r>
            <a:r>
              <a:rPr lang="en-US" altLang="ko-KR" sz="1200" dirty="0"/>
              <a:t>('&lt;h1&gt;</a:t>
            </a:r>
            <a:r>
              <a:rPr lang="ko-KR" altLang="en-US" sz="1200" dirty="0"/>
              <a:t>사용자 추가 실패</a:t>
            </a:r>
            <a:r>
              <a:rPr lang="en-US" altLang="ko-KR" sz="1200" dirty="0"/>
              <a:t>&lt;/h1&gt;');</a:t>
            </a:r>
          </a:p>
          <a:p>
            <a:r>
              <a:rPr lang="en-US" altLang="ko-KR" sz="1200" dirty="0"/>
              <a:t>                </a:t>
            </a:r>
            <a:r>
              <a:rPr lang="en-US" altLang="ko-KR" sz="1200" dirty="0" err="1"/>
              <a:t>res.end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            }</a:t>
            </a:r>
          </a:p>
          <a:p>
            <a:r>
              <a:rPr lang="en-US" altLang="ko-KR" sz="1200" dirty="0"/>
              <a:t>        });</a:t>
            </a:r>
          </a:p>
          <a:p>
            <a:r>
              <a:rPr lang="en-US" altLang="ko-KR" sz="1200" dirty="0"/>
              <a:t>    } else {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res.writeHead</a:t>
            </a:r>
            <a:r>
              <a:rPr lang="en-US" altLang="ko-KR" sz="1200" dirty="0"/>
              <a:t>('200', {'</a:t>
            </a:r>
            <a:r>
              <a:rPr lang="en-US" altLang="ko-KR" sz="1200" dirty="0" err="1"/>
              <a:t>Content-Type':'text</a:t>
            </a:r>
            <a:r>
              <a:rPr lang="en-US" altLang="ko-KR" sz="1200" dirty="0"/>
              <a:t>/</a:t>
            </a:r>
            <a:r>
              <a:rPr lang="en-US" altLang="ko-KR" sz="1200" dirty="0" err="1"/>
              <a:t>html;charset</a:t>
            </a:r>
            <a:r>
              <a:rPr lang="en-US" altLang="ko-KR" sz="1200" dirty="0"/>
              <a:t>=utf8'});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res.write</a:t>
            </a:r>
            <a:r>
              <a:rPr lang="en-US" altLang="ko-KR" sz="1200" dirty="0"/>
              <a:t>('&lt;h1&gt;</a:t>
            </a:r>
            <a:r>
              <a:rPr lang="ko-KR" altLang="en-US" sz="1200" dirty="0"/>
              <a:t>데이터 베이스 연결 실패</a:t>
            </a:r>
            <a:r>
              <a:rPr lang="en-US" altLang="ko-KR" sz="1200" dirty="0"/>
              <a:t>&lt;/h1&gt;');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res.end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479" y="3789040"/>
            <a:ext cx="2868416" cy="85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39" y="5154355"/>
            <a:ext cx="4066855" cy="1397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033" y="1844824"/>
            <a:ext cx="2873860" cy="1800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아래쪽 화살표 5"/>
          <p:cNvSpPr/>
          <p:nvPr/>
        </p:nvSpPr>
        <p:spPr>
          <a:xfrm>
            <a:off x="6804248" y="3573016"/>
            <a:ext cx="432048" cy="50405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661248"/>
            <a:ext cx="4536503" cy="880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99093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6752"/>
          </a:xfrm>
        </p:spPr>
        <p:txBody>
          <a:bodyPr>
            <a:normAutofit/>
          </a:bodyPr>
          <a:lstStyle/>
          <a:p>
            <a:r>
              <a:rPr lang="ko-KR" altLang="en-US" sz="2400" dirty="0" err="1" smtClean="0"/>
              <a:t>로보몽고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Robomongo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다운로드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http://robomongo.org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103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데이터베이스 관리 도구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501481"/>
            <a:ext cx="6336704" cy="3802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977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My-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db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연동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104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98499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작업순서</a:t>
            </a:r>
            <a:endParaRPr lang="en-US" altLang="ko-KR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2400" dirty="0" smtClean="0"/>
              <a:t>adduser2.html </a:t>
            </a:r>
            <a:r>
              <a:rPr lang="ko-KR" altLang="en-US" sz="2400" dirty="0" smtClean="0"/>
              <a:t>페이지 생성</a:t>
            </a:r>
            <a:endParaRPr lang="en-US" altLang="ko-KR" sz="24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2400" dirty="0" err="1" smtClean="0"/>
              <a:t>요청라우팅</a:t>
            </a:r>
            <a:r>
              <a:rPr lang="ko-KR" altLang="en-US" sz="2400" dirty="0" smtClean="0"/>
              <a:t> 함수 선언</a:t>
            </a:r>
            <a:endParaRPr lang="en-US" altLang="ko-KR" sz="24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2400" dirty="0" err="1" smtClean="0"/>
              <a:t>mysql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db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connectionPool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생성</a:t>
            </a:r>
            <a:endParaRPr lang="en-US" altLang="ko-KR" sz="24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2400" dirty="0" err="1" smtClean="0"/>
              <a:t>addUser</a:t>
            </a:r>
            <a:r>
              <a:rPr lang="ko-KR" altLang="en-US" sz="2400" dirty="0" smtClean="0"/>
              <a:t>함수 선언</a:t>
            </a:r>
            <a:endParaRPr lang="en-US" altLang="ko-KR" sz="24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2400" dirty="0" err="1" smtClean="0"/>
              <a:t>요청라우팅에서</a:t>
            </a:r>
            <a:r>
              <a:rPr lang="ko-KR" altLang="en-US" sz="2400" dirty="0" smtClean="0"/>
              <a:t> </a:t>
            </a:r>
            <a:r>
              <a:rPr lang="en-US" altLang="ko-KR" sz="2400" dirty="0" err="1" smtClean="0"/>
              <a:t>addUser</a:t>
            </a:r>
            <a:r>
              <a:rPr lang="ko-KR" altLang="en-US" sz="2400" dirty="0" smtClean="0"/>
              <a:t>함수 호출</a:t>
            </a:r>
            <a:endParaRPr lang="en-US" altLang="ko-KR" sz="24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2400" dirty="0" smtClean="0"/>
              <a:t>사용자 정보 입력 테스트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105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MySQL 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278984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925144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MySQL </a:t>
            </a:r>
            <a:r>
              <a:rPr lang="ko-KR" altLang="en-US" sz="2400" dirty="0" smtClean="0"/>
              <a:t>설치파일 다운로드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http://dev.mysql.com/downloads/</a:t>
            </a:r>
          </a:p>
          <a:p>
            <a:pPr lvl="1"/>
            <a:endParaRPr lang="en-US" altLang="ko-KR" sz="2000" dirty="0"/>
          </a:p>
          <a:p>
            <a:pPr fontAlgn="base"/>
            <a:r>
              <a:rPr lang="en-US" altLang="ko-KR" sz="2400" dirty="0"/>
              <a:t>MySQL Community </a:t>
            </a:r>
            <a:r>
              <a:rPr lang="en-US" altLang="ko-KR" sz="2400" dirty="0" smtClean="0"/>
              <a:t>Edition</a:t>
            </a:r>
            <a:r>
              <a:rPr lang="en-US" altLang="ko-KR" sz="2400" dirty="0"/>
              <a:t> </a:t>
            </a:r>
            <a:r>
              <a:rPr lang="en-US" altLang="ko-KR" sz="1800" dirty="0"/>
              <a:t>(GPL</a:t>
            </a:r>
            <a:r>
              <a:rPr lang="en-US" altLang="ko-KR" sz="1800" dirty="0" smtClean="0"/>
              <a:t>)</a:t>
            </a:r>
          </a:p>
          <a:p>
            <a:pPr lvl="1" fontAlgn="base"/>
            <a:r>
              <a:rPr lang="en-US" altLang="ko-KR" sz="1800" dirty="0">
                <a:hlinkClick r:id="rId2"/>
              </a:rPr>
              <a:t>Community (GPL) Downloads </a:t>
            </a:r>
            <a:r>
              <a:rPr lang="en-US" altLang="ko-KR" sz="1800" dirty="0" smtClean="0">
                <a:hlinkClick r:id="rId2"/>
              </a:rPr>
              <a:t>»</a:t>
            </a:r>
            <a:endParaRPr lang="en-US" altLang="ko-KR" sz="1800" dirty="0" smtClean="0"/>
          </a:p>
          <a:p>
            <a:pPr lvl="1" fontAlgn="base"/>
            <a:r>
              <a:rPr lang="ko-KR" altLang="en-US" sz="1800" dirty="0" smtClean="0"/>
              <a:t>교육용으로 무료 사용 가능하다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106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MySQL </a:t>
            </a:r>
            <a:r>
              <a:rPr lang="ko-KR" altLang="en-US" dirty="0" smtClean="0"/>
              <a:t>설치 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166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MySQL </a:t>
            </a:r>
            <a:r>
              <a:rPr lang="ko-KR" altLang="en-US" sz="2400" dirty="0"/>
              <a:t>사용 단계</a:t>
            </a:r>
            <a:endParaRPr lang="en-US" altLang="ko-KR" sz="2400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dirty="0"/>
              <a:t>데이터베이스 연결</a:t>
            </a:r>
            <a:endParaRPr lang="en-US" altLang="ko-KR" sz="2000" dirty="0"/>
          </a:p>
          <a:p>
            <a:pPr marL="1314450" lvl="2" indent="-457200"/>
            <a:r>
              <a:rPr lang="en-US" altLang="ko-KR" sz="1800" dirty="0" err="1"/>
              <a:t>mysql</a:t>
            </a:r>
            <a:r>
              <a:rPr lang="en-US" altLang="ko-KR" sz="1800" dirty="0"/>
              <a:t> -</a:t>
            </a:r>
            <a:r>
              <a:rPr lang="en-US" altLang="ko-KR" sz="1800" dirty="0" err="1"/>
              <a:t>uroot</a:t>
            </a:r>
            <a:r>
              <a:rPr lang="en-US" altLang="ko-KR" sz="1800" dirty="0"/>
              <a:t> -p123456 -</a:t>
            </a:r>
            <a:r>
              <a:rPr lang="en-US" altLang="ko-KR" sz="1800" dirty="0" err="1"/>
              <a:t>hlocalhost</a:t>
            </a:r>
            <a:endParaRPr lang="en-US" altLang="ko-KR" sz="1800" dirty="0"/>
          </a:p>
          <a:p>
            <a:pPr marL="1314450" lvl="2" indent="-457200"/>
            <a:r>
              <a:rPr lang="en-US" altLang="ko-KR" sz="1800" dirty="0"/>
              <a:t>use test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dirty="0"/>
              <a:t>테이블 생성</a:t>
            </a:r>
            <a:endParaRPr lang="en-US" altLang="ko-KR" sz="2000" dirty="0"/>
          </a:p>
          <a:p>
            <a:pPr marL="1314450" lvl="2" indent="-457200"/>
            <a:r>
              <a:rPr lang="en-US" altLang="ko-KR" sz="1800" dirty="0"/>
              <a:t>create table </a:t>
            </a:r>
            <a:r>
              <a:rPr lang="en-US" altLang="ko-KR" sz="1800" dirty="0" smtClean="0"/>
              <a:t>users(id text, name text, age </a:t>
            </a: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, password text)</a:t>
            </a:r>
            <a:endParaRPr lang="en-US" altLang="ko-KR" sz="1800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dirty="0"/>
              <a:t>레코드 추가</a:t>
            </a:r>
            <a:endParaRPr lang="en-US" altLang="ko-KR" sz="2000" dirty="0"/>
          </a:p>
          <a:p>
            <a:pPr lvl="2" indent="-285750"/>
            <a:r>
              <a:rPr lang="en-US" altLang="ko-KR" sz="1800" dirty="0"/>
              <a:t>insert into users(id, name, password)values('test01','gildong','12345');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dirty="0"/>
              <a:t>데이터 조회</a:t>
            </a:r>
            <a:endParaRPr lang="en-US" altLang="ko-KR" sz="2000" dirty="0"/>
          </a:p>
          <a:p>
            <a:pPr marL="1314450" lvl="2" indent="-457200"/>
            <a:r>
              <a:rPr lang="en-US" altLang="ko-KR" sz="1800" dirty="0"/>
              <a:t>select * from users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107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MySQL DB 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42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108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MySQL DB </a:t>
            </a:r>
            <a:r>
              <a:rPr lang="ko-KR" altLang="en-US" dirty="0"/>
              <a:t>사용하기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64904"/>
          </a:xfrm>
        </p:spPr>
        <p:txBody>
          <a:bodyPr>
            <a:normAutofit/>
          </a:bodyPr>
          <a:lstStyle/>
          <a:p>
            <a:r>
              <a:rPr lang="ko-KR" altLang="en-US" sz="2400" dirty="0" err="1" smtClean="0"/>
              <a:t>관계형</a:t>
            </a:r>
            <a:r>
              <a:rPr lang="ko-KR" altLang="en-US" sz="2400" dirty="0" smtClean="0"/>
              <a:t> 데이터베이스의 구조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데이터베이스 </a:t>
            </a:r>
            <a:r>
              <a:rPr lang="en-US" altLang="ko-KR" sz="2000" dirty="0" smtClean="0"/>
              <a:t>&gt; </a:t>
            </a:r>
            <a:r>
              <a:rPr lang="ko-KR" altLang="en-US" sz="2000" dirty="0" smtClean="0"/>
              <a:t>테이블 </a:t>
            </a:r>
            <a:r>
              <a:rPr lang="en-US" altLang="ko-KR" sz="2000" dirty="0" smtClean="0"/>
              <a:t>&gt; </a:t>
            </a:r>
            <a:r>
              <a:rPr lang="ko-KR" altLang="en-US" sz="2000" dirty="0" smtClean="0"/>
              <a:t>레코드</a:t>
            </a:r>
            <a:endParaRPr lang="en-US" altLang="ko-KR" sz="2000" dirty="0" smtClean="0"/>
          </a:p>
          <a:p>
            <a:pPr lvl="1"/>
            <a:endParaRPr lang="en-US" altLang="ko-KR" sz="20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테이블의 구조</a:t>
            </a:r>
            <a:endParaRPr lang="ko-KR" altLang="en-US" sz="2400" dirty="0"/>
          </a:p>
        </p:txBody>
      </p:sp>
      <p:pic>
        <p:nvPicPr>
          <p:cNvPr id="7" name="Picture 2" descr="D:\중앙일보아이티\수업교안\kamejava_ppt\k-10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149080"/>
            <a:ext cx="7199382" cy="2190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628800"/>
            <a:ext cx="3730263" cy="2025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652707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17240" y="1600200"/>
            <a:ext cx="7427168" cy="4525963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>
                <a:solidFill>
                  <a:srgbClr val="FFFF00"/>
                </a:solidFill>
              </a:rPr>
              <a:t>## </a:t>
            </a:r>
            <a:r>
              <a:rPr lang="ko-KR" altLang="en-US" sz="1800" dirty="0">
                <a:solidFill>
                  <a:srgbClr val="FFFF00"/>
                </a:solidFill>
              </a:rPr>
              <a:t>새 데이터 베이스 추가 </a:t>
            </a:r>
          </a:p>
          <a:p>
            <a:pPr marL="0" indent="0">
              <a:buNone/>
            </a:pPr>
            <a:r>
              <a:rPr lang="en-US" altLang="ko-KR" sz="1600" dirty="0"/>
              <a:t>create database DB</a:t>
            </a:r>
            <a:r>
              <a:rPr lang="ko-KR" altLang="en-US" sz="1600" dirty="0"/>
              <a:t>명</a:t>
            </a:r>
            <a:r>
              <a:rPr lang="en-US" altLang="ko-KR" sz="1600" dirty="0"/>
              <a:t>;</a:t>
            </a:r>
            <a:endParaRPr lang="ko-KR" altLang="en-US" sz="1600" dirty="0"/>
          </a:p>
          <a:p>
            <a:pPr marL="0" indent="0">
              <a:buNone/>
            </a:pPr>
            <a:r>
              <a:rPr lang="en-US" altLang="ko-KR" sz="1600" dirty="0"/>
              <a:t>create database comstudy21;</a:t>
            </a:r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800" dirty="0">
                <a:solidFill>
                  <a:srgbClr val="FFFF00"/>
                </a:solidFill>
              </a:rPr>
              <a:t>## </a:t>
            </a:r>
            <a:r>
              <a:rPr lang="ko-KR" altLang="en-US" sz="1800" dirty="0">
                <a:solidFill>
                  <a:srgbClr val="FFFF00"/>
                </a:solidFill>
              </a:rPr>
              <a:t>새로운 계정 생성</a:t>
            </a:r>
          </a:p>
          <a:p>
            <a:pPr marL="0" indent="0">
              <a:buNone/>
            </a:pPr>
            <a:r>
              <a:rPr lang="en-US" altLang="ko-KR" sz="1600" dirty="0"/>
              <a:t>create user '</a:t>
            </a:r>
            <a:r>
              <a:rPr lang="ko-KR" altLang="en-US" sz="1600" dirty="0" err="1"/>
              <a:t>계정명</a:t>
            </a:r>
            <a:r>
              <a:rPr lang="en-US" altLang="ko-KR" sz="1600" dirty="0"/>
              <a:t>'@'</a:t>
            </a:r>
            <a:r>
              <a:rPr lang="ko-KR" altLang="en-US" sz="1600" dirty="0" err="1"/>
              <a:t>호스명</a:t>
            </a:r>
            <a:r>
              <a:rPr lang="en-US" altLang="ko-KR" sz="1600" dirty="0"/>
              <a:t>' identified by '</a:t>
            </a:r>
            <a:r>
              <a:rPr lang="ko-KR" altLang="en-US" sz="1600" dirty="0"/>
              <a:t>비밀번호</a:t>
            </a:r>
            <a:r>
              <a:rPr lang="en-US" altLang="ko-KR" sz="1600" dirty="0"/>
              <a:t>';</a:t>
            </a:r>
          </a:p>
          <a:p>
            <a:pPr marL="0" indent="0">
              <a:buNone/>
            </a:pPr>
            <a:r>
              <a:rPr lang="en-US" altLang="ko-KR" sz="1600" dirty="0"/>
              <a:t>create user 'comstudy21'@'localhost' identified by 'comstudy21';</a:t>
            </a:r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800" dirty="0">
                <a:solidFill>
                  <a:srgbClr val="FFFF00"/>
                </a:solidFill>
              </a:rPr>
              <a:t>## </a:t>
            </a:r>
            <a:r>
              <a:rPr lang="ko-KR" altLang="en-US" sz="1800" dirty="0">
                <a:solidFill>
                  <a:srgbClr val="FFFF00"/>
                </a:solidFill>
              </a:rPr>
              <a:t>새 계정에 모든 권한 부여</a:t>
            </a:r>
          </a:p>
          <a:p>
            <a:pPr marL="0" indent="0">
              <a:buNone/>
            </a:pPr>
            <a:r>
              <a:rPr lang="en-US" altLang="ko-KR" sz="1600" dirty="0"/>
              <a:t>grant all privileges on DB</a:t>
            </a:r>
            <a:r>
              <a:rPr lang="ko-KR" altLang="en-US" sz="1600" dirty="0"/>
              <a:t>명</a:t>
            </a:r>
            <a:r>
              <a:rPr lang="en-US" altLang="ko-KR" sz="1600" dirty="0"/>
              <a:t>,* to '</a:t>
            </a:r>
            <a:r>
              <a:rPr lang="ko-KR" altLang="en-US" sz="1600" dirty="0" err="1"/>
              <a:t>계정명</a:t>
            </a:r>
            <a:r>
              <a:rPr lang="en-US" altLang="ko-KR" sz="1600" dirty="0"/>
              <a:t>'@'</a:t>
            </a:r>
            <a:r>
              <a:rPr lang="ko-KR" altLang="en-US" sz="1600" dirty="0" err="1"/>
              <a:t>호스트명</a:t>
            </a:r>
            <a:r>
              <a:rPr lang="en-US" altLang="ko-KR" sz="1600" dirty="0" smtClean="0"/>
              <a:t>'</a:t>
            </a:r>
            <a:r>
              <a:rPr lang="ko-KR" altLang="en-US" sz="1600" dirty="0"/>
              <a:t> 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grant </a:t>
            </a:r>
            <a:r>
              <a:rPr lang="en-US" altLang="ko-KR" sz="1600" dirty="0"/>
              <a:t>all privileges </a:t>
            </a:r>
          </a:p>
          <a:p>
            <a:pPr marL="0" indent="0">
              <a:buNone/>
            </a:pPr>
            <a:r>
              <a:rPr lang="en-US" altLang="ko-KR" sz="1600" dirty="0"/>
              <a:t>on comstudy21.* </a:t>
            </a:r>
            <a:r>
              <a:rPr lang="en-US" altLang="ko-KR" sz="1600" dirty="0" smtClean="0"/>
              <a:t> to </a:t>
            </a:r>
            <a:r>
              <a:rPr lang="en-US" altLang="ko-KR" sz="1600" dirty="0"/>
              <a:t>'comstudy21'@'localhost</a:t>
            </a:r>
            <a:r>
              <a:rPr lang="en-US" altLang="ko-KR" sz="1600" dirty="0" smtClean="0"/>
              <a:t>';</a:t>
            </a:r>
            <a:endParaRPr lang="en-US" altLang="ko-KR" sz="16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109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MySQL DB </a:t>
            </a:r>
            <a:r>
              <a:rPr lang="ko-KR" altLang="en-US" dirty="0"/>
              <a:t>사용자 추가 기능</a:t>
            </a:r>
          </a:p>
        </p:txBody>
      </p:sp>
    </p:spTree>
    <p:extLst>
      <p:ext uri="{BB962C8B-B14F-4D97-AF65-F5344CB8AC3E}">
        <p14:creationId xmlns:p14="http://schemas.microsoft.com/office/powerpoint/2010/main" val="419932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340768"/>
            <a:ext cx="5987008" cy="50405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 dirty="0" err="1"/>
              <a:t>var</a:t>
            </a:r>
            <a:r>
              <a:rPr lang="en-US" altLang="ko-KR" sz="1400" dirty="0"/>
              <a:t> http = require('http');</a:t>
            </a:r>
          </a:p>
          <a:p>
            <a:pPr marL="0" indent="0">
              <a:buNone/>
            </a:pPr>
            <a:r>
              <a:rPr lang="en-US" altLang="ko-KR" sz="1400" dirty="0" err="1"/>
              <a:t>var</a:t>
            </a:r>
            <a:r>
              <a:rPr lang="en-US" altLang="ko-KR" sz="1400" dirty="0"/>
              <a:t> server = </a:t>
            </a:r>
            <a:r>
              <a:rPr lang="en-US" altLang="ko-KR" sz="1400" dirty="0" err="1"/>
              <a:t>http.createServer</a:t>
            </a:r>
            <a:r>
              <a:rPr lang="en-US" altLang="ko-KR" sz="1400" dirty="0"/>
              <a:t>();</a:t>
            </a:r>
          </a:p>
          <a:p>
            <a:pPr marL="0" indent="0">
              <a:buNone/>
            </a:pPr>
            <a:r>
              <a:rPr lang="en-US" altLang="ko-KR" sz="1400" dirty="0" err="1"/>
              <a:t>server.listen</a:t>
            </a:r>
            <a:r>
              <a:rPr lang="en-US" altLang="ko-KR" sz="1400" dirty="0"/>
              <a:t>(3000);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err="1"/>
              <a:t>server.on</a:t>
            </a:r>
            <a:r>
              <a:rPr lang="en-US" altLang="ko-KR" sz="1400" dirty="0"/>
              <a:t>('request', function(</a:t>
            </a:r>
            <a:r>
              <a:rPr lang="en-US" altLang="ko-KR" sz="1400" dirty="0" err="1"/>
              <a:t>req</a:t>
            </a:r>
            <a:r>
              <a:rPr lang="en-US" altLang="ko-KR" sz="1400" dirty="0"/>
              <a:t>, res){</a:t>
            </a:r>
          </a:p>
          <a:p>
            <a:pPr marL="0" indent="0">
              <a:buNone/>
            </a:pPr>
            <a:r>
              <a:rPr lang="en-US" altLang="ko-KR" sz="1400" dirty="0"/>
              <a:t>    console.log('</a:t>
            </a:r>
            <a:r>
              <a:rPr lang="ko-KR" altLang="en-US" sz="1400" dirty="0"/>
              <a:t>클라이언트 요청이 들어왔습니다</a:t>
            </a:r>
            <a:r>
              <a:rPr lang="en-US" altLang="ko-KR" sz="1400" dirty="0"/>
              <a:t>.');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res.writeHead</a:t>
            </a:r>
            <a:r>
              <a:rPr lang="en-US" altLang="ko-KR" sz="1400" dirty="0"/>
              <a:t>(200, {"Content-Type": "text/html; charset=utf-8"});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res.write</a:t>
            </a:r>
            <a:r>
              <a:rPr lang="en-US" altLang="ko-KR" sz="1400" dirty="0"/>
              <a:t>("&lt;!DOCTYPE html");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res.write</a:t>
            </a:r>
            <a:r>
              <a:rPr lang="en-US" altLang="ko-KR" sz="1400" dirty="0"/>
              <a:t>("&lt;html&gt;");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res.write</a:t>
            </a:r>
            <a:r>
              <a:rPr lang="en-US" altLang="ko-KR" sz="1400" dirty="0"/>
              <a:t>("    &lt;head&gt;");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res.write</a:t>
            </a:r>
            <a:r>
              <a:rPr lang="en-US" altLang="ko-KR" sz="1400" dirty="0"/>
              <a:t>("        &lt;title&gt;</a:t>
            </a:r>
            <a:r>
              <a:rPr lang="ko-KR" altLang="en-US" sz="1400" dirty="0"/>
              <a:t>응답 페이지</a:t>
            </a:r>
            <a:r>
              <a:rPr lang="en-US" altLang="ko-KR" sz="1400" dirty="0"/>
              <a:t>&lt;/title&gt;");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res.write</a:t>
            </a:r>
            <a:r>
              <a:rPr lang="en-US" altLang="ko-KR" sz="1400" dirty="0"/>
              <a:t>("    &lt;/head&gt;");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res.write</a:t>
            </a:r>
            <a:r>
              <a:rPr lang="en-US" altLang="ko-KR" sz="1400" dirty="0"/>
              <a:t>("    &lt;body&gt;");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res.write</a:t>
            </a:r>
            <a:r>
              <a:rPr lang="en-US" altLang="ko-KR" sz="1400" dirty="0"/>
              <a:t>("        &lt;h1&gt;</a:t>
            </a:r>
            <a:r>
              <a:rPr lang="ko-KR" altLang="en-US" sz="1400" dirty="0" err="1"/>
              <a:t>노드제이에스로부터의</a:t>
            </a:r>
            <a:r>
              <a:rPr lang="ko-KR" altLang="en-US" sz="1400" dirty="0"/>
              <a:t> 응답 페이지</a:t>
            </a:r>
            <a:r>
              <a:rPr lang="en-US" altLang="ko-KR" sz="1400" dirty="0"/>
              <a:t>&lt;/h1&gt;");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res.write</a:t>
            </a:r>
            <a:r>
              <a:rPr lang="en-US" altLang="ko-KR" sz="1400" dirty="0"/>
              <a:t>("    &lt;/body&gt;");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res.write</a:t>
            </a:r>
            <a:r>
              <a:rPr lang="en-US" altLang="ko-KR" sz="1400" dirty="0"/>
              <a:t>("&lt;/html&gt;");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res.end</a:t>
            </a:r>
            <a:r>
              <a:rPr lang="en-US" altLang="ko-KR" sz="1400" dirty="0"/>
              <a:t>();</a:t>
            </a:r>
          </a:p>
          <a:p>
            <a:pPr marL="0" indent="0">
              <a:buNone/>
            </a:pPr>
            <a:r>
              <a:rPr lang="en-US" altLang="ko-KR" sz="1400" dirty="0"/>
              <a:t>});</a:t>
            </a:r>
            <a:endParaRPr lang="ko-KR" altLang="en-US" sz="1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클라이언트 요청 이벤트 처리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1" y="3717032"/>
            <a:ext cx="2952329" cy="2314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10910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1152128"/>
          </a:xfrm>
        </p:spPr>
        <p:txBody>
          <a:bodyPr>
            <a:normAutofit/>
          </a:bodyPr>
          <a:lstStyle/>
          <a:p>
            <a:r>
              <a:rPr lang="en-US" altLang="ko-KR" sz="2800" dirty="0" err="1" smtClean="0"/>
              <a:t>mysql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모듈 설치</a:t>
            </a:r>
            <a:endParaRPr lang="en-US" altLang="ko-KR" sz="2800" dirty="0" smtClean="0"/>
          </a:p>
          <a:p>
            <a:pPr lvl="1"/>
            <a:r>
              <a:rPr lang="en-US" altLang="ko-KR" sz="2400" dirty="0" err="1" smtClean="0"/>
              <a:t>npm</a:t>
            </a:r>
            <a:r>
              <a:rPr lang="en-US" altLang="ko-KR" sz="2400" dirty="0" smtClean="0"/>
              <a:t> install </a:t>
            </a:r>
            <a:r>
              <a:rPr lang="en-US" altLang="ko-KR" sz="2400" dirty="0" err="1" smtClean="0"/>
              <a:t>mysql</a:t>
            </a:r>
            <a:r>
              <a:rPr lang="en-US" altLang="ko-KR" sz="2400" dirty="0" smtClean="0"/>
              <a:t> --save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110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MySQL </a:t>
            </a:r>
            <a:r>
              <a:rPr lang="ko-KR" altLang="en-US" dirty="0" smtClean="0"/>
              <a:t>모듈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420888"/>
            <a:ext cx="6552728" cy="40318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/>
              <a:t>...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//// </a:t>
            </a:r>
            <a:r>
              <a:rPr lang="en-US" altLang="ko-KR" sz="1600" dirty="0"/>
              <a:t>MySQL </a:t>
            </a:r>
            <a:r>
              <a:rPr lang="ko-KR" altLang="en-US" sz="1600" dirty="0"/>
              <a:t>데이터베이스를 사용할 수 있는 </a:t>
            </a:r>
            <a:r>
              <a:rPr lang="en-US" altLang="ko-KR" sz="1600" dirty="0" err="1"/>
              <a:t>mysql</a:t>
            </a:r>
            <a:r>
              <a:rPr lang="en-US" altLang="ko-KR" sz="1600" dirty="0"/>
              <a:t> </a:t>
            </a:r>
            <a:r>
              <a:rPr lang="ko-KR" altLang="en-US" sz="1600" dirty="0"/>
              <a:t>모듈 불러오기</a:t>
            </a:r>
          </a:p>
          <a:p>
            <a:r>
              <a:rPr lang="en-US" altLang="ko-KR" sz="1600" dirty="0" err="1"/>
              <a:t>var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mysql</a:t>
            </a:r>
            <a:r>
              <a:rPr lang="en-US" altLang="ko-KR" sz="1600" dirty="0"/>
              <a:t> = require('</a:t>
            </a:r>
            <a:r>
              <a:rPr lang="en-US" altLang="ko-KR" sz="1600" dirty="0" err="1"/>
              <a:t>mysql</a:t>
            </a:r>
            <a:r>
              <a:rPr lang="en-US" altLang="ko-KR" sz="1600" dirty="0"/>
              <a:t>');</a:t>
            </a:r>
          </a:p>
          <a:p>
            <a:endParaRPr lang="en-US" altLang="ko-KR" sz="1600" dirty="0"/>
          </a:p>
          <a:p>
            <a:r>
              <a:rPr lang="en-US" altLang="ko-KR" sz="1600" dirty="0"/>
              <a:t>//// MySQL </a:t>
            </a:r>
            <a:r>
              <a:rPr lang="ko-KR" altLang="en-US" sz="1600" dirty="0"/>
              <a:t>데이터 베이스 연결 설정</a:t>
            </a:r>
          </a:p>
          <a:p>
            <a:r>
              <a:rPr lang="en-US" altLang="ko-KR" sz="1600" dirty="0"/>
              <a:t>pool = </a:t>
            </a:r>
            <a:r>
              <a:rPr lang="en-US" altLang="ko-KR" sz="1600" dirty="0" err="1"/>
              <a:t>mysql.createPool</a:t>
            </a:r>
            <a:r>
              <a:rPr lang="en-US" altLang="ko-KR" sz="1600" dirty="0"/>
              <a:t>({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connectionLinit</a:t>
            </a:r>
            <a:r>
              <a:rPr lang="en-US" altLang="ko-KR" sz="1600" dirty="0"/>
              <a:t> : 10,</a:t>
            </a:r>
          </a:p>
          <a:p>
            <a:r>
              <a:rPr lang="en-US" altLang="ko-KR" sz="1600" dirty="0"/>
              <a:t>    host : '</a:t>
            </a:r>
            <a:r>
              <a:rPr lang="en-US" altLang="ko-KR" sz="1600" dirty="0" err="1"/>
              <a:t>localhost</a:t>
            </a:r>
            <a:r>
              <a:rPr lang="en-US" altLang="ko-KR" sz="1600" dirty="0"/>
              <a:t>',</a:t>
            </a:r>
          </a:p>
          <a:p>
            <a:r>
              <a:rPr lang="en-US" altLang="ko-KR" sz="1600" dirty="0"/>
              <a:t>    user : 'root',</a:t>
            </a:r>
          </a:p>
          <a:p>
            <a:r>
              <a:rPr lang="en-US" altLang="ko-KR" sz="1600" dirty="0"/>
              <a:t>    password : '12345',</a:t>
            </a:r>
          </a:p>
          <a:p>
            <a:r>
              <a:rPr lang="en-US" altLang="ko-KR" sz="1600" dirty="0"/>
              <a:t>    database : 'test',</a:t>
            </a:r>
          </a:p>
          <a:p>
            <a:r>
              <a:rPr lang="en-US" altLang="ko-KR" sz="1600" dirty="0"/>
              <a:t>    debug : false</a:t>
            </a:r>
          </a:p>
          <a:p>
            <a:r>
              <a:rPr lang="en-US" altLang="ko-KR" sz="1600" dirty="0" smtClean="0"/>
              <a:t>});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...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1140963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3015908"/>
              </p:ext>
            </p:extLst>
          </p:nvPr>
        </p:nvGraphicFramePr>
        <p:xfrm>
          <a:off x="755576" y="2262480"/>
          <a:ext cx="7704856" cy="3175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99598"/>
                <a:gridCol w="560525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속성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connectionLimit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최대 연결 개수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host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연결 호스트 이름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예</a:t>
                      </a:r>
                      <a:r>
                        <a:rPr lang="en-US" altLang="ko-KR" sz="1600" dirty="0" smtClean="0"/>
                        <a:t>) </a:t>
                      </a:r>
                      <a:r>
                        <a:rPr lang="en-US" altLang="ko-KR" sz="1600" baseline="0" dirty="0" err="1" smtClean="0"/>
                        <a:t>localhost</a:t>
                      </a:r>
                      <a:r>
                        <a:rPr lang="en-US" altLang="ko-KR" sz="1600" baseline="0" dirty="0" smtClean="0"/>
                        <a:t>, 127.0.0.1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port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데이터베이스 접속 포트 번호</a:t>
                      </a:r>
                      <a:r>
                        <a:rPr lang="en-US" altLang="ko-KR" sz="1600" dirty="0" smtClean="0"/>
                        <a:t>.</a:t>
                      </a:r>
                      <a:r>
                        <a:rPr lang="en-US" altLang="ko-KR" sz="1600" baseline="0" dirty="0" smtClean="0"/>
                        <a:t> MySQL</a:t>
                      </a:r>
                      <a:r>
                        <a:rPr lang="ko-KR" altLang="en-US" sz="1600" baseline="0" dirty="0" smtClean="0"/>
                        <a:t>은 </a:t>
                      </a:r>
                      <a:r>
                        <a:rPr lang="en-US" altLang="ko-KR" sz="1600" baseline="0" dirty="0" smtClean="0"/>
                        <a:t>3306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user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데이터 베이스 접속 아이디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password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뎅터베이스</a:t>
                      </a:r>
                      <a:r>
                        <a:rPr lang="ko-KR" altLang="en-US" sz="1600" dirty="0" smtClean="0"/>
                        <a:t> 접속 비밀번호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database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데이터베이스 이름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debug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데이터베이스 처리 과정을 로그로 남길지 설정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111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MySQL </a:t>
            </a:r>
            <a:r>
              <a:rPr lang="ko-KR" altLang="en-US" dirty="0"/>
              <a:t>모듈</a:t>
            </a:r>
            <a:r>
              <a:rPr lang="en-US" altLang="ko-KR" dirty="0"/>
              <a:t> </a:t>
            </a:r>
            <a:r>
              <a:rPr lang="ko-KR" altLang="en-US" dirty="0"/>
              <a:t>사용하기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24" y="1700808"/>
            <a:ext cx="4663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커넥션 풀을 만들 때 전달하는 객체 속성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492168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384176"/>
            <a:ext cx="8229600" cy="676672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요청 </a:t>
            </a:r>
            <a:r>
              <a:rPr lang="ko-KR" altLang="en-US" sz="2400" dirty="0" err="1" smtClean="0"/>
              <a:t>라우팅</a:t>
            </a:r>
            <a:r>
              <a:rPr lang="ko-KR" altLang="en-US" sz="2400" dirty="0" smtClean="0"/>
              <a:t> 함수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112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MySQL</a:t>
            </a:r>
            <a:r>
              <a:rPr lang="ko-KR" altLang="en-US" dirty="0" smtClean="0"/>
              <a:t>에 사용자 입력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2060848"/>
            <a:ext cx="7776864" cy="4001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/>
              <a:t>// </a:t>
            </a:r>
            <a:r>
              <a:rPr lang="ko-KR" altLang="en-US" sz="1600" dirty="0"/>
              <a:t>사용자 추가 </a:t>
            </a:r>
            <a:r>
              <a:rPr lang="ko-KR" altLang="en-US" sz="1600" dirty="0" err="1"/>
              <a:t>라우팅</a:t>
            </a:r>
            <a:r>
              <a:rPr lang="ko-KR" altLang="en-US" sz="1600" dirty="0"/>
              <a:t> 함수</a:t>
            </a:r>
          </a:p>
          <a:p>
            <a:r>
              <a:rPr lang="en-US" altLang="ko-KR" sz="1600" dirty="0" err="1"/>
              <a:t>router.route</a:t>
            </a:r>
            <a:r>
              <a:rPr lang="en-US" altLang="ko-KR" sz="1600" dirty="0"/>
              <a:t>('/process/</a:t>
            </a:r>
            <a:r>
              <a:rPr lang="en-US" altLang="ko-KR" sz="1600" dirty="0" err="1"/>
              <a:t>adduser</a:t>
            </a:r>
            <a:r>
              <a:rPr lang="en-US" altLang="ko-KR" sz="1600" dirty="0"/>
              <a:t>').post(function(</a:t>
            </a:r>
            <a:r>
              <a:rPr lang="en-US" altLang="ko-KR" sz="1600" dirty="0" err="1"/>
              <a:t>req</a:t>
            </a:r>
            <a:r>
              <a:rPr lang="en-US" altLang="ko-KR" sz="1600" dirty="0"/>
              <a:t>, res) {</a:t>
            </a:r>
          </a:p>
          <a:p>
            <a:r>
              <a:rPr lang="en-US" altLang="ko-KR" sz="1600" dirty="0" smtClean="0"/>
              <a:t>    console.log</a:t>
            </a:r>
            <a:r>
              <a:rPr lang="en-US" altLang="ko-KR" sz="1600" dirty="0"/>
              <a:t>('/process/</a:t>
            </a:r>
            <a:r>
              <a:rPr lang="en-US" altLang="ko-KR" sz="1600" dirty="0" err="1"/>
              <a:t>adduser</a:t>
            </a:r>
            <a:r>
              <a:rPr lang="en-US" altLang="ko-KR" sz="1600" dirty="0"/>
              <a:t> </a:t>
            </a:r>
            <a:r>
              <a:rPr lang="ko-KR" altLang="en-US" sz="1600" dirty="0"/>
              <a:t>호출됨</a:t>
            </a:r>
            <a:r>
              <a:rPr lang="en-US" altLang="ko-KR" sz="1600" dirty="0"/>
              <a:t>.');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paramId</a:t>
            </a:r>
            <a:r>
              <a:rPr lang="en-US" altLang="ko-KR" sz="1600" dirty="0"/>
              <a:t> = req.body.id || req.query.id;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paramPassword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req.body.password</a:t>
            </a:r>
            <a:r>
              <a:rPr lang="en-US" altLang="ko-KR" sz="1600" dirty="0"/>
              <a:t> || </a:t>
            </a:r>
            <a:r>
              <a:rPr lang="en-US" altLang="ko-KR" sz="1600" dirty="0" err="1"/>
              <a:t>req.query.password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paramName</a:t>
            </a:r>
            <a:r>
              <a:rPr lang="en-US" altLang="ko-KR" sz="1600" dirty="0"/>
              <a:t> = req.body.name || req.query.name;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paramAge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req.body.age</a:t>
            </a:r>
            <a:r>
              <a:rPr lang="en-US" altLang="ko-KR" sz="1600" dirty="0"/>
              <a:t> || </a:t>
            </a:r>
            <a:r>
              <a:rPr lang="en-US" altLang="ko-KR" sz="1600" dirty="0" err="1"/>
              <a:t>req.query.age</a:t>
            </a:r>
            <a:r>
              <a:rPr lang="en-US" altLang="ko-KR" sz="1600" dirty="0"/>
              <a:t>;</a:t>
            </a:r>
          </a:p>
          <a:p>
            <a:r>
              <a:rPr lang="en-US" altLang="ko-KR" sz="1400" dirty="0"/>
              <a:t>	</a:t>
            </a:r>
          </a:p>
          <a:p>
            <a:r>
              <a:rPr lang="en-US" altLang="ko-KR" sz="1400" dirty="0"/>
              <a:t>    </a:t>
            </a:r>
            <a:r>
              <a:rPr lang="en-US" altLang="ko-KR" sz="1600" dirty="0"/>
              <a:t>console.log(</a:t>
            </a:r>
            <a:r>
              <a:rPr lang="en-US" altLang="ko-KR" sz="1200" dirty="0"/>
              <a:t>'</a:t>
            </a:r>
            <a:r>
              <a:rPr lang="ko-KR" altLang="en-US" sz="1200" dirty="0"/>
              <a:t>요청 </a:t>
            </a:r>
            <a:r>
              <a:rPr lang="ko-KR" altLang="en-US" sz="1200" dirty="0" err="1"/>
              <a:t>파라미터</a:t>
            </a:r>
            <a:r>
              <a:rPr lang="ko-KR" altLang="en-US" sz="1200" dirty="0"/>
              <a:t> </a:t>
            </a:r>
            <a:r>
              <a:rPr lang="en-US" altLang="ko-KR" sz="1200" dirty="0"/>
              <a:t>: ' + </a:t>
            </a:r>
            <a:r>
              <a:rPr lang="en-US" altLang="ko-KR" sz="1200" dirty="0" err="1"/>
              <a:t>paramId</a:t>
            </a:r>
            <a:r>
              <a:rPr lang="en-US" altLang="ko-KR" sz="1200" dirty="0"/>
              <a:t> + ', ' + </a:t>
            </a:r>
            <a:r>
              <a:rPr lang="en-US" altLang="ko-KR" sz="1200" dirty="0" err="1"/>
              <a:t>paramPassword</a:t>
            </a:r>
            <a:r>
              <a:rPr lang="en-US" altLang="ko-KR" sz="1200" dirty="0"/>
              <a:t> + ', ' + </a:t>
            </a:r>
            <a:r>
              <a:rPr lang="en-US" altLang="ko-KR" sz="1200" dirty="0" err="1"/>
              <a:t>paramName</a:t>
            </a:r>
            <a:r>
              <a:rPr lang="en-US" altLang="ko-KR" sz="1200" dirty="0"/>
              <a:t> + ', ' + </a:t>
            </a:r>
            <a:r>
              <a:rPr lang="en-US" altLang="ko-KR" sz="1200" dirty="0" err="1"/>
              <a:t>paramAge</a:t>
            </a:r>
            <a:r>
              <a:rPr lang="en-US" altLang="ko-KR" sz="1600" dirty="0"/>
              <a:t>);</a:t>
            </a:r>
          </a:p>
          <a:p>
            <a:r>
              <a:rPr lang="en-US" altLang="ko-KR" sz="1600" dirty="0"/>
              <a:t>   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// </a:t>
            </a:r>
            <a:r>
              <a:rPr lang="en-US" altLang="ko-KR" sz="1600" dirty="0" err="1" smtClean="0"/>
              <a:t>addUser</a:t>
            </a:r>
            <a:r>
              <a:rPr lang="en-US" altLang="ko-KR" sz="1600" dirty="0" smtClean="0"/>
              <a:t>() </a:t>
            </a:r>
            <a:r>
              <a:rPr lang="ko-KR" altLang="en-US" sz="1600" dirty="0" smtClean="0"/>
              <a:t>함수 호출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  ....</a:t>
            </a:r>
          </a:p>
          <a:p>
            <a:endParaRPr lang="en-US" altLang="ko-KR" sz="1600" dirty="0"/>
          </a:p>
          <a:p>
            <a:r>
              <a:rPr lang="en-US" altLang="ko-KR" sz="1600" dirty="0"/>
              <a:t>});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3659860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76064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요청 </a:t>
            </a:r>
            <a:r>
              <a:rPr lang="ko-KR" altLang="en-US" sz="2000" dirty="0" err="1" smtClean="0"/>
              <a:t>라우팅</a:t>
            </a:r>
            <a:r>
              <a:rPr lang="ko-KR" altLang="en-US" sz="2000" dirty="0" smtClean="0"/>
              <a:t> 함수 내의 </a:t>
            </a:r>
            <a:r>
              <a:rPr lang="en-US" altLang="ko-KR" sz="2000" dirty="0" err="1" smtClean="0"/>
              <a:t>addUser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함수 호출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113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03475" y="188640"/>
            <a:ext cx="8554805" cy="939784"/>
          </a:xfrm>
        </p:spPr>
        <p:txBody>
          <a:bodyPr/>
          <a:lstStyle/>
          <a:p>
            <a:r>
              <a:rPr lang="en-US" altLang="ko-KR" dirty="0" smtClean="0"/>
              <a:t>MySQL</a:t>
            </a:r>
            <a:r>
              <a:rPr lang="ko-KR" altLang="en-US" dirty="0" smtClean="0"/>
              <a:t>에 사용자 입력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700808"/>
            <a:ext cx="7560840" cy="4893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B050"/>
                </a:solidFill>
              </a:rPr>
              <a:t>// </a:t>
            </a:r>
            <a:r>
              <a:rPr lang="en-US" altLang="ko-KR" sz="1200" dirty="0">
                <a:solidFill>
                  <a:srgbClr val="00B050"/>
                </a:solidFill>
              </a:rPr>
              <a:t>pool </a:t>
            </a:r>
            <a:r>
              <a:rPr lang="ko-KR" altLang="en-US" sz="1200" dirty="0">
                <a:solidFill>
                  <a:srgbClr val="00B050"/>
                </a:solidFill>
              </a:rPr>
              <a:t>객체가 초기화된 경우</a:t>
            </a:r>
            <a:r>
              <a:rPr lang="en-US" altLang="ko-KR" sz="1200" dirty="0">
                <a:solidFill>
                  <a:srgbClr val="00B050"/>
                </a:solidFill>
              </a:rPr>
              <a:t>, </a:t>
            </a:r>
            <a:r>
              <a:rPr lang="en-US" altLang="ko-KR" sz="1200" dirty="0" err="1">
                <a:solidFill>
                  <a:srgbClr val="00B050"/>
                </a:solidFill>
              </a:rPr>
              <a:t>addUser</a:t>
            </a:r>
            <a:r>
              <a:rPr lang="en-US" altLang="ko-KR" sz="1200" dirty="0">
                <a:solidFill>
                  <a:srgbClr val="00B050"/>
                </a:solidFill>
              </a:rPr>
              <a:t> </a:t>
            </a:r>
            <a:r>
              <a:rPr lang="ko-KR" altLang="en-US" sz="1200" dirty="0">
                <a:solidFill>
                  <a:srgbClr val="00B050"/>
                </a:solidFill>
              </a:rPr>
              <a:t>함수 호출하여 사용자 추가</a:t>
            </a:r>
          </a:p>
          <a:p>
            <a:r>
              <a:rPr lang="en-US" altLang="ko-KR" sz="1200" dirty="0" smtClean="0"/>
              <a:t>if </a:t>
            </a:r>
            <a:r>
              <a:rPr lang="en-US" altLang="ko-KR" sz="1200" dirty="0"/>
              <a:t>(pool) {</a:t>
            </a:r>
          </a:p>
          <a:p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addUser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paramId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paramName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paramAge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paramPassword</a:t>
            </a:r>
            <a:r>
              <a:rPr lang="en-US" altLang="ko-KR" sz="1200" dirty="0"/>
              <a:t>, function(err, </a:t>
            </a:r>
            <a:r>
              <a:rPr lang="en-US" altLang="ko-KR" sz="1200" dirty="0" err="1"/>
              <a:t>addedUser</a:t>
            </a:r>
            <a:r>
              <a:rPr lang="en-US" altLang="ko-KR" sz="1200" dirty="0"/>
              <a:t>) {</a:t>
            </a:r>
          </a:p>
          <a:p>
            <a:r>
              <a:rPr lang="en-US" altLang="ko-KR" sz="1200" dirty="0" smtClean="0"/>
              <a:t>		</a:t>
            </a:r>
            <a:r>
              <a:rPr lang="en-US" altLang="ko-KR" sz="1200" dirty="0" smtClean="0">
                <a:solidFill>
                  <a:srgbClr val="00B050"/>
                </a:solidFill>
              </a:rPr>
              <a:t>// </a:t>
            </a:r>
            <a:r>
              <a:rPr lang="ko-KR" altLang="en-US" sz="1200" dirty="0">
                <a:solidFill>
                  <a:srgbClr val="00B050"/>
                </a:solidFill>
              </a:rPr>
              <a:t>동일한 </a:t>
            </a:r>
            <a:r>
              <a:rPr lang="en-US" altLang="ko-KR" sz="1200" dirty="0">
                <a:solidFill>
                  <a:srgbClr val="00B050"/>
                </a:solidFill>
              </a:rPr>
              <a:t>id</a:t>
            </a:r>
            <a:r>
              <a:rPr lang="ko-KR" altLang="en-US" sz="1200" dirty="0">
                <a:solidFill>
                  <a:srgbClr val="00B050"/>
                </a:solidFill>
              </a:rPr>
              <a:t>로 추가하려는 경우 에러 발생 </a:t>
            </a:r>
            <a:r>
              <a:rPr lang="en-US" altLang="ko-KR" sz="1200" dirty="0">
                <a:solidFill>
                  <a:srgbClr val="00B050"/>
                </a:solidFill>
              </a:rPr>
              <a:t>- </a:t>
            </a:r>
            <a:r>
              <a:rPr lang="ko-KR" altLang="en-US" sz="1200" dirty="0">
                <a:solidFill>
                  <a:srgbClr val="00B050"/>
                </a:solidFill>
              </a:rPr>
              <a:t>클라이언트로 에러 전송</a:t>
            </a:r>
          </a:p>
          <a:p>
            <a:r>
              <a:rPr lang="en-US" altLang="ko-KR" sz="1200" dirty="0" smtClean="0"/>
              <a:t>		if </a:t>
            </a:r>
            <a:r>
              <a:rPr lang="en-US" altLang="ko-KR" sz="1200" dirty="0"/>
              <a:t>(err) {</a:t>
            </a:r>
          </a:p>
          <a:p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console.error</a:t>
            </a:r>
            <a:r>
              <a:rPr lang="en-US" altLang="ko-KR" sz="1200" dirty="0"/>
              <a:t>('</a:t>
            </a:r>
            <a:r>
              <a:rPr lang="ko-KR" altLang="en-US" sz="1200" dirty="0"/>
              <a:t>사용자 추가 중 에러 발생 </a:t>
            </a:r>
            <a:r>
              <a:rPr lang="en-US" altLang="ko-KR" sz="1200" dirty="0"/>
              <a:t>: ' + </a:t>
            </a:r>
            <a:r>
              <a:rPr lang="en-US" altLang="ko-KR" sz="1200" dirty="0" err="1"/>
              <a:t>err.stack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smtClean="0"/>
              <a:t>			return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 smtClean="0"/>
              <a:t>		}</a:t>
            </a:r>
            <a:endParaRPr lang="en-US" altLang="ko-KR" sz="1200" dirty="0"/>
          </a:p>
          <a:p>
            <a:r>
              <a:rPr lang="en-US" altLang="ko-KR" sz="1200" dirty="0" smtClean="0"/>
              <a:t>		</a:t>
            </a:r>
            <a:r>
              <a:rPr lang="en-US" altLang="ko-KR" sz="1200" dirty="0" smtClean="0">
                <a:solidFill>
                  <a:srgbClr val="00B050"/>
                </a:solidFill>
              </a:rPr>
              <a:t>// </a:t>
            </a:r>
            <a:r>
              <a:rPr lang="ko-KR" altLang="en-US" sz="1200" dirty="0">
                <a:solidFill>
                  <a:srgbClr val="00B050"/>
                </a:solidFill>
              </a:rPr>
              <a:t>결과 객체 있으면 성공 응답 전송</a:t>
            </a:r>
          </a:p>
          <a:p>
            <a:r>
              <a:rPr lang="en-US" altLang="ko-KR" sz="1200" dirty="0" smtClean="0"/>
              <a:t>		if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addedUser</a:t>
            </a:r>
            <a:r>
              <a:rPr lang="en-US" altLang="ko-KR" sz="1200" dirty="0"/>
              <a:t>) {</a:t>
            </a:r>
          </a:p>
          <a:p>
            <a:pPr lvl="2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console.dir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addedUser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smtClean="0"/>
              <a:t>			console.log</a:t>
            </a:r>
            <a:r>
              <a:rPr lang="en-US" altLang="ko-KR" sz="1200" dirty="0"/>
              <a:t>('inserted ' + </a:t>
            </a:r>
            <a:r>
              <a:rPr lang="en-US" altLang="ko-KR" sz="1200" dirty="0" err="1"/>
              <a:t>addedUser.affectedRows</a:t>
            </a:r>
            <a:r>
              <a:rPr lang="en-US" altLang="ko-KR" sz="1200" dirty="0"/>
              <a:t> + ' rows');</a:t>
            </a:r>
          </a:p>
          <a:p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res.writeHead</a:t>
            </a:r>
            <a:r>
              <a:rPr lang="en-US" altLang="ko-KR" sz="1200" dirty="0"/>
              <a:t>('200', {'</a:t>
            </a:r>
            <a:r>
              <a:rPr lang="en-US" altLang="ko-KR" sz="1200" dirty="0" err="1"/>
              <a:t>Content-Type':'text</a:t>
            </a:r>
            <a:r>
              <a:rPr lang="en-US" altLang="ko-KR" sz="1200" dirty="0"/>
              <a:t>/</a:t>
            </a:r>
            <a:r>
              <a:rPr lang="en-US" altLang="ko-KR" sz="1200" dirty="0" err="1"/>
              <a:t>html;charset</a:t>
            </a:r>
            <a:r>
              <a:rPr lang="en-US" altLang="ko-KR" sz="1200" dirty="0"/>
              <a:t>=utf8'});</a:t>
            </a:r>
          </a:p>
          <a:p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res.write</a:t>
            </a:r>
            <a:r>
              <a:rPr lang="en-US" altLang="ko-KR" sz="1200" dirty="0"/>
              <a:t>('&lt;h2&gt;</a:t>
            </a:r>
            <a:r>
              <a:rPr lang="ko-KR" altLang="en-US" sz="1200" dirty="0"/>
              <a:t>사용자 추가 성공</a:t>
            </a:r>
            <a:r>
              <a:rPr lang="en-US" altLang="ko-KR" sz="1200" dirty="0"/>
              <a:t>&lt;/h2&gt;');</a:t>
            </a:r>
          </a:p>
          <a:p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res.end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 smtClean="0"/>
              <a:t>		} </a:t>
            </a:r>
            <a:r>
              <a:rPr lang="en-US" altLang="ko-KR" sz="1200" dirty="0"/>
              <a:t>else {</a:t>
            </a:r>
          </a:p>
          <a:p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res.writeHead</a:t>
            </a:r>
            <a:r>
              <a:rPr lang="en-US" altLang="ko-KR" sz="1200" dirty="0"/>
              <a:t>('200', {'</a:t>
            </a:r>
            <a:r>
              <a:rPr lang="en-US" altLang="ko-KR" sz="1200" dirty="0" err="1"/>
              <a:t>Content-Type':'text</a:t>
            </a:r>
            <a:r>
              <a:rPr lang="en-US" altLang="ko-KR" sz="1200" dirty="0"/>
              <a:t>/</a:t>
            </a:r>
            <a:r>
              <a:rPr lang="en-US" altLang="ko-KR" sz="1200" dirty="0" err="1"/>
              <a:t>html;charset</a:t>
            </a:r>
            <a:r>
              <a:rPr lang="en-US" altLang="ko-KR" sz="1200" dirty="0"/>
              <a:t>=utf8'});</a:t>
            </a:r>
          </a:p>
          <a:p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res.write</a:t>
            </a:r>
            <a:r>
              <a:rPr lang="en-US" altLang="ko-KR" sz="1200" dirty="0"/>
              <a:t>('&lt;h2&gt;</a:t>
            </a:r>
            <a:r>
              <a:rPr lang="ko-KR" altLang="en-US" sz="1200" dirty="0"/>
              <a:t>사용자 추가  실패</a:t>
            </a:r>
            <a:r>
              <a:rPr lang="en-US" altLang="ko-KR" sz="1200" dirty="0"/>
              <a:t>&lt;/h2&gt;');</a:t>
            </a:r>
          </a:p>
          <a:p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res.end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 smtClean="0"/>
              <a:t>		}</a:t>
            </a:r>
            <a:endParaRPr lang="en-US" altLang="ko-KR" sz="1200" dirty="0"/>
          </a:p>
          <a:p>
            <a:r>
              <a:rPr lang="en-US" altLang="ko-KR" sz="1200" dirty="0" smtClean="0"/>
              <a:t>	});</a:t>
            </a:r>
            <a:endParaRPr lang="en-US" altLang="ko-KR" sz="1200" dirty="0"/>
          </a:p>
          <a:p>
            <a:r>
              <a:rPr lang="en-US" altLang="ko-KR" sz="1200" dirty="0" smtClean="0"/>
              <a:t>} </a:t>
            </a:r>
            <a:r>
              <a:rPr lang="en-US" altLang="ko-KR" sz="1200" dirty="0"/>
              <a:t>else {  </a:t>
            </a:r>
            <a:r>
              <a:rPr lang="en-US" altLang="ko-KR" sz="1200" dirty="0">
                <a:solidFill>
                  <a:srgbClr val="00B050"/>
                </a:solidFill>
              </a:rPr>
              <a:t>// </a:t>
            </a:r>
            <a:r>
              <a:rPr lang="ko-KR" altLang="en-US" sz="1200" dirty="0">
                <a:solidFill>
                  <a:srgbClr val="00B050"/>
                </a:solidFill>
              </a:rPr>
              <a:t>데이터베이스 객체가 초기화되지 않은 경우 실패 응답 전송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 err="1" smtClean="0"/>
              <a:t>res.writeHead</a:t>
            </a:r>
            <a:r>
              <a:rPr lang="en-US" altLang="ko-KR" sz="1200" dirty="0"/>
              <a:t>('200', {'</a:t>
            </a:r>
            <a:r>
              <a:rPr lang="en-US" altLang="ko-KR" sz="1200" dirty="0" err="1"/>
              <a:t>Content-Type':'text</a:t>
            </a:r>
            <a:r>
              <a:rPr lang="en-US" altLang="ko-KR" sz="1200" dirty="0"/>
              <a:t>/</a:t>
            </a:r>
            <a:r>
              <a:rPr lang="en-US" altLang="ko-KR" sz="1200" dirty="0" err="1"/>
              <a:t>html;charset</a:t>
            </a:r>
            <a:r>
              <a:rPr lang="en-US" altLang="ko-KR" sz="1200" dirty="0"/>
              <a:t>=utf8'});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 smtClean="0"/>
              <a:t>res.write</a:t>
            </a:r>
            <a:r>
              <a:rPr lang="en-US" altLang="ko-KR" sz="1200" dirty="0"/>
              <a:t>('&lt;h2&gt;</a:t>
            </a:r>
            <a:r>
              <a:rPr lang="ko-KR" altLang="en-US" sz="1200" dirty="0"/>
              <a:t>데이터베이스 연결 실패</a:t>
            </a:r>
            <a:r>
              <a:rPr lang="en-US" altLang="ko-KR" sz="1200" dirty="0"/>
              <a:t>&lt;/h2&gt;');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 smtClean="0"/>
              <a:t>res.end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5184254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556792"/>
            <a:ext cx="7859216" cy="50405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/>
              <a:t>&lt;!DOCTYPE html&gt;</a:t>
            </a:r>
          </a:p>
          <a:p>
            <a:pPr marL="0" indent="0">
              <a:buNone/>
            </a:pPr>
            <a:r>
              <a:rPr lang="en-US" altLang="ko-KR" sz="1600" dirty="0"/>
              <a:t>&lt;html </a:t>
            </a:r>
            <a:r>
              <a:rPr lang="en-US" altLang="ko-KR" sz="1600" dirty="0" err="1"/>
              <a:t>lang</a:t>
            </a:r>
            <a:r>
              <a:rPr lang="en-US" altLang="ko-KR" sz="1600" dirty="0"/>
              <a:t>="en"&gt;</a:t>
            </a:r>
          </a:p>
          <a:p>
            <a:pPr marL="0" indent="0">
              <a:buNone/>
            </a:pPr>
            <a:r>
              <a:rPr lang="en-US" altLang="ko-KR" sz="1600" dirty="0"/>
              <a:t>&lt;head&gt;</a:t>
            </a:r>
          </a:p>
          <a:p>
            <a:pPr marL="0" indent="0">
              <a:buNone/>
            </a:pPr>
            <a:r>
              <a:rPr lang="en-US" altLang="ko-KR" sz="1600" dirty="0"/>
              <a:t>    &lt;meta charset="UTF-8"&gt;</a:t>
            </a:r>
          </a:p>
          <a:p>
            <a:pPr marL="0" indent="0">
              <a:buNone/>
            </a:pPr>
            <a:r>
              <a:rPr lang="en-US" altLang="ko-KR" sz="1600" dirty="0"/>
              <a:t>    &lt;title&gt;</a:t>
            </a:r>
            <a:r>
              <a:rPr lang="ko-KR" altLang="en-US" sz="1600" dirty="0"/>
              <a:t>사용자 추가 테스트</a:t>
            </a:r>
            <a:r>
              <a:rPr lang="en-US" altLang="ko-KR" sz="1600" dirty="0"/>
              <a:t>&lt;/title&gt;</a:t>
            </a:r>
          </a:p>
          <a:p>
            <a:pPr marL="0" indent="0">
              <a:buNone/>
            </a:pPr>
            <a:r>
              <a:rPr lang="en-US" altLang="ko-KR" sz="1600" dirty="0"/>
              <a:t>&lt;/head&gt;</a:t>
            </a:r>
          </a:p>
          <a:p>
            <a:pPr marL="0" indent="0">
              <a:buNone/>
            </a:pPr>
            <a:r>
              <a:rPr lang="en-US" altLang="ko-KR" sz="1600" dirty="0"/>
              <a:t>&lt;body&gt;</a:t>
            </a:r>
          </a:p>
          <a:p>
            <a:pPr marL="0" indent="0">
              <a:buNone/>
            </a:pPr>
            <a:r>
              <a:rPr lang="en-US" altLang="ko-KR" sz="1600" dirty="0"/>
              <a:t>   &lt;h1&gt;</a:t>
            </a:r>
            <a:r>
              <a:rPr lang="ko-KR" altLang="en-US" sz="1600" dirty="0"/>
              <a:t>사용자 추가</a:t>
            </a:r>
            <a:r>
              <a:rPr lang="en-US" altLang="ko-KR" sz="1600" dirty="0"/>
              <a:t>&lt;/h1&gt;</a:t>
            </a:r>
          </a:p>
          <a:p>
            <a:pPr marL="0" indent="0">
              <a:buNone/>
            </a:pPr>
            <a:r>
              <a:rPr lang="en-US" altLang="ko-KR" sz="1600" dirty="0"/>
              <a:t>   &lt;form method="post" action="/process/</a:t>
            </a:r>
            <a:r>
              <a:rPr lang="en-US" altLang="ko-KR" sz="1600" dirty="0" err="1"/>
              <a:t>adduser</a:t>
            </a:r>
            <a:r>
              <a:rPr lang="en-US" altLang="ko-KR" sz="1600" dirty="0"/>
              <a:t>"&gt;</a:t>
            </a:r>
          </a:p>
          <a:p>
            <a:pPr marL="0" indent="0">
              <a:buNone/>
            </a:pPr>
            <a:r>
              <a:rPr lang="en-US" altLang="ko-KR" sz="1600" dirty="0"/>
              <a:t>       &lt;label&gt;id&lt;/label&gt; : &lt;input type="text" name="id"&gt;&lt;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</a:t>
            </a:r>
          </a:p>
          <a:p>
            <a:pPr marL="0" indent="0">
              <a:buNone/>
            </a:pPr>
            <a:r>
              <a:rPr lang="en-US" altLang="ko-KR" sz="1600" dirty="0"/>
              <a:t>       &lt;label&gt;name&lt;/label&gt; : &lt;input type="text" name="name"&gt;&lt;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</a:t>
            </a:r>
          </a:p>
          <a:p>
            <a:pPr marL="0" indent="0">
              <a:buNone/>
            </a:pPr>
            <a:r>
              <a:rPr lang="en-US" altLang="ko-KR" sz="1600" dirty="0"/>
              <a:t>       &lt;label&gt;age&lt;/label&gt; : &lt;input type="text" name="age"&gt;&lt;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</a:t>
            </a:r>
          </a:p>
          <a:p>
            <a:pPr marL="0" indent="0">
              <a:buNone/>
            </a:pPr>
            <a:r>
              <a:rPr lang="en-US" altLang="ko-KR" sz="1600" dirty="0"/>
              <a:t>       &lt;label&gt;password&lt;/label&gt; : &lt;input type="password" name="password"&gt;&lt;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</a:t>
            </a:r>
          </a:p>
          <a:p>
            <a:pPr marL="0" indent="0">
              <a:buNone/>
            </a:pPr>
            <a:r>
              <a:rPr lang="en-US" altLang="ko-KR" sz="1600" dirty="0"/>
              <a:t>       &lt;input type="submit" value="</a:t>
            </a:r>
            <a:r>
              <a:rPr lang="ko-KR" altLang="en-US" sz="1600" dirty="0"/>
              <a:t>전송</a:t>
            </a:r>
            <a:r>
              <a:rPr lang="en-US" altLang="ko-KR" sz="1600" dirty="0"/>
              <a:t>"&gt;</a:t>
            </a:r>
          </a:p>
          <a:p>
            <a:pPr marL="0" indent="0">
              <a:buNone/>
            </a:pPr>
            <a:r>
              <a:rPr lang="en-US" altLang="ko-KR" sz="1600" dirty="0"/>
              <a:t>   &lt;/form&gt;</a:t>
            </a:r>
          </a:p>
          <a:p>
            <a:pPr marL="0" indent="0">
              <a:buNone/>
            </a:pPr>
            <a:r>
              <a:rPr lang="en-US" altLang="ko-KR" sz="1600" dirty="0"/>
              <a:t>&lt;/body&gt;</a:t>
            </a:r>
          </a:p>
          <a:p>
            <a:pPr marL="0" indent="0">
              <a:buNone/>
            </a:pPr>
            <a:r>
              <a:rPr lang="en-US" altLang="ko-KR" sz="1600" dirty="0"/>
              <a:t>&lt;/html&gt;</a:t>
            </a:r>
            <a:endParaRPr lang="ko-KR" altLang="en-US" sz="16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114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03475" y="188640"/>
            <a:ext cx="8554805" cy="939784"/>
          </a:xfrm>
        </p:spPr>
        <p:txBody>
          <a:bodyPr/>
          <a:lstStyle/>
          <a:p>
            <a:r>
              <a:rPr lang="en-US" altLang="ko-KR" dirty="0" smtClean="0"/>
              <a:t>MySQL</a:t>
            </a:r>
            <a:r>
              <a:rPr lang="ko-KR" altLang="en-US" dirty="0" smtClean="0"/>
              <a:t>에 사용자 입력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196752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/public/adduser.html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050834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95536" y="188640"/>
            <a:ext cx="8229600" cy="936104"/>
          </a:xfrm>
        </p:spPr>
        <p:txBody>
          <a:bodyPr>
            <a:normAutofit/>
          </a:bodyPr>
          <a:lstStyle/>
          <a:p>
            <a:r>
              <a:rPr lang="en-US" altLang="ko-KR" sz="2400" dirty="0" err="1" smtClean="0"/>
              <a:t>addUser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함수 선언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사용자를 </a:t>
            </a:r>
            <a:r>
              <a:rPr lang="en-US" altLang="ko-KR" sz="2400" dirty="0" smtClean="0"/>
              <a:t>DB</a:t>
            </a:r>
            <a:r>
              <a:rPr lang="ko-KR" altLang="en-US" sz="2400" dirty="0" smtClean="0"/>
              <a:t>에 등록 하는 함수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115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620688"/>
            <a:ext cx="7488832" cy="6001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//</a:t>
            </a:r>
            <a:r>
              <a:rPr lang="ko-KR" altLang="en-US" sz="1200" dirty="0"/>
              <a:t>사용자를 등록하는 함수</a:t>
            </a:r>
          </a:p>
          <a:p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addUser</a:t>
            </a:r>
            <a:r>
              <a:rPr lang="en-US" altLang="ko-KR" sz="1200" dirty="0"/>
              <a:t> = function(id, name, age, password, callback) {</a:t>
            </a:r>
          </a:p>
          <a:p>
            <a:r>
              <a:rPr lang="en-US" altLang="ko-KR" sz="1200" dirty="0"/>
              <a:t>	console.log('</a:t>
            </a:r>
            <a:r>
              <a:rPr lang="en-US" altLang="ko-KR" sz="1200" dirty="0" err="1"/>
              <a:t>addUser</a:t>
            </a:r>
            <a:r>
              <a:rPr lang="en-US" altLang="ko-KR" sz="1200" dirty="0"/>
              <a:t> </a:t>
            </a:r>
            <a:r>
              <a:rPr lang="ko-KR" altLang="en-US" sz="1200" dirty="0"/>
              <a:t>호출됨</a:t>
            </a:r>
            <a:r>
              <a:rPr lang="en-US" altLang="ko-KR" sz="1200" dirty="0"/>
              <a:t>:'+id+','+password+','+name+','+age);</a:t>
            </a:r>
          </a:p>
          <a:p>
            <a:r>
              <a:rPr lang="en-US" altLang="ko-KR" sz="1200" dirty="0"/>
              <a:t>	// </a:t>
            </a:r>
            <a:r>
              <a:rPr lang="ko-KR" altLang="en-US" sz="1200" dirty="0"/>
              <a:t>커넥션 풀에서 연결 객체를 가져옴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 err="1"/>
              <a:t>pool.getConnection</a:t>
            </a:r>
            <a:r>
              <a:rPr lang="en-US" altLang="ko-KR" sz="1200" dirty="0"/>
              <a:t>(function(err, conn) {</a:t>
            </a:r>
          </a:p>
          <a:p>
            <a:r>
              <a:rPr lang="en-US" altLang="ko-KR" sz="1200" dirty="0"/>
              <a:t>        if (err) {</a:t>
            </a:r>
          </a:p>
          <a:p>
            <a:r>
              <a:rPr lang="en-US" altLang="ko-KR" sz="1200" dirty="0"/>
              <a:t>        	if (conn) {</a:t>
            </a:r>
          </a:p>
          <a:p>
            <a:r>
              <a:rPr lang="en-US" altLang="ko-KR" sz="1200" dirty="0"/>
              <a:t>                </a:t>
            </a:r>
            <a:r>
              <a:rPr lang="en-US" altLang="ko-KR" sz="1200" dirty="0" err="1"/>
              <a:t>conn.release</a:t>
            </a:r>
            <a:r>
              <a:rPr lang="en-US" altLang="ko-KR" sz="1200" dirty="0"/>
              <a:t>();  // </a:t>
            </a:r>
            <a:r>
              <a:rPr lang="ko-KR" altLang="en-US" sz="1200" dirty="0"/>
              <a:t>반드시 해제해야 함</a:t>
            </a:r>
          </a:p>
          <a:p>
            <a:r>
              <a:rPr lang="ko-KR" altLang="en-US" sz="1200" dirty="0"/>
              <a:t>            </a:t>
            </a:r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            callback(err, null);</a:t>
            </a:r>
          </a:p>
          <a:p>
            <a:r>
              <a:rPr lang="en-US" altLang="ko-KR" sz="1200" dirty="0"/>
              <a:t>            return;</a:t>
            </a:r>
          </a:p>
          <a:p>
            <a:r>
              <a:rPr lang="en-US" altLang="ko-KR" sz="1200" dirty="0"/>
              <a:t>        }   </a:t>
            </a:r>
          </a:p>
          <a:p>
            <a:r>
              <a:rPr lang="en-US" altLang="ko-KR" sz="1200" dirty="0"/>
              <a:t>        console.log('</a:t>
            </a:r>
            <a:r>
              <a:rPr lang="ko-KR" altLang="en-US" sz="1200" dirty="0"/>
              <a:t>데이터베이스 연결 </a:t>
            </a:r>
            <a:r>
              <a:rPr lang="ko-KR" altLang="en-US" sz="1200" dirty="0" err="1"/>
              <a:t>스레드</a:t>
            </a:r>
            <a:r>
              <a:rPr lang="ko-KR" altLang="en-US" sz="1200" dirty="0"/>
              <a:t> 아이디 </a:t>
            </a:r>
            <a:r>
              <a:rPr lang="en-US" altLang="ko-KR" sz="1200" dirty="0"/>
              <a:t>: ' + </a:t>
            </a:r>
            <a:r>
              <a:rPr lang="en-US" altLang="ko-KR" sz="1200" dirty="0" err="1"/>
              <a:t>conn.threadId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    	// </a:t>
            </a:r>
            <a:r>
              <a:rPr lang="ko-KR" altLang="en-US" sz="1200" dirty="0"/>
              <a:t>데이터를 객체로 만듦</a:t>
            </a:r>
          </a:p>
          <a:p>
            <a:r>
              <a:rPr lang="ko-KR" altLang="en-US" sz="1200" dirty="0"/>
              <a:t>    	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data = {</a:t>
            </a:r>
            <a:r>
              <a:rPr lang="en-US" altLang="ko-KR" sz="1200" dirty="0" err="1"/>
              <a:t>id:id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name:name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age:age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password:password</a:t>
            </a:r>
            <a:r>
              <a:rPr lang="en-US" altLang="ko-KR" sz="1200" dirty="0"/>
              <a:t>};</a:t>
            </a:r>
          </a:p>
          <a:p>
            <a:r>
              <a:rPr lang="en-US" altLang="ko-KR" sz="1200" dirty="0"/>
              <a:t>        // SQL </a:t>
            </a:r>
            <a:r>
              <a:rPr lang="ko-KR" altLang="en-US" sz="1200" dirty="0"/>
              <a:t>문을 실행함</a:t>
            </a:r>
          </a:p>
          <a:p>
            <a:r>
              <a:rPr lang="ko-KR" altLang="en-US" sz="1200" dirty="0"/>
              <a:t>       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exec = </a:t>
            </a:r>
            <a:r>
              <a:rPr lang="en-US" altLang="ko-KR" sz="1200" dirty="0" err="1"/>
              <a:t>conn.query</a:t>
            </a:r>
            <a:r>
              <a:rPr lang="en-US" altLang="ko-KR" sz="1200" dirty="0"/>
              <a:t>('insert into users set ?',</a:t>
            </a:r>
            <a:r>
              <a:rPr lang="en-US" altLang="ko-KR" sz="1200" dirty="0" err="1"/>
              <a:t>data,function</a:t>
            </a:r>
            <a:r>
              <a:rPr lang="en-US" altLang="ko-KR" sz="1200" dirty="0"/>
              <a:t>(err, result) {</a:t>
            </a:r>
          </a:p>
          <a:p>
            <a:r>
              <a:rPr lang="en-US" altLang="ko-KR" sz="1200" dirty="0"/>
              <a:t>        	</a:t>
            </a:r>
            <a:r>
              <a:rPr lang="en-US" altLang="ko-KR" sz="1200" dirty="0" err="1"/>
              <a:t>conn.release</a:t>
            </a:r>
            <a:r>
              <a:rPr lang="en-US" altLang="ko-KR" sz="1200" dirty="0"/>
              <a:t>();  // </a:t>
            </a:r>
            <a:r>
              <a:rPr lang="ko-KR" altLang="en-US" sz="1200" dirty="0"/>
              <a:t>반드시 해제해야 함</a:t>
            </a:r>
          </a:p>
          <a:p>
            <a:r>
              <a:rPr lang="ko-KR" altLang="en-US" sz="1200" dirty="0"/>
              <a:t>        	</a:t>
            </a:r>
            <a:r>
              <a:rPr lang="en-US" altLang="ko-KR" sz="1200" dirty="0"/>
              <a:t>console.log('</a:t>
            </a:r>
            <a:r>
              <a:rPr lang="ko-KR" altLang="en-US" sz="1200" dirty="0"/>
              <a:t>실행 대상 </a:t>
            </a:r>
            <a:r>
              <a:rPr lang="en-US" altLang="ko-KR" sz="1200" dirty="0"/>
              <a:t>SQL : ' + </a:t>
            </a:r>
            <a:r>
              <a:rPr lang="en-US" altLang="ko-KR" sz="1200" dirty="0" err="1"/>
              <a:t>exec.sql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        	if (err) {</a:t>
            </a:r>
          </a:p>
          <a:p>
            <a:r>
              <a:rPr lang="en-US" altLang="ko-KR" sz="1200" dirty="0"/>
              <a:t>        		console.log('SQL </a:t>
            </a:r>
            <a:r>
              <a:rPr lang="ko-KR" altLang="en-US" sz="1200" dirty="0"/>
              <a:t>실행 시 에러 발생함</a:t>
            </a:r>
            <a:r>
              <a:rPr lang="en-US" altLang="ko-KR" sz="1200" dirty="0"/>
              <a:t>.');</a:t>
            </a:r>
          </a:p>
          <a:p>
            <a:r>
              <a:rPr lang="en-US" altLang="ko-KR" sz="1200" dirty="0"/>
              <a:t>        		callback(err, null);</a:t>
            </a:r>
          </a:p>
          <a:p>
            <a:r>
              <a:rPr lang="en-US" altLang="ko-KR" sz="1200" dirty="0"/>
              <a:t>        		return;</a:t>
            </a:r>
          </a:p>
          <a:p>
            <a:r>
              <a:rPr lang="en-US" altLang="ko-KR" sz="1200" dirty="0"/>
              <a:t>        	}</a:t>
            </a:r>
          </a:p>
          <a:p>
            <a:r>
              <a:rPr lang="en-US" altLang="ko-KR" sz="1200" dirty="0"/>
              <a:t>        	callback(null, result);</a:t>
            </a:r>
          </a:p>
          <a:p>
            <a:r>
              <a:rPr lang="en-US" altLang="ko-KR" sz="1200" dirty="0"/>
              <a:t>        });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conn.on</a:t>
            </a:r>
            <a:r>
              <a:rPr lang="en-US" altLang="ko-KR" sz="1200" dirty="0"/>
              <a:t>('error', function(err) {      </a:t>
            </a:r>
          </a:p>
          <a:p>
            <a:r>
              <a:rPr lang="en-US" altLang="ko-KR" sz="1200" dirty="0"/>
              <a:t>              console.log('</a:t>
            </a:r>
            <a:r>
              <a:rPr lang="ko-KR" altLang="en-US" sz="1200" dirty="0"/>
              <a:t>데이터베이스 연결 시 에러 발생함</a:t>
            </a:r>
            <a:r>
              <a:rPr lang="en-US" altLang="ko-KR" sz="1200" dirty="0"/>
              <a:t>.'); </a:t>
            </a:r>
          </a:p>
          <a:p>
            <a:r>
              <a:rPr lang="en-US" altLang="ko-KR" sz="1200" dirty="0"/>
              <a:t>              callback(err, null);</a:t>
            </a:r>
          </a:p>
          <a:p>
            <a:r>
              <a:rPr lang="en-US" altLang="ko-KR" sz="1200" dirty="0"/>
              <a:t>        });</a:t>
            </a:r>
          </a:p>
          <a:p>
            <a:r>
              <a:rPr lang="en-US" altLang="ko-KR" sz="1200" dirty="0"/>
              <a:t>    });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93684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9512" y="4509120"/>
            <a:ext cx="3816424" cy="936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 smtClean="0"/>
              <a:t>on() </a:t>
            </a:r>
            <a:r>
              <a:rPr lang="ko-KR" altLang="en-US" sz="1600" dirty="0" err="1" smtClean="0"/>
              <a:t>메소드는</a:t>
            </a:r>
            <a:r>
              <a:rPr lang="ko-KR" altLang="en-US" sz="1600" dirty="0" smtClean="0"/>
              <a:t> 이벤트를 처리 할 때 사용하는 가장 기본적인 </a:t>
            </a:r>
            <a:r>
              <a:rPr lang="ko-KR" altLang="en-US" sz="1600" dirty="0" err="1" smtClean="0"/>
              <a:t>메소드이다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클라이언트에서 요청 응답 과정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5536" y="2564904"/>
            <a:ext cx="1584176" cy="12961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웹브라우저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211960" y="2708920"/>
            <a:ext cx="4032448" cy="3600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355976" y="4221088"/>
            <a:ext cx="3672408" cy="504056"/>
            <a:chOff x="4355976" y="4221088"/>
            <a:chExt cx="3672408" cy="504056"/>
          </a:xfrm>
        </p:grpSpPr>
        <p:sp>
          <p:nvSpPr>
            <p:cNvPr id="7" name="직사각형 6"/>
            <p:cNvSpPr/>
            <p:nvPr/>
          </p:nvSpPr>
          <p:spPr>
            <a:xfrm>
              <a:off x="4355976" y="4221088"/>
              <a:ext cx="1512168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connection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020544" y="4221088"/>
              <a:ext cx="2007840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클라이언트 연결</a:t>
              </a:r>
              <a:endParaRPr lang="ko-KR" altLang="en-US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355976" y="4797152"/>
            <a:ext cx="3672408" cy="504056"/>
            <a:chOff x="4355976" y="4221088"/>
            <a:chExt cx="3672408" cy="504056"/>
          </a:xfrm>
        </p:grpSpPr>
        <p:sp>
          <p:nvSpPr>
            <p:cNvPr id="11" name="직사각형 10"/>
            <p:cNvSpPr/>
            <p:nvPr/>
          </p:nvSpPr>
          <p:spPr>
            <a:xfrm>
              <a:off x="4355976" y="4221088"/>
              <a:ext cx="1512168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request</a:t>
              </a:r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020544" y="4221088"/>
              <a:ext cx="2007840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클라이언트 요청</a:t>
              </a:r>
              <a:endParaRPr lang="ko-KR" altLang="en-US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4355976" y="5445224"/>
            <a:ext cx="3672408" cy="504056"/>
            <a:chOff x="4355976" y="4221088"/>
            <a:chExt cx="3672408" cy="504056"/>
          </a:xfrm>
        </p:grpSpPr>
        <p:sp>
          <p:nvSpPr>
            <p:cNvPr id="14" name="직사각형 13"/>
            <p:cNvSpPr/>
            <p:nvPr/>
          </p:nvSpPr>
          <p:spPr>
            <a:xfrm>
              <a:off x="4355976" y="4221088"/>
              <a:ext cx="1512168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close</a:t>
              </a:r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020544" y="4221088"/>
              <a:ext cx="2007840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연결 종료</a:t>
              </a:r>
              <a:endParaRPr lang="ko-KR" altLang="en-US" dirty="0"/>
            </a:p>
          </p:txBody>
        </p:sp>
      </p:grpSp>
      <p:sp>
        <p:nvSpPr>
          <p:cNvPr id="16" name="타원 15"/>
          <p:cNvSpPr/>
          <p:nvPr/>
        </p:nvSpPr>
        <p:spPr>
          <a:xfrm>
            <a:off x="4716016" y="2924944"/>
            <a:ext cx="792088" cy="79208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WEB</a:t>
            </a:r>
            <a:endParaRPr lang="ko-KR" altLang="en-US" sz="1200" dirty="0"/>
          </a:p>
        </p:txBody>
      </p:sp>
      <p:sp>
        <p:nvSpPr>
          <p:cNvPr id="17" name="원통 16"/>
          <p:cNvSpPr/>
          <p:nvPr/>
        </p:nvSpPr>
        <p:spPr>
          <a:xfrm rot="16200000">
            <a:off x="4004937" y="2663915"/>
            <a:ext cx="432048" cy="70207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69922" y="284364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3000</a:t>
            </a:r>
            <a:endParaRPr lang="ko-KR" altLang="en-US" dirty="0"/>
          </a:p>
        </p:txBody>
      </p:sp>
      <p:cxnSp>
        <p:nvCxnSpPr>
          <p:cNvPr id="20" name="구부러진 연결선 19"/>
          <p:cNvCxnSpPr>
            <a:stCxn id="16" idx="2"/>
            <a:endCxn id="7" idx="1"/>
          </p:cNvCxnSpPr>
          <p:nvPr/>
        </p:nvCxnSpPr>
        <p:spPr>
          <a:xfrm rot="10800000" flipV="1">
            <a:off x="4355976" y="3320988"/>
            <a:ext cx="360040" cy="1152128"/>
          </a:xfrm>
          <a:prstGeom prst="curvedConnector3">
            <a:avLst>
              <a:gd name="adj1" fmla="val 15681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 21"/>
          <p:cNvCxnSpPr>
            <a:stCxn id="16" idx="2"/>
            <a:endCxn id="11" idx="1"/>
          </p:cNvCxnSpPr>
          <p:nvPr/>
        </p:nvCxnSpPr>
        <p:spPr>
          <a:xfrm rot="10800000" flipV="1">
            <a:off x="4355976" y="3320988"/>
            <a:ext cx="360040" cy="1728192"/>
          </a:xfrm>
          <a:prstGeom prst="curvedConnector3">
            <a:avLst>
              <a:gd name="adj1" fmla="val 21027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4"/>
          <p:cNvCxnSpPr>
            <a:endCxn id="14" idx="1"/>
          </p:cNvCxnSpPr>
          <p:nvPr/>
        </p:nvCxnSpPr>
        <p:spPr>
          <a:xfrm rot="5400000">
            <a:off x="3347864" y="4329100"/>
            <a:ext cx="2376264" cy="360040"/>
          </a:xfrm>
          <a:prstGeom prst="curvedConnector4">
            <a:avLst>
              <a:gd name="adj1" fmla="val 23431"/>
              <a:gd name="adj2" fmla="val 24703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12" idx="3"/>
            <a:endCxn id="16" idx="6"/>
          </p:cNvCxnSpPr>
          <p:nvPr/>
        </p:nvCxnSpPr>
        <p:spPr>
          <a:xfrm flipH="1" flipV="1">
            <a:off x="5508104" y="3320988"/>
            <a:ext cx="2520280" cy="1728192"/>
          </a:xfrm>
          <a:prstGeom prst="bentConnector3">
            <a:avLst>
              <a:gd name="adj1" fmla="val -11934"/>
            </a:avLst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316416" y="40677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응답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385742" y="2380238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웹 서버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4752019" y="1484784"/>
            <a:ext cx="2952329" cy="5040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http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cxnSp>
        <p:nvCxnSpPr>
          <p:cNvPr id="41" name="직선 화살표 연결선 40"/>
          <p:cNvCxnSpPr>
            <a:stCxn id="39" idx="2"/>
            <a:endCxn id="6" idx="0"/>
          </p:cNvCxnSpPr>
          <p:nvPr/>
        </p:nvCxnSpPr>
        <p:spPr>
          <a:xfrm>
            <a:off x="6228184" y="1988840"/>
            <a:ext cx="0" cy="720080"/>
          </a:xfrm>
          <a:prstGeom prst="straightConnector1">
            <a:avLst/>
          </a:prstGeom>
          <a:ln w="28575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619045" y="38157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이벤트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516216" y="38157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콜백함수</a:t>
            </a:r>
            <a:endParaRPr lang="ko-KR" altLang="en-US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2051720" y="2924944"/>
            <a:ext cx="1800200" cy="0"/>
          </a:xfrm>
          <a:prstGeom prst="straightConnector1">
            <a:avLst/>
          </a:prstGeom>
          <a:ln w="28575">
            <a:solidFill>
              <a:srgbClr val="00206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H="1">
            <a:off x="1979712" y="3140968"/>
            <a:ext cx="1800200" cy="0"/>
          </a:xfrm>
          <a:prstGeom prst="straightConnector1">
            <a:avLst/>
          </a:prstGeom>
          <a:ln w="28575">
            <a:solidFill>
              <a:srgbClr val="00206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485185" y="25098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요청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557517" y="31861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응답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204482" y="1916832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createServer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734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응답으로 보낼 헤더 만들기</a:t>
            </a:r>
            <a:endParaRPr lang="en-US" altLang="ko-KR" sz="2400" dirty="0" smtClean="0"/>
          </a:p>
          <a:p>
            <a:pPr lvl="1"/>
            <a:r>
              <a:rPr lang="en-US" altLang="ko-KR" sz="2000" dirty="0" err="1" smtClean="0"/>
              <a:t>writeHead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statusCode</a:t>
            </a:r>
            <a:r>
              <a:rPr lang="en-US" altLang="ko-KR" sz="2000" dirty="0" smtClean="0"/>
              <a:t> [, </a:t>
            </a:r>
            <a:r>
              <a:rPr lang="en-US" altLang="ko-KR" sz="2000" dirty="0" err="1" smtClean="0"/>
              <a:t>statusMessage</a:t>
            </a:r>
            <a:r>
              <a:rPr lang="en-US" altLang="ko-KR" sz="2000" dirty="0" smtClean="0"/>
              <a:t>][, headers])</a:t>
            </a:r>
          </a:p>
          <a:p>
            <a:pPr lvl="1"/>
            <a:endParaRPr lang="en-US" altLang="ko-KR" sz="2000" dirty="0"/>
          </a:p>
          <a:p>
            <a:r>
              <a:rPr lang="ko-KR" altLang="en-US" sz="2400" dirty="0" smtClean="0"/>
              <a:t>응답 본문</a:t>
            </a:r>
            <a:r>
              <a:rPr lang="en-US" altLang="ko-KR" sz="2400" dirty="0" smtClean="0"/>
              <a:t>(body)</a:t>
            </a:r>
            <a:r>
              <a:rPr lang="ko-KR" altLang="en-US" sz="2400" dirty="0" smtClean="0"/>
              <a:t> 데이터 만들기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다중 호출 가능</a:t>
            </a:r>
            <a:r>
              <a:rPr lang="en-US" altLang="ko-KR" sz="2400" dirty="0" smtClean="0"/>
              <a:t>)</a:t>
            </a:r>
          </a:p>
          <a:p>
            <a:pPr lvl="1"/>
            <a:r>
              <a:rPr lang="en-US" altLang="ko-KR" sz="2000" dirty="0" smtClean="0"/>
              <a:t>write(chunk[, encoding][, callback])</a:t>
            </a:r>
          </a:p>
          <a:p>
            <a:pPr lvl="1"/>
            <a:endParaRPr lang="en-US" altLang="ko-KR" sz="2000" dirty="0"/>
          </a:p>
          <a:p>
            <a:r>
              <a:rPr lang="ko-KR" altLang="en-US" sz="2400" dirty="0" smtClean="0"/>
              <a:t>클라이언트로 응답 전송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end([data][, encoding][,callback])</a:t>
            </a:r>
          </a:p>
          <a:p>
            <a:pPr lvl="1"/>
            <a:r>
              <a:rPr lang="ko-KR" altLang="en-US" sz="2000" dirty="0" err="1" smtClean="0"/>
              <a:t>파라미터가</a:t>
            </a:r>
            <a:r>
              <a:rPr lang="ko-KR" altLang="en-US" sz="2000" dirty="0" smtClean="0"/>
              <a:t> 있다면 이 데이터를 포함시켜 응답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한번은 호출되어야 응답을 보내다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en-US" altLang="ko-KR" sz="2000" dirty="0" smtClean="0"/>
              <a:t>write()</a:t>
            </a:r>
            <a:r>
              <a:rPr lang="ko-KR" altLang="en-US" sz="2000" dirty="0" smtClean="0"/>
              <a:t>만 사용하고 </a:t>
            </a:r>
            <a:r>
              <a:rPr lang="en-US" altLang="ko-KR" sz="2000" dirty="0" smtClean="0"/>
              <a:t>end()</a:t>
            </a:r>
            <a:r>
              <a:rPr lang="ko-KR" altLang="en-US" sz="2000" dirty="0" smtClean="0"/>
              <a:t>로 마무리 안 하면 무한루프 발생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응답 객체의 주요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044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196752"/>
            <a:ext cx="5410944" cy="532859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 err="1"/>
              <a:t>var</a:t>
            </a:r>
            <a:r>
              <a:rPr lang="en-US" altLang="ko-KR" sz="1600" dirty="0"/>
              <a:t> http = require('http');</a:t>
            </a:r>
          </a:p>
          <a:p>
            <a:pPr marL="0" indent="0">
              <a:buNone/>
            </a:pPr>
            <a:r>
              <a:rPr lang="en-US" altLang="ko-KR" sz="1600" dirty="0" err="1"/>
              <a:t>var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fs</a:t>
            </a:r>
            <a:r>
              <a:rPr lang="en-US" altLang="ko-KR" sz="1600" dirty="0"/>
              <a:t> = require('</a:t>
            </a:r>
            <a:r>
              <a:rPr lang="en-US" altLang="ko-KR" sz="1600" dirty="0" err="1"/>
              <a:t>fs</a:t>
            </a:r>
            <a:r>
              <a:rPr lang="en-US" altLang="ko-KR" sz="1600" dirty="0"/>
              <a:t>');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err="1"/>
              <a:t>var</a:t>
            </a:r>
            <a:r>
              <a:rPr lang="en-US" altLang="ko-KR" sz="1600" dirty="0"/>
              <a:t> server = </a:t>
            </a:r>
            <a:r>
              <a:rPr lang="en-US" altLang="ko-KR" sz="1600" dirty="0" err="1"/>
              <a:t>http.createServer</a:t>
            </a:r>
            <a:r>
              <a:rPr lang="en-US" altLang="ko-KR" sz="1600" dirty="0"/>
              <a:t>();</a:t>
            </a:r>
          </a:p>
          <a:p>
            <a:pPr marL="0" indent="0">
              <a:buNone/>
            </a:pPr>
            <a:r>
              <a:rPr lang="en-US" altLang="ko-KR" sz="1600" dirty="0" err="1"/>
              <a:t>server.listen</a:t>
            </a:r>
            <a:r>
              <a:rPr lang="en-US" altLang="ko-KR" sz="1600" dirty="0"/>
              <a:t>(3000, function() {</a:t>
            </a:r>
          </a:p>
          <a:p>
            <a:pPr marL="0" indent="0">
              <a:buNone/>
            </a:pPr>
            <a:r>
              <a:rPr lang="en-US" altLang="ko-KR" sz="1600" dirty="0"/>
              <a:t>    console.log('</a:t>
            </a:r>
            <a:r>
              <a:rPr lang="ko-KR" altLang="en-US" sz="1600" dirty="0"/>
              <a:t>서버가 시작 되었습니다</a:t>
            </a:r>
            <a:r>
              <a:rPr lang="en-US" altLang="ko-KR" sz="1600" dirty="0"/>
              <a:t>.');</a:t>
            </a:r>
          </a:p>
          <a:p>
            <a:pPr marL="0" indent="0">
              <a:buNone/>
            </a:pPr>
            <a:r>
              <a:rPr lang="en-US" altLang="ko-KR" sz="1600" dirty="0"/>
              <a:t>});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err="1"/>
              <a:t>server.on</a:t>
            </a:r>
            <a:r>
              <a:rPr lang="en-US" altLang="ko-KR" sz="1600" dirty="0"/>
              <a:t>('request', function(</a:t>
            </a:r>
            <a:r>
              <a:rPr lang="en-US" altLang="ko-KR" sz="1600" dirty="0" err="1"/>
              <a:t>req</a:t>
            </a:r>
            <a:r>
              <a:rPr lang="en-US" altLang="ko-KR" sz="1600" dirty="0"/>
              <a:t>, res) {</a:t>
            </a:r>
          </a:p>
          <a:p>
            <a:pPr marL="0" indent="0">
              <a:buNone/>
            </a:pPr>
            <a:r>
              <a:rPr lang="en-US" altLang="ko-KR" sz="1600" dirty="0"/>
              <a:t>    console.log('</a:t>
            </a:r>
            <a:r>
              <a:rPr lang="ko-KR" altLang="en-US" sz="1600" dirty="0"/>
              <a:t>클라이언트 요청이 들어왔습니다</a:t>
            </a:r>
            <a:r>
              <a:rPr lang="en-US" altLang="ko-KR" sz="1600" dirty="0"/>
              <a:t>.');</a:t>
            </a:r>
          </a:p>
          <a:p>
            <a:pPr marL="0" indent="0">
              <a:buNone/>
            </a:pPr>
            <a:r>
              <a:rPr lang="en-US" altLang="ko-KR" sz="1600" dirty="0"/>
              <a:t>    </a:t>
            </a:r>
          </a:p>
          <a:p>
            <a:pPr marL="0" indent="0">
              <a:buNone/>
            </a:pPr>
            <a:r>
              <a:rPr lang="en-US" altLang="ko-KR" sz="1600" dirty="0"/>
              <a:t>    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 filename = 'house.jpg';</a:t>
            </a:r>
          </a:p>
          <a:p>
            <a:pPr marL="0" indent="0">
              <a:buNone/>
            </a:pPr>
            <a:r>
              <a:rPr lang="en-US" altLang="ko-KR" sz="1600" dirty="0"/>
              <a:t>    </a:t>
            </a:r>
            <a:r>
              <a:rPr lang="en-US" altLang="ko-KR" sz="1600" dirty="0" err="1"/>
              <a:t>fs.readFile</a:t>
            </a:r>
            <a:r>
              <a:rPr lang="en-US" altLang="ko-KR" sz="1600" dirty="0"/>
              <a:t>(filename, function(err, data) {</a:t>
            </a:r>
          </a:p>
          <a:p>
            <a:pPr marL="0" indent="0">
              <a:buNone/>
            </a:pPr>
            <a:r>
              <a:rPr lang="en-US" altLang="ko-KR" sz="1600" dirty="0"/>
              <a:t>        </a:t>
            </a:r>
            <a:r>
              <a:rPr lang="en-US" altLang="ko-KR" sz="1600" dirty="0" err="1"/>
              <a:t>res.writeHead</a:t>
            </a:r>
            <a:r>
              <a:rPr lang="en-US" altLang="ko-KR" sz="1600" dirty="0"/>
              <a:t>(200, {"</a:t>
            </a:r>
            <a:r>
              <a:rPr lang="en-US" altLang="ko-KR" sz="1600" dirty="0" err="1"/>
              <a:t>Content-Type":"image</a:t>
            </a:r>
            <a:r>
              <a:rPr lang="en-US" altLang="ko-KR" sz="1600" dirty="0"/>
              <a:t>/</a:t>
            </a:r>
            <a:r>
              <a:rPr lang="en-US" altLang="ko-KR" sz="1600" dirty="0" err="1"/>
              <a:t>png</a:t>
            </a:r>
            <a:r>
              <a:rPr lang="en-US" altLang="ko-KR" sz="1600" dirty="0"/>
              <a:t>"});</a:t>
            </a:r>
          </a:p>
          <a:p>
            <a:pPr marL="0" indent="0">
              <a:buNone/>
            </a:pPr>
            <a:r>
              <a:rPr lang="en-US" altLang="ko-KR" sz="1600" dirty="0"/>
              <a:t>        </a:t>
            </a:r>
            <a:r>
              <a:rPr lang="en-US" altLang="ko-KR" sz="1600" dirty="0" err="1"/>
              <a:t>res.write</a:t>
            </a:r>
            <a:r>
              <a:rPr lang="en-US" altLang="ko-KR" sz="1600" dirty="0"/>
              <a:t>(data);</a:t>
            </a:r>
          </a:p>
          <a:p>
            <a:pPr marL="0" indent="0">
              <a:buNone/>
            </a:pPr>
            <a:r>
              <a:rPr lang="en-US" altLang="ko-KR" sz="1600" dirty="0"/>
              <a:t>        </a:t>
            </a:r>
            <a:r>
              <a:rPr lang="en-US" altLang="ko-KR" sz="1600" dirty="0" err="1"/>
              <a:t>res.end</a:t>
            </a:r>
            <a:r>
              <a:rPr lang="en-US" altLang="ko-KR" sz="1600" dirty="0"/>
              <a:t>();</a:t>
            </a:r>
          </a:p>
          <a:p>
            <a:pPr marL="0" indent="0">
              <a:buNone/>
            </a:pPr>
            <a:r>
              <a:rPr lang="en-US" altLang="ko-KR" sz="1600" dirty="0"/>
              <a:t>    });</a:t>
            </a:r>
          </a:p>
          <a:p>
            <a:pPr marL="0" indent="0">
              <a:buNone/>
            </a:pPr>
            <a:r>
              <a:rPr lang="en-US" altLang="ko-KR" sz="1600" dirty="0"/>
              <a:t>});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 파일을 읽어 응답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411" y="1230092"/>
            <a:ext cx="3490085" cy="986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411" y="2492896"/>
            <a:ext cx="3475875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6058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80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이미지 파일을 읽어 응답 보내는 과정</a:t>
            </a:r>
            <a:endParaRPr lang="ko-KR" altLang="en-US" sz="2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15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 파일을 읽어 응답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95536" y="2564904"/>
            <a:ext cx="1584176" cy="12961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클라이언트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algn="ctr"/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 err="1" smtClean="0">
                <a:solidFill>
                  <a:srgbClr val="002060"/>
                </a:solidFill>
              </a:rPr>
              <a:t>웹브라우저</a:t>
            </a:r>
            <a:r>
              <a:rPr lang="en-US" altLang="ko-KR" dirty="0" smtClean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11960" y="2708920"/>
            <a:ext cx="4032448" cy="3600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4355976" y="4221088"/>
            <a:ext cx="3672408" cy="504056"/>
            <a:chOff x="4355976" y="4221088"/>
            <a:chExt cx="3672408" cy="504056"/>
          </a:xfrm>
        </p:grpSpPr>
        <p:sp>
          <p:nvSpPr>
            <p:cNvPr id="9" name="직사각형 8"/>
            <p:cNvSpPr/>
            <p:nvPr/>
          </p:nvSpPr>
          <p:spPr>
            <a:xfrm>
              <a:off x="4355976" y="4221088"/>
              <a:ext cx="1512168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request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020544" y="4221088"/>
              <a:ext cx="2007840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C00000"/>
                  </a:solidFill>
                </a:rPr>
                <a:t>클라이언트 요청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17" name="타원 16"/>
          <p:cNvSpPr/>
          <p:nvPr/>
        </p:nvSpPr>
        <p:spPr>
          <a:xfrm>
            <a:off x="4716016" y="2924944"/>
            <a:ext cx="792088" cy="79208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WEB</a:t>
            </a:r>
            <a:endParaRPr lang="ko-KR" altLang="en-US" sz="1200" dirty="0"/>
          </a:p>
        </p:txBody>
      </p:sp>
      <p:sp>
        <p:nvSpPr>
          <p:cNvPr id="18" name="원통 17"/>
          <p:cNvSpPr/>
          <p:nvPr/>
        </p:nvSpPr>
        <p:spPr>
          <a:xfrm rot="16200000">
            <a:off x="4004937" y="2663915"/>
            <a:ext cx="432048" cy="70207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69922" y="284364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3000</a:t>
            </a:r>
            <a:endParaRPr lang="ko-KR" altLang="en-US" dirty="0"/>
          </a:p>
        </p:txBody>
      </p:sp>
      <p:cxnSp>
        <p:nvCxnSpPr>
          <p:cNvPr id="20" name="구부러진 연결선 19"/>
          <p:cNvCxnSpPr>
            <a:stCxn id="17" idx="2"/>
            <a:endCxn id="9" idx="1"/>
          </p:cNvCxnSpPr>
          <p:nvPr/>
        </p:nvCxnSpPr>
        <p:spPr>
          <a:xfrm rot="10800000" flipV="1">
            <a:off x="4355976" y="3320988"/>
            <a:ext cx="360040" cy="1152128"/>
          </a:xfrm>
          <a:prstGeom prst="curvedConnector3">
            <a:avLst>
              <a:gd name="adj1" fmla="val 156810"/>
            </a:avLst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10" idx="3"/>
            <a:endCxn id="17" idx="6"/>
          </p:cNvCxnSpPr>
          <p:nvPr/>
        </p:nvCxnSpPr>
        <p:spPr>
          <a:xfrm flipH="1" flipV="1">
            <a:off x="5508104" y="3320988"/>
            <a:ext cx="2520280" cy="1152128"/>
          </a:xfrm>
          <a:prstGeom prst="bentConnector3">
            <a:avLst>
              <a:gd name="adj1" fmla="val -16709"/>
            </a:avLst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19045" y="38157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이벤트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516216" y="38157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콜백함수</a:t>
            </a:r>
            <a:endParaRPr lang="ko-KR" altLang="en-US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2015716" y="2924944"/>
            <a:ext cx="1800200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2015716" y="3140968"/>
            <a:ext cx="1800200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95736" y="2555612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</a:t>
            </a:r>
            <a:r>
              <a:rPr lang="ko-KR" altLang="en-US" dirty="0" smtClean="0">
                <a:solidFill>
                  <a:srgbClr val="FF0000"/>
                </a:solidFill>
              </a:rPr>
              <a:t>이트 요청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57517" y="31861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응답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5160651"/>
            <a:ext cx="963980" cy="784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2" name="꺾인 연결선 31"/>
          <p:cNvCxnSpPr>
            <a:stCxn id="10" idx="2"/>
            <a:endCxn id="4098" idx="1"/>
          </p:cNvCxnSpPr>
          <p:nvPr/>
        </p:nvCxnSpPr>
        <p:spPr>
          <a:xfrm rot="5400000">
            <a:off x="6356428" y="4884932"/>
            <a:ext cx="827825" cy="508248"/>
          </a:xfrm>
          <a:prstGeom prst="bentConnector4">
            <a:avLst>
              <a:gd name="adj1" fmla="val 26304"/>
              <a:gd name="adj2" fmla="val 144978"/>
            </a:avLst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4098" idx="3"/>
          </p:cNvCxnSpPr>
          <p:nvPr/>
        </p:nvCxnSpPr>
        <p:spPr>
          <a:xfrm flipV="1">
            <a:off x="7480196" y="4725144"/>
            <a:ext cx="260156" cy="827825"/>
          </a:xfrm>
          <a:prstGeom prst="bentConnector2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427984" y="5147900"/>
            <a:ext cx="19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이미지 파일 읽기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66847" y="2780928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002060"/>
                </a:solidFill>
              </a:rPr>
              <a:t>createServer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388424" y="37077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응답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385742" y="2380238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웹 서버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8626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Content-Type</a:t>
            </a:r>
            <a:r>
              <a:rPr lang="ko-KR" altLang="en-US" sz="2400" dirty="0" smtClean="0"/>
              <a:t>의 설정 값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text/plain : </a:t>
            </a:r>
            <a:r>
              <a:rPr lang="ko-KR" altLang="en-US" sz="2000" dirty="0" smtClean="0"/>
              <a:t>일반 텍스트 문서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text/html : HTML </a:t>
            </a:r>
            <a:r>
              <a:rPr lang="ko-KR" altLang="en-US" sz="2000" dirty="0" smtClean="0"/>
              <a:t>문서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text/</a:t>
            </a:r>
            <a:r>
              <a:rPr lang="en-US" altLang="ko-KR" sz="2000" dirty="0" err="1" smtClean="0"/>
              <a:t>css</a:t>
            </a:r>
            <a:r>
              <a:rPr lang="en-US" altLang="ko-KR" sz="2000" dirty="0" smtClean="0"/>
              <a:t> : CSS </a:t>
            </a:r>
            <a:r>
              <a:rPr lang="ko-KR" altLang="en-US" sz="2000" dirty="0" smtClean="0"/>
              <a:t>문서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text/xml : XML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문서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image/jpeg, image/</a:t>
            </a:r>
            <a:r>
              <a:rPr lang="en-US" altLang="ko-KR" sz="2000" dirty="0" err="1" smtClean="0"/>
              <a:t>png</a:t>
            </a:r>
            <a:r>
              <a:rPr lang="en-US" altLang="ko-KR" sz="2000" dirty="0" smtClean="0"/>
              <a:t> : JPEG </a:t>
            </a:r>
            <a:r>
              <a:rPr lang="ko-KR" altLang="en-US" sz="2000" dirty="0" smtClean="0"/>
              <a:t>파일</a:t>
            </a:r>
            <a:r>
              <a:rPr lang="en-US" altLang="ko-KR" sz="2000" dirty="0" smtClean="0"/>
              <a:t>, PNG </a:t>
            </a:r>
            <a:r>
              <a:rPr lang="ko-KR" altLang="en-US" sz="2000" dirty="0" smtClean="0"/>
              <a:t>파일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video/mpeg, audio/mp3 : MPEG</a:t>
            </a:r>
            <a:r>
              <a:rPr lang="ko-KR" altLang="en-US" sz="2000" dirty="0" smtClean="0"/>
              <a:t>비디오 파일</a:t>
            </a:r>
            <a:r>
              <a:rPr lang="en-US" altLang="ko-KR" sz="2000" dirty="0" smtClean="0"/>
              <a:t>, MP3</a:t>
            </a:r>
            <a:r>
              <a:rPr lang="ko-KR" altLang="en-US" sz="2000" dirty="0" smtClean="0"/>
              <a:t>음악 파일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application/zip : ZIP </a:t>
            </a:r>
            <a:r>
              <a:rPr lang="ko-KR" altLang="en-US" sz="2000" dirty="0" smtClean="0"/>
              <a:t>압축 파일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대표적인 </a:t>
            </a:r>
            <a:r>
              <a:rPr lang="en-US" altLang="ko-KR" dirty="0" smtClean="0"/>
              <a:t>MIME Type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16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5517231"/>
            <a:ext cx="61798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MIME Type</a:t>
            </a:r>
            <a:r>
              <a:rPr lang="ko-KR" altLang="en-US" sz="2000" dirty="0" smtClean="0"/>
              <a:t>이란</a:t>
            </a:r>
            <a:r>
              <a:rPr lang="en-US" altLang="ko-KR" sz="2000" dirty="0" smtClean="0"/>
              <a:t>? </a:t>
            </a:r>
            <a:endParaRPr lang="en-US" altLang="ko-KR" sz="2000" dirty="0"/>
          </a:p>
          <a:p>
            <a:r>
              <a:rPr lang="ko-KR" altLang="en-US" dirty="0" err="1" smtClean="0"/>
              <a:t>메세지의</a:t>
            </a:r>
            <a:r>
              <a:rPr lang="ko-KR" altLang="en-US" dirty="0" smtClean="0"/>
              <a:t> 내용이 어떤 형식인지 알려주기 위한 인터넷 표준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Multipurpose Internet Mail Extensions</a:t>
            </a:r>
          </a:p>
        </p:txBody>
      </p:sp>
    </p:spTree>
    <p:extLst>
      <p:ext uri="{BB962C8B-B14F-4D97-AF65-F5344CB8AC3E}">
        <p14:creationId xmlns:p14="http://schemas.microsoft.com/office/powerpoint/2010/main" val="1113388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버퍼에 담아서 파일 읽기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파일을 버퍼에 담아서 일부분만 읽어온다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17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569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...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err="1" smtClean="0"/>
              <a:t>server.on</a:t>
            </a:r>
            <a:r>
              <a:rPr lang="en-US" altLang="ko-KR" sz="2000" dirty="0"/>
              <a:t>('request', function(</a:t>
            </a:r>
            <a:r>
              <a:rPr lang="en-US" altLang="ko-KR" sz="2000" dirty="0" err="1"/>
              <a:t>req</a:t>
            </a:r>
            <a:r>
              <a:rPr lang="en-US" altLang="ko-KR" sz="2000" dirty="0"/>
              <a:t>, res) {</a:t>
            </a:r>
          </a:p>
          <a:p>
            <a:pPr marL="0" indent="0">
              <a:buNone/>
            </a:pPr>
            <a:r>
              <a:rPr lang="en-US" altLang="ko-KR" sz="2000" dirty="0"/>
              <a:t>    console.log('</a:t>
            </a:r>
            <a:r>
              <a:rPr lang="ko-KR" altLang="en-US" sz="2000" dirty="0"/>
              <a:t>클라이언트 요청이 들어왔습니다</a:t>
            </a:r>
            <a:r>
              <a:rPr lang="en-US" altLang="ko-KR" sz="2000" dirty="0"/>
              <a:t>.');</a:t>
            </a:r>
          </a:p>
          <a:p>
            <a:pPr marL="0" indent="0">
              <a:buNone/>
            </a:pPr>
            <a:r>
              <a:rPr lang="en-US" altLang="ko-KR" sz="2000" dirty="0"/>
              <a:t>    </a:t>
            </a:r>
          </a:p>
          <a:p>
            <a:pPr marL="0" indent="0">
              <a:buNone/>
            </a:pPr>
            <a:r>
              <a:rPr lang="en-US" altLang="ko-KR" sz="2000" dirty="0"/>
              <a:t>    </a:t>
            </a:r>
            <a:r>
              <a:rPr lang="en-US" altLang="ko-KR" sz="2000" dirty="0" err="1"/>
              <a:t>var</a:t>
            </a:r>
            <a:r>
              <a:rPr lang="en-US" altLang="ko-KR" sz="2000" dirty="0"/>
              <a:t> filename = 'house.jpg';</a:t>
            </a:r>
          </a:p>
          <a:p>
            <a:pPr marL="0" indent="0">
              <a:buNone/>
            </a:pPr>
            <a:r>
              <a:rPr lang="en-US" altLang="ko-KR" sz="2000" dirty="0"/>
              <a:t>    </a:t>
            </a:r>
            <a:r>
              <a:rPr lang="en-US" altLang="ko-KR" sz="2000" dirty="0" err="1"/>
              <a:t>var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infile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fs.createReadStream</a:t>
            </a:r>
            <a:r>
              <a:rPr lang="en-US" altLang="ko-KR" sz="2000" dirty="0"/>
              <a:t>(filename, {</a:t>
            </a:r>
            <a:r>
              <a:rPr lang="en-US" altLang="ko-KR" sz="2000" dirty="0" err="1"/>
              <a:t>flags:'r</a:t>
            </a:r>
            <a:r>
              <a:rPr lang="en-US" altLang="ko-KR" sz="2000" dirty="0"/>
              <a:t>'});</a:t>
            </a:r>
          </a:p>
          <a:p>
            <a:pPr marL="0" indent="0">
              <a:buNone/>
            </a:pPr>
            <a:r>
              <a:rPr lang="en-US" altLang="ko-KR" sz="2000" dirty="0"/>
              <a:t>    </a:t>
            </a:r>
          </a:p>
          <a:p>
            <a:pPr marL="0" indent="0">
              <a:buNone/>
            </a:pPr>
            <a:r>
              <a:rPr lang="en-US" altLang="ko-KR" sz="2000" dirty="0"/>
              <a:t>    // </a:t>
            </a:r>
            <a:r>
              <a:rPr lang="ko-KR" altLang="en-US" sz="2000" dirty="0"/>
              <a:t>파이프로 연결하여 알아서 처리하도록 설정</a:t>
            </a:r>
          </a:p>
          <a:p>
            <a:pPr marL="0" indent="0">
              <a:buNone/>
            </a:pPr>
            <a:r>
              <a:rPr lang="ko-KR" altLang="en-US" sz="2000" dirty="0"/>
              <a:t>    </a:t>
            </a:r>
            <a:r>
              <a:rPr lang="en-US" altLang="ko-KR" sz="2000" dirty="0" err="1"/>
              <a:t>infile.pipe</a:t>
            </a:r>
            <a:r>
              <a:rPr lang="en-US" altLang="ko-KR" sz="2000" dirty="0"/>
              <a:t>(res);</a:t>
            </a:r>
          </a:p>
          <a:p>
            <a:pPr marL="0" indent="0">
              <a:buNone/>
            </a:pPr>
            <a:r>
              <a:rPr lang="en-US" altLang="ko-KR" sz="2000" dirty="0"/>
              <a:t>}) </a:t>
            </a:r>
            <a:r>
              <a:rPr lang="en-US" altLang="ko-KR" sz="2000" dirty="0" smtClean="0"/>
              <a:t>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...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파일을 </a:t>
            </a:r>
            <a:r>
              <a:rPr lang="ko-KR" altLang="en-US" dirty="0" err="1" smtClean="0"/>
              <a:t>스트림으로</a:t>
            </a:r>
            <a:r>
              <a:rPr lang="ko-KR" altLang="en-US" dirty="0" smtClean="0"/>
              <a:t> 읽어 응답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18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3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9512" y="1268760"/>
            <a:ext cx="3456384" cy="273630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050" dirty="0"/>
              <a:t>//</a:t>
            </a:r>
            <a:r>
              <a:rPr lang="ko-KR" altLang="en-US" sz="1050" dirty="0"/>
              <a:t>클라이언트 요청 처리 이벤트</a:t>
            </a:r>
          </a:p>
          <a:p>
            <a:pPr marL="0" indent="0">
              <a:buNone/>
            </a:pPr>
            <a:r>
              <a:rPr lang="en-US" altLang="ko-KR" sz="1050" dirty="0" err="1"/>
              <a:t>server.on</a:t>
            </a:r>
            <a:r>
              <a:rPr lang="en-US" altLang="ko-KR" sz="1050" dirty="0"/>
              <a:t>('request', function(</a:t>
            </a:r>
            <a:r>
              <a:rPr lang="en-US" altLang="ko-KR" sz="1050" dirty="0" err="1"/>
              <a:t>req</a:t>
            </a:r>
            <a:r>
              <a:rPr lang="en-US" altLang="ko-KR" sz="1050" dirty="0"/>
              <a:t>, res) {</a:t>
            </a:r>
          </a:p>
          <a:p>
            <a:pPr marL="0" indent="0">
              <a:buNone/>
            </a:pPr>
            <a:r>
              <a:rPr lang="en-US" altLang="ko-KR" sz="1050" dirty="0"/>
              <a:t>    console.log('</a:t>
            </a:r>
            <a:r>
              <a:rPr lang="ko-KR" altLang="en-US" sz="1050" dirty="0"/>
              <a:t>클라이언트 요청이 들어왔습니다</a:t>
            </a:r>
            <a:r>
              <a:rPr lang="en-US" altLang="ko-KR" sz="1050" dirty="0"/>
              <a:t>.');</a:t>
            </a:r>
          </a:p>
          <a:p>
            <a:pPr marL="0" indent="0">
              <a:buNone/>
            </a:pPr>
            <a:r>
              <a:rPr lang="en-US" altLang="ko-KR" sz="1050" dirty="0"/>
              <a:t>    </a:t>
            </a:r>
          </a:p>
          <a:p>
            <a:pPr marL="0" indent="0">
              <a:buNone/>
            </a:pPr>
            <a:r>
              <a:rPr lang="en-US" altLang="ko-KR" sz="1050" dirty="0"/>
              <a:t>    </a:t>
            </a:r>
            <a:r>
              <a:rPr lang="en-US" altLang="ko-KR" sz="1050" dirty="0" err="1"/>
              <a:t>var</a:t>
            </a:r>
            <a:r>
              <a:rPr lang="en-US" altLang="ko-KR" sz="1050" dirty="0"/>
              <a:t> filename = 'house.jpg';</a:t>
            </a:r>
          </a:p>
          <a:p>
            <a:pPr marL="0" indent="0">
              <a:buNone/>
            </a:pPr>
            <a:r>
              <a:rPr lang="en-US" altLang="ko-KR" sz="1050" dirty="0"/>
              <a:t>    </a:t>
            </a:r>
            <a:r>
              <a:rPr lang="en-US" altLang="ko-KR" sz="1050" dirty="0" err="1"/>
              <a:t>var</a:t>
            </a:r>
            <a:r>
              <a:rPr lang="en-US" altLang="ko-KR" sz="1050" dirty="0"/>
              <a:t> </a:t>
            </a:r>
            <a:r>
              <a:rPr lang="en-US" altLang="ko-KR" sz="1050" dirty="0" err="1"/>
              <a:t>infile</a:t>
            </a:r>
            <a:r>
              <a:rPr lang="en-US" altLang="ko-KR" sz="1050" dirty="0"/>
              <a:t> = </a:t>
            </a:r>
            <a:r>
              <a:rPr lang="en-US" altLang="ko-KR" sz="1050" dirty="0" err="1"/>
              <a:t>fs.createReadStream</a:t>
            </a:r>
            <a:r>
              <a:rPr lang="en-US" altLang="ko-KR" sz="1050" dirty="0"/>
              <a:t>(filename, {</a:t>
            </a:r>
            <a:r>
              <a:rPr lang="en-US" altLang="ko-KR" sz="1050" dirty="0" err="1"/>
              <a:t>flag:'r</a:t>
            </a:r>
            <a:r>
              <a:rPr lang="en-US" altLang="ko-KR" sz="1050" dirty="0"/>
              <a:t>'});</a:t>
            </a:r>
          </a:p>
          <a:p>
            <a:pPr marL="0" indent="0">
              <a:buNone/>
            </a:pPr>
            <a:r>
              <a:rPr lang="en-US" altLang="ko-KR" sz="1050" dirty="0"/>
              <a:t>    </a:t>
            </a:r>
            <a:r>
              <a:rPr lang="en-US" altLang="ko-KR" sz="1050" dirty="0" err="1"/>
              <a:t>var</a:t>
            </a:r>
            <a:r>
              <a:rPr lang="en-US" altLang="ko-KR" sz="1050" dirty="0"/>
              <a:t> </a:t>
            </a:r>
            <a:r>
              <a:rPr lang="en-US" altLang="ko-KR" sz="1050" dirty="0" err="1"/>
              <a:t>filelength</a:t>
            </a:r>
            <a:r>
              <a:rPr lang="en-US" altLang="ko-KR" sz="1050" dirty="0"/>
              <a:t> = 0;</a:t>
            </a:r>
          </a:p>
          <a:p>
            <a:pPr marL="0" indent="0">
              <a:buNone/>
            </a:pPr>
            <a:r>
              <a:rPr lang="en-US" altLang="ko-KR" sz="1050" dirty="0"/>
              <a:t>    </a:t>
            </a:r>
            <a:r>
              <a:rPr lang="en-US" altLang="ko-KR" sz="1050" dirty="0" err="1"/>
              <a:t>var</a:t>
            </a:r>
            <a:r>
              <a:rPr lang="en-US" altLang="ko-KR" sz="1050" dirty="0"/>
              <a:t> </a:t>
            </a:r>
            <a:r>
              <a:rPr lang="en-US" altLang="ko-KR" sz="1050" dirty="0" err="1"/>
              <a:t>curlength</a:t>
            </a:r>
            <a:r>
              <a:rPr lang="en-US" altLang="ko-KR" sz="1050" dirty="0"/>
              <a:t> = 0;</a:t>
            </a:r>
          </a:p>
          <a:p>
            <a:pPr marL="0" indent="0">
              <a:buNone/>
            </a:pPr>
            <a:r>
              <a:rPr lang="en-US" altLang="ko-KR" sz="1050" dirty="0"/>
              <a:t>    </a:t>
            </a:r>
          </a:p>
          <a:p>
            <a:pPr marL="0" indent="0">
              <a:buNone/>
            </a:pPr>
            <a:r>
              <a:rPr lang="en-US" altLang="ko-KR" sz="1050" dirty="0"/>
              <a:t>    </a:t>
            </a:r>
            <a:r>
              <a:rPr lang="en-US" altLang="ko-KR" sz="1050" dirty="0" err="1"/>
              <a:t>fs.stat</a:t>
            </a:r>
            <a:r>
              <a:rPr lang="en-US" altLang="ko-KR" sz="1050" dirty="0"/>
              <a:t>(filename, function(err, stats) {</a:t>
            </a:r>
          </a:p>
          <a:p>
            <a:pPr marL="0" indent="0">
              <a:buNone/>
            </a:pPr>
            <a:r>
              <a:rPr lang="en-US" altLang="ko-KR" sz="1050" dirty="0"/>
              <a:t>        </a:t>
            </a:r>
            <a:r>
              <a:rPr lang="en-US" altLang="ko-KR" sz="1050" dirty="0" err="1"/>
              <a:t>filelength</a:t>
            </a:r>
            <a:r>
              <a:rPr lang="en-US" altLang="ko-KR" sz="1050" dirty="0"/>
              <a:t> = </a:t>
            </a:r>
            <a:r>
              <a:rPr lang="en-US" altLang="ko-KR" sz="1050" dirty="0" err="1"/>
              <a:t>stats.size</a:t>
            </a:r>
            <a:r>
              <a:rPr lang="en-US" altLang="ko-KR" sz="1050" dirty="0"/>
              <a:t>;</a:t>
            </a:r>
          </a:p>
          <a:p>
            <a:pPr marL="0" indent="0">
              <a:buNone/>
            </a:pPr>
            <a:r>
              <a:rPr lang="en-US" altLang="ko-KR" sz="1050" dirty="0"/>
              <a:t>    });</a:t>
            </a:r>
          </a:p>
          <a:p>
            <a:pPr marL="0" indent="0">
              <a:buNone/>
            </a:pPr>
            <a:r>
              <a:rPr lang="en-US" altLang="ko-KR" sz="1050" dirty="0"/>
              <a:t>   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파일을 버퍼에 담아 일부분 응답</a:t>
            </a:r>
            <a:endParaRPr lang="ko-KR" altLang="en-US" dirty="0"/>
          </a:p>
        </p:txBody>
      </p:sp>
      <p:sp>
        <p:nvSpPr>
          <p:cNvPr id="4" name="내용 개체 틀 1"/>
          <p:cNvSpPr txBox="1">
            <a:spLocks/>
          </p:cNvSpPr>
          <p:nvPr/>
        </p:nvSpPr>
        <p:spPr>
          <a:xfrm>
            <a:off x="3707904" y="1268760"/>
            <a:ext cx="5256584" cy="4320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>
            <a:no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SzPct val="70000"/>
              <a:buFont typeface="Wingdings"/>
              <a:buChar char="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120000"/>
              <a:buFont typeface="Arial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120000"/>
              <a:buFont typeface="Arial"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Font typeface="Arial"/>
              <a:buChar char="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altLang="ko-KR" sz="1000" dirty="0">
                <a:solidFill>
                  <a:srgbClr val="433021"/>
                </a:solidFill>
              </a:rPr>
              <a:t> </a:t>
            </a:r>
            <a:r>
              <a:rPr lang="en-US" altLang="ko-KR" sz="1000" dirty="0" smtClean="0">
                <a:solidFill>
                  <a:srgbClr val="433021"/>
                </a:solidFill>
              </a:rPr>
              <a:t>    // </a:t>
            </a:r>
            <a:r>
              <a:rPr lang="ko-KR" altLang="en-US" sz="1000" dirty="0">
                <a:solidFill>
                  <a:srgbClr val="433021"/>
                </a:solidFill>
              </a:rPr>
              <a:t>헤더 쓰기</a:t>
            </a:r>
          </a:p>
          <a:p>
            <a:pPr marL="0" indent="0">
              <a:buFont typeface="Wingdings"/>
              <a:buNone/>
            </a:pPr>
            <a:r>
              <a:rPr lang="ko-KR" altLang="en-US" sz="1000" dirty="0">
                <a:solidFill>
                  <a:srgbClr val="433021"/>
                </a:solidFill>
              </a:rPr>
              <a:t>    </a:t>
            </a:r>
            <a:r>
              <a:rPr lang="en-US" altLang="ko-KR" sz="1000" dirty="0">
                <a:solidFill>
                  <a:srgbClr val="433021"/>
                </a:solidFill>
              </a:rPr>
              <a:t>res. </a:t>
            </a:r>
            <a:r>
              <a:rPr lang="en-US" altLang="ko-KR" sz="1000" dirty="0" err="1">
                <a:solidFill>
                  <a:srgbClr val="433021"/>
                </a:solidFill>
              </a:rPr>
              <a:t>writeHead</a:t>
            </a:r>
            <a:r>
              <a:rPr lang="en-US" altLang="ko-KR" sz="1000" dirty="0">
                <a:solidFill>
                  <a:srgbClr val="433021"/>
                </a:solidFill>
              </a:rPr>
              <a:t>(200, {"</a:t>
            </a:r>
            <a:r>
              <a:rPr lang="en-US" altLang="ko-KR" sz="1000" dirty="0" err="1">
                <a:solidFill>
                  <a:srgbClr val="433021"/>
                </a:solidFill>
              </a:rPr>
              <a:t>Content-Type":"image</a:t>
            </a:r>
            <a:r>
              <a:rPr lang="en-US" altLang="ko-KR" sz="1000" dirty="0">
                <a:solidFill>
                  <a:srgbClr val="433021"/>
                </a:solidFill>
              </a:rPr>
              <a:t>/jpg"});</a:t>
            </a:r>
          </a:p>
          <a:p>
            <a:pPr marL="0" indent="0">
              <a:buFont typeface="Wingdings"/>
              <a:buNone/>
            </a:pPr>
            <a:r>
              <a:rPr lang="en-US" altLang="ko-KR" sz="1000" dirty="0">
                <a:solidFill>
                  <a:srgbClr val="433021"/>
                </a:solidFill>
              </a:rPr>
              <a:t>    //</a:t>
            </a:r>
            <a:r>
              <a:rPr lang="ko-KR" altLang="en-US" sz="1000" dirty="0">
                <a:solidFill>
                  <a:srgbClr val="433021"/>
                </a:solidFill>
              </a:rPr>
              <a:t>파일의 내용을 </a:t>
            </a:r>
            <a:r>
              <a:rPr lang="ko-KR" altLang="en-US" sz="1000" dirty="0" err="1">
                <a:solidFill>
                  <a:srgbClr val="433021"/>
                </a:solidFill>
              </a:rPr>
              <a:t>스트림에서</a:t>
            </a:r>
            <a:r>
              <a:rPr lang="ko-KR" altLang="en-US" sz="1000" dirty="0">
                <a:solidFill>
                  <a:srgbClr val="433021"/>
                </a:solidFill>
              </a:rPr>
              <a:t> 읽어 본문 쓰기</a:t>
            </a:r>
          </a:p>
          <a:p>
            <a:pPr marL="0" indent="0">
              <a:buFont typeface="Wingdings"/>
              <a:buNone/>
            </a:pPr>
            <a:r>
              <a:rPr lang="ko-KR" altLang="en-US" sz="1000" dirty="0">
                <a:solidFill>
                  <a:srgbClr val="433021"/>
                </a:solidFill>
              </a:rPr>
              <a:t>    </a:t>
            </a:r>
            <a:r>
              <a:rPr lang="en-US" altLang="ko-KR" sz="1000" dirty="0" err="1">
                <a:solidFill>
                  <a:srgbClr val="433021"/>
                </a:solidFill>
              </a:rPr>
              <a:t>infile.on</a:t>
            </a:r>
            <a:r>
              <a:rPr lang="en-US" altLang="ko-KR" sz="1000" dirty="0">
                <a:solidFill>
                  <a:srgbClr val="433021"/>
                </a:solidFill>
              </a:rPr>
              <a:t>('readable', function() {</a:t>
            </a:r>
          </a:p>
          <a:p>
            <a:pPr marL="0" indent="0">
              <a:buFont typeface="Wingdings"/>
              <a:buNone/>
            </a:pPr>
            <a:r>
              <a:rPr lang="en-US" altLang="ko-KR" sz="1000" dirty="0">
                <a:solidFill>
                  <a:srgbClr val="433021"/>
                </a:solidFill>
              </a:rPr>
              <a:t>        //</a:t>
            </a:r>
            <a:r>
              <a:rPr lang="en-US" altLang="ko-KR" sz="1000" dirty="0" err="1">
                <a:solidFill>
                  <a:srgbClr val="433021"/>
                </a:solidFill>
              </a:rPr>
              <a:t>var</a:t>
            </a:r>
            <a:r>
              <a:rPr lang="en-US" altLang="ko-KR" sz="1000" dirty="0">
                <a:solidFill>
                  <a:srgbClr val="433021"/>
                </a:solidFill>
              </a:rPr>
              <a:t> </a:t>
            </a:r>
            <a:r>
              <a:rPr lang="en-US" altLang="ko-KR" sz="1000" dirty="0" smtClean="0">
                <a:solidFill>
                  <a:srgbClr val="433021"/>
                </a:solidFill>
              </a:rPr>
              <a:t> </a:t>
            </a:r>
            <a:r>
              <a:rPr lang="en-US" altLang="ko-KR" sz="1000" dirty="0" err="1" smtClean="0">
                <a:solidFill>
                  <a:srgbClr val="433021"/>
                </a:solidFill>
              </a:rPr>
              <a:t>fn</a:t>
            </a:r>
            <a:r>
              <a:rPr lang="en-US" altLang="ko-KR" sz="1000" dirty="0" smtClean="0">
                <a:solidFill>
                  <a:srgbClr val="433021"/>
                </a:solidFill>
              </a:rPr>
              <a:t> </a:t>
            </a:r>
            <a:r>
              <a:rPr lang="en-US" altLang="ko-KR" sz="1000" dirty="0">
                <a:solidFill>
                  <a:srgbClr val="433021"/>
                </a:solidFill>
              </a:rPr>
              <a:t>= </a:t>
            </a:r>
            <a:r>
              <a:rPr lang="en-US" altLang="ko-KR" sz="1000" dirty="0" err="1">
                <a:solidFill>
                  <a:srgbClr val="433021"/>
                </a:solidFill>
              </a:rPr>
              <a:t>setInterval</a:t>
            </a:r>
            <a:r>
              <a:rPr lang="en-US" altLang="ko-KR" sz="1000" dirty="0">
                <a:solidFill>
                  <a:srgbClr val="433021"/>
                </a:solidFill>
              </a:rPr>
              <a:t>(function() {</a:t>
            </a:r>
          </a:p>
          <a:p>
            <a:pPr marL="0" indent="0">
              <a:buFont typeface="Wingdings"/>
              <a:buNone/>
            </a:pPr>
            <a:r>
              <a:rPr lang="en-US" altLang="ko-KR" sz="1000" dirty="0">
                <a:solidFill>
                  <a:srgbClr val="433021"/>
                </a:solidFill>
              </a:rPr>
              <a:t>            </a:t>
            </a:r>
            <a:r>
              <a:rPr lang="en-US" altLang="ko-KR" sz="1000" dirty="0" err="1">
                <a:solidFill>
                  <a:srgbClr val="433021"/>
                </a:solidFill>
              </a:rPr>
              <a:t>var</a:t>
            </a:r>
            <a:r>
              <a:rPr lang="en-US" altLang="ko-KR" sz="1000" dirty="0">
                <a:solidFill>
                  <a:srgbClr val="433021"/>
                </a:solidFill>
              </a:rPr>
              <a:t> </a:t>
            </a:r>
            <a:r>
              <a:rPr lang="en-US" altLang="ko-KR" sz="1000" dirty="0" smtClean="0">
                <a:solidFill>
                  <a:srgbClr val="433021"/>
                </a:solidFill>
              </a:rPr>
              <a:t> chunk</a:t>
            </a:r>
            <a:r>
              <a:rPr lang="en-US" altLang="ko-KR" sz="1000" dirty="0">
                <a:solidFill>
                  <a:srgbClr val="433021"/>
                </a:solidFill>
              </a:rPr>
              <a:t>;</a:t>
            </a:r>
          </a:p>
          <a:p>
            <a:pPr marL="0" indent="0">
              <a:buFont typeface="Wingdings"/>
              <a:buNone/>
            </a:pPr>
            <a:r>
              <a:rPr lang="en-US" altLang="ko-KR" sz="1000" dirty="0">
                <a:solidFill>
                  <a:srgbClr val="433021"/>
                </a:solidFill>
              </a:rPr>
              <a:t>            while(null !== (chunk = </a:t>
            </a:r>
            <a:r>
              <a:rPr lang="en-US" altLang="ko-KR" sz="1000" dirty="0" err="1">
                <a:solidFill>
                  <a:srgbClr val="433021"/>
                </a:solidFill>
              </a:rPr>
              <a:t>infile.read</a:t>
            </a:r>
            <a:r>
              <a:rPr lang="en-US" altLang="ko-KR" sz="1000" dirty="0">
                <a:solidFill>
                  <a:srgbClr val="433021"/>
                </a:solidFill>
              </a:rPr>
              <a:t>())) {</a:t>
            </a:r>
          </a:p>
          <a:p>
            <a:pPr marL="0" indent="0">
              <a:buFont typeface="Wingdings"/>
              <a:buNone/>
            </a:pPr>
            <a:r>
              <a:rPr lang="en-US" altLang="ko-KR" sz="1000" dirty="0">
                <a:solidFill>
                  <a:srgbClr val="433021"/>
                </a:solidFill>
              </a:rPr>
              <a:t>                console.log('</a:t>
            </a:r>
            <a:r>
              <a:rPr lang="ko-KR" altLang="en-US" sz="1000" dirty="0" err="1">
                <a:solidFill>
                  <a:srgbClr val="433021"/>
                </a:solidFill>
              </a:rPr>
              <a:t>읽어들인</a:t>
            </a:r>
            <a:r>
              <a:rPr lang="ko-KR" altLang="en-US" sz="1000" dirty="0">
                <a:solidFill>
                  <a:srgbClr val="433021"/>
                </a:solidFill>
              </a:rPr>
              <a:t> 데이터 크기 </a:t>
            </a:r>
            <a:r>
              <a:rPr lang="en-US" altLang="ko-KR" sz="1000" dirty="0">
                <a:solidFill>
                  <a:srgbClr val="433021"/>
                </a:solidFill>
              </a:rPr>
              <a:t>: %d </a:t>
            </a:r>
            <a:r>
              <a:rPr lang="ko-KR" altLang="en-US" sz="1000" dirty="0">
                <a:solidFill>
                  <a:srgbClr val="433021"/>
                </a:solidFill>
              </a:rPr>
              <a:t>바이트</a:t>
            </a:r>
            <a:r>
              <a:rPr lang="en-US" altLang="ko-KR" sz="1000" dirty="0">
                <a:solidFill>
                  <a:srgbClr val="433021"/>
                </a:solidFill>
              </a:rPr>
              <a:t>', </a:t>
            </a:r>
            <a:r>
              <a:rPr lang="en-US" altLang="ko-KR" sz="1000" dirty="0" err="1">
                <a:solidFill>
                  <a:srgbClr val="433021"/>
                </a:solidFill>
              </a:rPr>
              <a:t>chunk.length</a:t>
            </a:r>
            <a:r>
              <a:rPr lang="en-US" altLang="ko-KR" sz="1000" dirty="0">
                <a:solidFill>
                  <a:srgbClr val="433021"/>
                </a:solidFill>
              </a:rPr>
              <a:t>);</a:t>
            </a:r>
          </a:p>
          <a:p>
            <a:pPr marL="0" indent="0">
              <a:buFont typeface="Wingdings"/>
              <a:buNone/>
            </a:pPr>
            <a:r>
              <a:rPr lang="en-US" altLang="ko-KR" sz="1000" dirty="0">
                <a:solidFill>
                  <a:srgbClr val="433021"/>
                </a:solidFill>
              </a:rPr>
              <a:t>                </a:t>
            </a:r>
            <a:r>
              <a:rPr lang="en-US" altLang="ko-KR" sz="1000" dirty="0" err="1">
                <a:solidFill>
                  <a:srgbClr val="433021"/>
                </a:solidFill>
              </a:rPr>
              <a:t>curlength</a:t>
            </a:r>
            <a:r>
              <a:rPr lang="en-US" altLang="ko-KR" sz="1000" dirty="0">
                <a:solidFill>
                  <a:srgbClr val="433021"/>
                </a:solidFill>
              </a:rPr>
              <a:t> += </a:t>
            </a:r>
            <a:r>
              <a:rPr lang="en-US" altLang="ko-KR" sz="1000" dirty="0" err="1">
                <a:solidFill>
                  <a:srgbClr val="433021"/>
                </a:solidFill>
              </a:rPr>
              <a:t>chunk.length</a:t>
            </a:r>
            <a:r>
              <a:rPr lang="en-US" altLang="ko-KR" sz="1000" dirty="0">
                <a:solidFill>
                  <a:srgbClr val="433021"/>
                </a:solidFill>
              </a:rPr>
              <a:t>;</a:t>
            </a:r>
          </a:p>
          <a:p>
            <a:pPr marL="0" indent="0">
              <a:buFont typeface="Wingdings"/>
              <a:buNone/>
            </a:pPr>
            <a:r>
              <a:rPr lang="en-US" altLang="ko-KR" sz="1000" dirty="0">
                <a:solidFill>
                  <a:srgbClr val="433021"/>
                </a:solidFill>
              </a:rPr>
              <a:t>                </a:t>
            </a:r>
            <a:r>
              <a:rPr lang="en-US" altLang="ko-KR" sz="1000" dirty="0" err="1">
                <a:solidFill>
                  <a:srgbClr val="433021"/>
                </a:solidFill>
              </a:rPr>
              <a:t>res.write</a:t>
            </a:r>
            <a:r>
              <a:rPr lang="en-US" altLang="ko-KR" sz="1000" dirty="0">
                <a:solidFill>
                  <a:srgbClr val="433021"/>
                </a:solidFill>
              </a:rPr>
              <a:t>(chunk, 'utf8', function(err) {</a:t>
            </a:r>
          </a:p>
          <a:p>
            <a:pPr marL="0" indent="0">
              <a:buFont typeface="Wingdings"/>
              <a:buNone/>
            </a:pPr>
            <a:r>
              <a:rPr lang="en-US" altLang="ko-KR" sz="1000" dirty="0">
                <a:solidFill>
                  <a:srgbClr val="433021"/>
                </a:solidFill>
              </a:rPr>
              <a:t>                    console.log('</a:t>
            </a:r>
            <a:r>
              <a:rPr lang="ko-KR" altLang="en-US" sz="1000" dirty="0">
                <a:solidFill>
                  <a:srgbClr val="433021"/>
                </a:solidFill>
              </a:rPr>
              <a:t>파일 부분 쓰기 완료 </a:t>
            </a:r>
            <a:r>
              <a:rPr lang="en-US" altLang="ko-KR" sz="1000" dirty="0">
                <a:solidFill>
                  <a:srgbClr val="433021"/>
                </a:solidFill>
              </a:rPr>
              <a:t>: %d, </a:t>
            </a:r>
            <a:r>
              <a:rPr lang="ko-KR" altLang="en-US" sz="1000" dirty="0">
                <a:solidFill>
                  <a:srgbClr val="433021"/>
                </a:solidFill>
              </a:rPr>
              <a:t>파일 크기 </a:t>
            </a:r>
            <a:r>
              <a:rPr lang="en-US" altLang="ko-KR" sz="1000" dirty="0">
                <a:solidFill>
                  <a:srgbClr val="433021"/>
                </a:solidFill>
              </a:rPr>
              <a:t>: %d', </a:t>
            </a:r>
            <a:r>
              <a:rPr lang="en-US" altLang="ko-KR" sz="1000" dirty="0" err="1">
                <a:solidFill>
                  <a:srgbClr val="433021"/>
                </a:solidFill>
              </a:rPr>
              <a:t>curlength</a:t>
            </a:r>
            <a:r>
              <a:rPr lang="en-US" altLang="ko-KR" sz="1000" dirty="0">
                <a:solidFill>
                  <a:srgbClr val="433021"/>
                </a:solidFill>
              </a:rPr>
              <a:t>, </a:t>
            </a:r>
            <a:r>
              <a:rPr lang="en-US" altLang="ko-KR" sz="1000" dirty="0" err="1">
                <a:solidFill>
                  <a:srgbClr val="433021"/>
                </a:solidFill>
              </a:rPr>
              <a:t>filelength</a:t>
            </a:r>
            <a:r>
              <a:rPr lang="en-US" altLang="ko-KR" sz="1000" dirty="0">
                <a:solidFill>
                  <a:srgbClr val="433021"/>
                </a:solidFill>
              </a:rPr>
              <a:t>); </a:t>
            </a:r>
          </a:p>
          <a:p>
            <a:pPr marL="0" indent="0">
              <a:buFont typeface="Wingdings"/>
              <a:buNone/>
            </a:pPr>
            <a:r>
              <a:rPr lang="en-US" altLang="ko-KR" sz="1000" dirty="0">
                <a:solidFill>
                  <a:srgbClr val="433021"/>
                </a:solidFill>
              </a:rPr>
              <a:t>                    if(</a:t>
            </a:r>
            <a:r>
              <a:rPr lang="en-US" altLang="ko-KR" sz="1000" dirty="0" err="1">
                <a:solidFill>
                  <a:srgbClr val="433021"/>
                </a:solidFill>
              </a:rPr>
              <a:t>curlength</a:t>
            </a:r>
            <a:r>
              <a:rPr lang="en-US" altLang="ko-KR" sz="1000" dirty="0">
                <a:solidFill>
                  <a:srgbClr val="433021"/>
                </a:solidFill>
              </a:rPr>
              <a:t> &gt;= </a:t>
            </a:r>
            <a:r>
              <a:rPr lang="en-US" altLang="ko-KR" sz="1000" dirty="0" err="1">
                <a:solidFill>
                  <a:srgbClr val="433021"/>
                </a:solidFill>
              </a:rPr>
              <a:t>filelength</a:t>
            </a:r>
            <a:r>
              <a:rPr lang="en-US" altLang="ko-KR" sz="1000" dirty="0">
                <a:solidFill>
                  <a:srgbClr val="433021"/>
                </a:solidFill>
              </a:rPr>
              <a:t>) {</a:t>
            </a:r>
          </a:p>
          <a:p>
            <a:pPr marL="0" indent="0">
              <a:buFont typeface="Wingdings"/>
              <a:buNone/>
            </a:pPr>
            <a:r>
              <a:rPr lang="en-US" altLang="ko-KR" sz="1000" dirty="0">
                <a:solidFill>
                  <a:srgbClr val="433021"/>
                </a:solidFill>
              </a:rPr>
              <a:t>                        // </a:t>
            </a:r>
            <a:r>
              <a:rPr lang="ko-KR" altLang="en-US" sz="1000" dirty="0">
                <a:solidFill>
                  <a:srgbClr val="433021"/>
                </a:solidFill>
              </a:rPr>
              <a:t>응답 전송하기</a:t>
            </a:r>
          </a:p>
          <a:p>
            <a:pPr marL="0" indent="0">
              <a:buFont typeface="Wingdings"/>
              <a:buNone/>
            </a:pPr>
            <a:r>
              <a:rPr lang="ko-KR" altLang="en-US" sz="1000" dirty="0">
                <a:solidFill>
                  <a:srgbClr val="433021"/>
                </a:solidFill>
              </a:rPr>
              <a:t>                        </a:t>
            </a:r>
            <a:r>
              <a:rPr lang="en-US" altLang="ko-KR" sz="1000" dirty="0" err="1">
                <a:solidFill>
                  <a:srgbClr val="433021"/>
                </a:solidFill>
              </a:rPr>
              <a:t>res.end</a:t>
            </a:r>
            <a:r>
              <a:rPr lang="en-US" altLang="ko-KR" sz="1000" dirty="0">
                <a:solidFill>
                  <a:srgbClr val="433021"/>
                </a:solidFill>
              </a:rPr>
              <a:t>();</a:t>
            </a:r>
          </a:p>
          <a:p>
            <a:pPr marL="0" indent="0">
              <a:buFont typeface="Wingdings"/>
              <a:buNone/>
            </a:pPr>
            <a:r>
              <a:rPr lang="en-US" altLang="ko-KR" sz="1000" dirty="0">
                <a:solidFill>
                  <a:srgbClr val="433021"/>
                </a:solidFill>
              </a:rPr>
              <a:t>                    } </a:t>
            </a:r>
          </a:p>
          <a:p>
            <a:pPr marL="0" indent="0">
              <a:buFont typeface="Wingdings"/>
              <a:buNone/>
            </a:pPr>
            <a:r>
              <a:rPr lang="en-US" altLang="ko-KR" sz="1000" dirty="0">
                <a:solidFill>
                  <a:srgbClr val="433021"/>
                </a:solidFill>
              </a:rPr>
              <a:t>                    //else {</a:t>
            </a:r>
          </a:p>
          <a:p>
            <a:pPr marL="0" indent="0">
              <a:buFont typeface="Wingdings"/>
              <a:buNone/>
            </a:pPr>
            <a:r>
              <a:rPr lang="en-US" altLang="ko-KR" sz="1000" dirty="0">
                <a:solidFill>
                  <a:srgbClr val="433021"/>
                </a:solidFill>
              </a:rPr>
              <a:t>                    //    </a:t>
            </a:r>
            <a:r>
              <a:rPr lang="en-US" altLang="ko-KR" sz="1000" dirty="0" err="1">
                <a:solidFill>
                  <a:srgbClr val="433021"/>
                </a:solidFill>
              </a:rPr>
              <a:t>clearInterval</a:t>
            </a:r>
            <a:r>
              <a:rPr lang="en-US" altLang="ko-KR" sz="1000" dirty="0">
                <a:solidFill>
                  <a:srgbClr val="433021"/>
                </a:solidFill>
              </a:rPr>
              <a:t>(</a:t>
            </a:r>
            <a:r>
              <a:rPr lang="en-US" altLang="ko-KR" sz="1000" dirty="0" err="1">
                <a:solidFill>
                  <a:srgbClr val="433021"/>
                </a:solidFill>
              </a:rPr>
              <a:t>fn</a:t>
            </a:r>
            <a:r>
              <a:rPr lang="en-US" altLang="ko-KR" sz="1000" dirty="0">
                <a:solidFill>
                  <a:srgbClr val="433021"/>
                </a:solidFill>
              </a:rPr>
              <a:t>);</a:t>
            </a:r>
          </a:p>
          <a:p>
            <a:pPr marL="0" indent="0">
              <a:buFont typeface="Wingdings"/>
              <a:buNone/>
            </a:pPr>
            <a:r>
              <a:rPr lang="en-US" altLang="ko-KR" sz="1000" dirty="0">
                <a:solidFill>
                  <a:srgbClr val="433021"/>
                </a:solidFill>
              </a:rPr>
              <a:t>                    //}</a:t>
            </a:r>
          </a:p>
          <a:p>
            <a:pPr marL="0" indent="0">
              <a:buFont typeface="Wingdings"/>
              <a:buNone/>
            </a:pPr>
            <a:r>
              <a:rPr lang="en-US" altLang="ko-KR" sz="1000" dirty="0">
                <a:solidFill>
                  <a:srgbClr val="433021"/>
                </a:solidFill>
              </a:rPr>
              <a:t>                });</a:t>
            </a:r>
          </a:p>
          <a:p>
            <a:pPr marL="0" indent="0">
              <a:buFont typeface="Wingdings"/>
              <a:buNone/>
            </a:pPr>
            <a:r>
              <a:rPr lang="en-US" altLang="ko-KR" sz="1000" dirty="0">
                <a:solidFill>
                  <a:srgbClr val="433021"/>
                </a:solidFill>
              </a:rPr>
              <a:t>            }//end of while</a:t>
            </a:r>
          </a:p>
          <a:p>
            <a:pPr marL="0" indent="0">
              <a:buFont typeface="Wingdings"/>
              <a:buNone/>
            </a:pPr>
            <a:r>
              <a:rPr lang="en-US" altLang="ko-KR" sz="1000" dirty="0">
                <a:solidFill>
                  <a:srgbClr val="433021"/>
                </a:solidFill>
              </a:rPr>
              <a:t>        //}, 1000);</a:t>
            </a:r>
          </a:p>
          <a:p>
            <a:pPr marL="0" indent="0">
              <a:buFont typeface="Wingdings"/>
              <a:buNone/>
            </a:pPr>
            <a:r>
              <a:rPr lang="en-US" altLang="ko-KR" sz="1000" dirty="0">
                <a:solidFill>
                  <a:srgbClr val="433021"/>
                </a:solidFill>
              </a:rPr>
              <a:t>    });</a:t>
            </a:r>
          </a:p>
          <a:p>
            <a:pPr marL="0" indent="0">
              <a:buFont typeface="Wingdings"/>
              <a:buNone/>
            </a:pPr>
            <a:r>
              <a:rPr lang="en-US" altLang="ko-KR" sz="1000" dirty="0">
                <a:solidFill>
                  <a:srgbClr val="433021"/>
                </a:solidFill>
              </a:rPr>
              <a:t>});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49" y="4970548"/>
            <a:ext cx="2825743" cy="1522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오른쪽 화살표 6"/>
          <p:cNvSpPr/>
          <p:nvPr/>
        </p:nvSpPr>
        <p:spPr>
          <a:xfrm>
            <a:off x="2987824" y="3176972"/>
            <a:ext cx="1008112" cy="50405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smtClean="0"/>
              <a:t>이어서 작성</a:t>
            </a:r>
            <a:endParaRPr lang="ko-KR" altLang="en-US" sz="105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19</a:t>
            </a:fld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516" y="4725144"/>
            <a:ext cx="3410980" cy="1765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오른쪽 화살표 8"/>
          <p:cNvSpPr/>
          <p:nvPr/>
        </p:nvSpPr>
        <p:spPr>
          <a:xfrm rot="10800000">
            <a:off x="3275856" y="5731991"/>
            <a:ext cx="2952328" cy="289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105688" y="6026243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서버 요청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7512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파일을 버퍼에 담아서 사용하기</a:t>
            </a:r>
            <a:endParaRPr lang="en-US" altLang="ko-KR" sz="2400" dirty="0" smtClean="0"/>
          </a:p>
          <a:p>
            <a:r>
              <a:rPr lang="en-US" altLang="ko-KR" sz="2400" dirty="0" smtClean="0"/>
              <a:t>Express</a:t>
            </a:r>
            <a:r>
              <a:rPr lang="ko-KR" altLang="en-US" sz="2400" dirty="0" smtClean="0"/>
              <a:t>로 웹 서버 만들기</a:t>
            </a:r>
            <a:endParaRPr lang="en-US" altLang="ko-KR" sz="2400" dirty="0" smtClean="0"/>
          </a:p>
          <a:p>
            <a:r>
              <a:rPr lang="en-US" altLang="ko-KR" sz="2400" dirty="0" smtClean="0"/>
              <a:t>static </a:t>
            </a:r>
            <a:r>
              <a:rPr lang="ko-KR" altLang="en-US" sz="2400" dirty="0" err="1" smtClean="0"/>
              <a:t>미들웨어</a:t>
            </a:r>
            <a:r>
              <a:rPr lang="en-US" altLang="ko-KR" sz="2400" dirty="0" smtClean="0"/>
              <a:t>, body-parser </a:t>
            </a:r>
            <a:r>
              <a:rPr lang="ko-KR" altLang="en-US" sz="2400" dirty="0" err="1" smtClean="0"/>
              <a:t>미들웨어</a:t>
            </a:r>
            <a:endParaRPr lang="en-US" altLang="ko-KR" sz="2400" dirty="0" smtClean="0"/>
          </a:p>
          <a:p>
            <a:r>
              <a:rPr lang="ko-KR" altLang="en-US" sz="2400" dirty="0" smtClean="0"/>
              <a:t>쿠키와 세션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파일 업로드</a:t>
            </a:r>
            <a:endParaRPr lang="en-US" altLang="ko-KR" sz="2400" dirty="0" smtClean="0"/>
          </a:p>
          <a:p>
            <a:r>
              <a:rPr lang="ko-KR" altLang="en-US" sz="2400" dirty="0" err="1" smtClean="0"/>
              <a:t>몽고디비와</a:t>
            </a:r>
            <a:r>
              <a:rPr lang="ko-KR" altLang="en-US" sz="2400" dirty="0" smtClean="0"/>
              <a:t> 연동</a:t>
            </a:r>
            <a:endParaRPr lang="en-US" altLang="ko-KR" sz="2400" dirty="0" smtClean="0"/>
          </a:p>
          <a:p>
            <a:r>
              <a:rPr lang="en-US" altLang="ko-KR" sz="2400" dirty="0" err="1" smtClean="0"/>
              <a:t>mongodb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모듈을 사용해서 로그인 기능 만들기</a:t>
            </a:r>
            <a:endParaRPr lang="en-US" altLang="ko-KR" sz="2400" dirty="0" smtClean="0"/>
          </a:p>
          <a:p>
            <a:r>
              <a:rPr lang="en-US" altLang="ko-KR" sz="2400" dirty="0" smtClean="0"/>
              <a:t>MySQL </a:t>
            </a:r>
            <a:r>
              <a:rPr lang="ko-KR" altLang="en-US" sz="2400" dirty="0" smtClean="0"/>
              <a:t>설치하기</a:t>
            </a:r>
            <a:endParaRPr lang="en-US" altLang="ko-KR" sz="2400" dirty="0" smtClean="0"/>
          </a:p>
          <a:p>
            <a:r>
              <a:rPr lang="en-US" altLang="ko-KR" sz="2400" dirty="0" smtClean="0"/>
              <a:t>MySQL</a:t>
            </a:r>
            <a:r>
              <a:rPr lang="ko-KR" altLang="en-US" sz="2400" dirty="0" smtClean="0"/>
              <a:t>을 사용하는 사용자 추가 기능 구현</a:t>
            </a:r>
            <a:endParaRPr lang="ko-KR" altLang="en-US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</a:t>
            </a:r>
            <a:r>
              <a:rPr lang="ko-KR" altLang="en-US" smtClean="0"/>
              <a:t>주차 </a:t>
            </a:r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1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268760"/>
            <a:ext cx="3970784" cy="532859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200" dirty="0" err="1"/>
              <a:t>var</a:t>
            </a:r>
            <a:r>
              <a:rPr lang="en-US" altLang="ko-KR" sz="1200" dirty="0"/>
              <a:t> http = require('http');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 err="1"/>
              <a:t>var</a:t>
            </a:r>
            <a:r>
              <a:rPr lang="en-US" altLang="ko-KR" sz="1200" dirty="0"/>
              <a:t> options = {</a:t>
            </a:r>
          </a:p>
          <a:p>
            <a:pPr marL="0" indent="0">
              <a:buNone/>
            </a:pPr>
            <a:r>
              <a:rPr lang="en-US" altLang="ko-KR" sz="1200" dirty="0"/>
              <a:t>    host : 'www.google.com',</a:t>
            </a:r>
          </a:p>
          <a:p>
            <a:pPr marL="0" indent="0">
              <a:buNone/>
            </a:pPr>
            <a:r>
              <a:rPr lang="en-US" altLang="ko-KR" sz="1200" dirty="0"/>
              <a:t>    port : 80,</a:t>
            </a:r>
          </a:p>
          <a:p>
            <a:pPr marL="0" indent="0">
              <a:buNone/>
            </a:pPr>
            <a:r>
              <a:rPr lang="en-US" altLang="ko-KR" sz="1200" dirty="0"/>
              <a:t>    path : '/'</a:t>
            </a:r>
          </a:p>
          <a:p>
            <a:pPr marL="0" indent="0">
              <a:buNone/>
            </a:pPr>
            <a:r>
              <a:rPr lang="en-US" altLang="ko-KR" sz="1200" dirty="0"/>
              <a:t>}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req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http.get</a:t>
            </a:r>
            <a:r>
              <a:rPr lang="en-US" altLang="ko-KR" sz="1200" dirty="0"/>
              <a:t>(options, function(res) {</a:t>
            </a:r>
          </a:p>
          <a:p>
            <a:pPr marL="0" indent="0">
              <a:buNone/>
            </a:pPr>
            <a:r>
              <a:rPr lang="en-US" altLang="ko-KR" sz="1200" dirty="0"/>
              <a:t>    //</a:t>
            </a:r>
            <a:r>
              <a:rPr lang="ko-KR" altLang="en-US" sz="1200" dirty="0"/>
              <a:t>응답처리</a:t>
            </a:r>
          </a:p>
          <a:p>
            <a:pPr marL="0" indent="0">
              <a:buNone/>
            </a:pPr>
            <a:r>
              <a:rPr lang="ko-KR" altLang="en-US" sz="1200" dirty="0"/>
              <a:t>   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resData</a:t>
            </a:r>
            <a:r>
              <a:rPr lang="en-US" altLang="ko-KR" sz="1200" dirty="0"/>
              <a:t> = '';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res.on</a:t>
            </a:r>
            <a:r>
              <a:rPr lang="en-US" altLang="ko-KR" sz="1200" dirty="0"/>
              <a:t>('data', function(chunk) {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resData</a:t>
            </a:r>
            <a:r>
              <a:rPr lang="en-US" altLang="ko-KR" sz="1200" dirty="0"/>
              <a:t> += chunk; </a:t>
            </a:r>
          </a:p>
          <a:p>
            <a:pPr marL="0" indent="0">
              <a:buNone/>
            </a:pPr>
            <a:r>
              <a:rPr lang="en-US" altLang="ko-KR" sz="1200" dirty="0"/>
              <a:t>    });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res.on</a:t>
            </a:r>
            <a:r>
              <a:rPr lang="en-US" altLang="ko-KR" sz="1200" dirty="0"/>
              <a:t>('end', function() {</a:t>
            </a:r>
          </a:p>
          <a:p>
            <a:pPr marL="0" indent="0">
              <a:buNone/>
            </a:pPr>
            <a:r>
              <a:rPr lang="en-US" altLang="ko-KR" sz="1200" dirty="0"/>
              <a:t>        console.log(</a:t>
            </a:r>
            <a:r>
              <a:rPr lang="en-US" altLang="ko-KR" sz="1200" dirty="0" err="1"/>
              <a:t>resData</a:t>
            </a:r>
            <a:r>
              <a:rPr lang="en-US" altLang="ko-KR" sz="1200" dirty="0"/>
              <a:t>);</a:t>
            </a:r>
          </a:p>
          <a:p>
            <a:pPr marL="0" indent="0">
              <a:buNone/>
            </a:pPr>
            <a:r>
              <a:rPr lang="en-US" altLang="ko-KR" sz="1200" dirty="0"/>
              <a:t>    });</a:t>
            </a:r>
          </a:p>
          <a:p>
            <a:pPr marL="0" indent="0">
              <a:buNone/>
            </a:pPr>
            <a:r>
              <a:rPr lang="en-US" altLang="ko-KR" sz="1200" dirty="0"/>
              <a:t>});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 err="1"/>
              <a:t>req.on</a:t>
            </a:r>
            <a:r>
              <a:rPr lang="en-US" altLang="ko-KR" sz="1200" dirty="0"/>
              <a:t>('error', function(err) {</a:t>
            </a:r>
          </a:p>
          <a:p>
            <a:pPr marL="0" indent="0">
              <a:buNone/>
            </a:pPr>
            <a:r>
              <a:rPr lang="en-US" altLang="ko-KR" sz="1200" dirty="0"/>
              <a:t>    console.log("</a:t>
            </a:r>
            <a:r>
              <a:rPr lang="ko-KR" altLang="en-US" sz="1200" dirty="0"/>
              <a:t>오류 발생 </a:t>
            </a:r>
            <a:r>
              <a:rPr lang="en-US" altLang="ko-KR" sz="1200" dirty="0"/>
              <a:t>: " + </a:t>
            </a:r>
            <a:r>
              <a:rPr lang="en-US" altLang="ko-KR" sz="1200" dirty="0" err="1"/>
              <a:t>err.message</a:t>
            </a:r>
            <a:r>
              <a:rPr lang="en-US" altLang="ko-KR" sz="1200" dirty="0"/>
              <a:t>);</a:t>
            </a:r>
          </a:p>
          <a:p>
            <a:pPr marL="0" indent="0">
              <a:buNone/>
            </a:pPr>
            <a:r>
              <a:rPr lang="en-US" altLang="ko-KR" sz="1200" dirty="0"/>
              <a:t>});</a:t>
            </a:r>
            <a:endParaRPr lang="ko-KR" altLang="en-US" sz="12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외부 사이트 데이터 가져오기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20</a:t>
            </a:fld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725144"/>
            <a:ext cx="579120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8486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8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웹 서버에서 다른 서버로 요청할 때 응답 과정 </a:t>
            </a:r>
            <a:r>
              <a:rPr lang="en-US" altLang="ko-KR" sz="2400" dirty="0" smtClean="0"/>
              <a:t>(p.148)</a:t>
            </a:r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외부 서버의 데이터 요청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23528" y="2780928"/>
            <a:ext cx="4213885" cy="3672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6" y="2420888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웹 서버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11760" y="2924944"/>
            <a:ext cx="201622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</a:rPr>
              <a:t>GET </a:t>
            </a:r>
            <a:r>
              <a:rPr lang="ko-KR" altLang="en-US" dirty="0" smtClean="0">
                <a:solidFill>
                  <a:prstClr val="white"/>
                </a:solidFill>
              </a:rPr>
              <a:t>방식 요청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11760" y="3581400"/>
            <a:ext cx="201622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응답 수신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45048" y="5013176"/>
            <a:ext cx="201622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데이터 수신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36416" y="5733256"/>
            <a:ext cx="201622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데이터 수신 완료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5013176"/>
            <a:ext cx="1440160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</a:rPr>
              <a:t>data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27584" y="5733256"/>
            <a:ext cx="1440160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</a:rPr>
              <a:t>end</a:t>
            </a:r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15" name="구부러진 연결선 14"/>
          <p:cNvCxnSpPr>
            <a:stCxn id="7" idx="1"/>
            <a:endCxn id="11" idx="1"/>
          </p:cNvCxnSpPr>
          <p:nvPr/>
        </p:nvCxnSpPr>
        <p:spPr>
          <a:xfrm rot="10800000" flipV="1">
            <a:off x="827584" y="3833428"/>
            <a:ext cx="1584176" cy="2151856"/>
          </a:xfrm>
          <a:prstGeom prst="curvedConnector3">
            <a:avLst>
              <a:gd name="adj1" fmla="val 114430"/>
            </a:avLst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 16"/>
          <p:cNvCxnSpPr>
            <a:stCxn id="7" idx="1"/>
            <a:endCxn id="10" idx="1"/>
          </p:cNvCxnSpPr>
          <p:nvPr/>
        </p:nvCxnSpPr>
        <p:spPr>
          <a:xfrm rot="10800000" flipV="1">
            <a:off x="827584" y="3833428"/>
            <a:ext cx="1584176" cy="1431776"/>
          </a:xfrm>
          <a:prstGeom prst="curvedConnector3">
            <a:avLst>
              <a:gd name="adj1" fmla="val 114430"/>
            </a:avLst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74557" y="46438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prstClr val="black"/>
                </a:solidFill>
              </a:rPr>
              <a:t>이벤트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86525" y="4643844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prstClr val="black"/>
                </a:solidFill>
              </a:rPr>
              <a:t>콜백</a:t>
            </a:r>
            <a:r>
              <a:rPr lang="ko-KR" altLang="en-US" dirty="0" smtClean="0">
                <a:solidFill>
                  <a:prstClr val="black"/>
                </a:solidFill>
              </a:rPr>
              <a:t> 함수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300192" y="2790220"/>
            <a:ext cx="2520280" cy="20382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00192" y="238862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외부 웹 서버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4716016" y="2996952"/>
            <a:ext cx="144016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white"/>
                </a:solidFill>
              </a:rPr>
              <a:t>사이트 요청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23" name="오른쪽 화살표 22"/>
          <p:cNvSpPr/>
          <p:nvPr/>
        </p:nvSpPr>
        <p:spPr>
          <a:xfrm rot="10800000" flipV="1">
            <a:off x="4716016" y="3689412"/>
            <a:ext cx="1440160" cy="396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white"/>
                </a:solidFill>
              </a:rPr>
              <a:t>응답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21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516216" y="3176972"/>
            <a:ext cx="936104" cy="90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WEB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788024" y="5265204"/>
            <a:ext cx="419057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웹 서버에 요청 보내는 </a:t>
            </a:r>
            <a:r>
              <a:rPr lang="en-US" altLang="ko-KR" sz="2000" dirty="0" smtClean="0"/>
              <a:t>method</a:t>
            </a:r>
            <a:r>
              <a:rPr lang="ko-KR" altLang="en-US" sz="2000" dirty="0" smtClean="0"/>
              <a:t> 방식</a:t>
            </a:r>
            <a:endParaRPr lang="en-US" altLang="ko-KR" sz="2000" dirty="0" smtClean="0"/>
          </a:p>
          <a:p>
            <a:r>
              <a:rPr lang="en-US" altLang="ko-KR" dirty="0" smtClean="0"/>
              <a:t>GET, POST, PUT, DELETE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.</a:t>
            </a:r>
          </a:p>
          <a:p>
            <a:r>
              <a:rPr lang="en-US" altLang="ko-KR" sz="1600" dirty="0" smtClean="0"/>
              <a:t>- GET : </a:t>
            </a:r>
            <a:r>
              <a:rPr lang="ko-KR" altLang="en-US" sz="1600" dirty="0" smtClean="0"/>
              <a:t>헤더에 요청 정보 넣는다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- POST : </a:t>
            </a:r>
            <a:r>
              <a:rPr lang="ko-KR" altLang="en-US" sz="1600" dirty="0" smtClean="0"/>
              <a:t>바디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본문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에 요청 정보 넣는다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96726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340768"/>
            <a:ext cx="3250704" cy="453650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200" dirty="0" err="1"/>
              <a:t>var</a:t>
            </a:r>
            <a:r>
              <a:rPr lang="en-US" altLang="ko-KR" sz="1200" dirty="0"/>
              <a:t> http = require('http');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 err="1"/>
              <a:t>var</a:t>
            </a:r>
            <a:r>
              <a:rPr lang="en-US" altLang="ko-KR" sz="1200" dirty="0"/>
              <a:t> opts = {</a:t>
            </a:r>
          </a:p>
          <a:p>
            <a:pPr marL="0" indent="0">
              <a:buNone/>
            </a:pPr>
            <a:r>
              <a:rPr lang="en-US" altLang="ko-KR" sz="1200" dirty="0"/>
              <a:t>    host : 'www.google.com',</a:t>
            </a:r>
          </a:p>
          <a:p>
            <a:pPr marL="0" indent="0">
              <a:buNone/>
            </a:pPr>
            <a:r>
              <a:rPr lang="en-US" altLang="ko-KR" sz="1200" dirty="0"/>
              <a:t>    port : 80,</a:t>
            </a:r>
          </a:p>
          <a:p>
            <a:pPr marL="0" indent="0">
              <a:buNone/>
            </a:pPr>
            <a:r>
              <a:rPr lang="en-US" altLang="ko-KR" sz="1200" dirty="0"/>
              <a:t>    method : 'POST',</a:t>
            </a:r>
          </a:p>
          <a:p>
            <a:pPr marL="0" indent="0">
              <a:buNone/>
            </a:pPr>
            <a:r>
              <a:rPr lang="en-US" altLang="ko-KR" sz="1200" dirty="0"/>
              <a:t>    path : '/',</a:t>
            </a:r>
          </a:p>
          <a:p>
            <a:pPr marL="0" indent="0">
              <a:buNone/>
            </a:pPr>
            <a:r>
              <a:rPr lang="en-US" altLang="ko-KR" sz="1200" dirty="0"/>
              <a:t>    headers : {}</a:t>
            </a:r>
          </a:p>
          <a:p>
            <a:pPr marL="0" indent="0">
              <a:buNone/>
            </a:pPr>
            <a:r>
              <a:rPr lang="en-US" altLang="ko-KR" sz="1200" dirty="0"/>
              <a:t>}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resData</a:t>
            </a:r>
            <a:r>
              <a:rPr lang="en-US" altLang="ko-KR" sz="1200" dirty="0"/>
              <a:t> = '';</a:t>
            </a:r>
          </a:p>
          <a:p>
            <a:pPr marL="0" indent="0">
              <a:buNone/>
            </a:pP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req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http.request</a:t>
            </a:r>
            <a:r>
              <a:rPr lang="en-US" altLang="ko-KR" sz="1200" dirty="0"/>
              <a:t>(opts, function(res) {</a:t>
            </a:r>
          </a:p>
          <a:p>
            <a:pPr marL="0" indent="0">
              <a:buNone/>
            </a:pPr>
            <a:r>
              <a:rPr lang="en-US" altLang="ko-KR" sz="1200" dirty="0"/>
              <a:t>    //</a:t>
            </a:r>
            <a:r>
              <a:rPr lang="ko-KR" altLang="en-US" sz="1200" dirty="0"/>
              <a:t>응답처리</a:t>
            </a:r>
          </a:p>
          <a:p>
            <a:pPr marL="0" indent="0">
              <a:buNone/>
            </a:pPr>
            <a:r>
              <a:rPr lang="ko-KR" altLang="en-US" sz="1200" dirty="0"/>
              <a:t>    </a:t>
            </a:r>
            <a:r>
              <a:rPr lang="en-US" altLang="ko-KR" sz="1200" dirty="0" err="1"/>
              <a:t>res.on</a:t>
            </a:r>
            <a:r>
              <a:rPr lang="en-US" altLang="ko-KR" sz="1200" dirty="0"/>
              <a:t>('data', function(chunk) {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resData</a:t>
            </a:r>
            <a:r>
              <a:rPr lang="en-US" altLang="ko-KR" sz="1200" dirty="0"/>
              <a:t> += chunk;</a:t>
            </a:r>
          </a:p>
          <a:p>
            <a:pPr marL="0" indent="0">
              <a:buNone/>
            </a:pPr>
            <a:r>
              <a:rPr lang="en-US" altLang="ko-KR" sz="1200" dirty="0"/>
              <a:t>    });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res.on</a:t>
            </a:r>
            <a:r>
              <a:rPr lang="en-US" altLang="ko-KR" sz="1200" dirty="0"/>
              <a:t>('end', function() {</a:t>
            </a:r>
          </a:p>
          <a:p>
            <a:pPr marL="0" indent="0">
              <a:buNone/>
            </a:pPr>
            <a:r>
              <a:rPr lang="en-US" altLang="ko-KR" sz="1200" dirty="0"/>
              <a:t>        console.log(</a:t>
            </a:r>
            <a:r>
              <a:rPr lang="en-US" altLang="ko-KR" sz="1200" dirty="0" err="1"/>
              <a:t>resData</a:t>
            </a:r>
            <a:r>
              <a:rPr lang="en-US" altLang="ko-KR" sz="1200" dirty="0"/>
              <a:t>); </a:t>
            </a:r>
          </a:p>
          <a:p>
            <a:pPr marL="0" indent="0">
              <a:buNone/>
            </a:pPr>
            <a:r>
              <a:rPr lang="en-US" altLang="ko-KR" sz="1200" dirty="0"/>
              <a:t>    });</a:t>
            </a:r>
          </a:p>
          <a:p>
            <a:pPr marL="0" indent="0">
              <a:buNone/>
            </a:pPr>
            <a:r>
              <a:rPr lang="en-US" altLang="ko-KR" sz="1200" dirty="0"/>
              <a:t>});</a:t>
            </a:r>
          </a:p>
          <a:p>
            <a:pPr marL="0" indent="0">
              <a:buNone/>
            </a:pPr>
            <a:endParaRPr lang="en-US" altLang="ko-KR" sz="12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post </a:t>
            </a:r>
            <a:r>
              <a:rPr lang="ko-KR" altLang="en-US" dirty="0" smtClean="0"/>
              <a:t>방식으로 외부 웹 가져오기</a:t>
            </a:r>
            <a:endParaRPr lang="ko-KR" altLang="en-US" dirty="0"/>
          </a:p>
        </p:txBody>
      </p:sp>
      <p:sp>
        <p:nvSpPr>
          <p:cNvPr id="4" name="내용 개체 틀 1"/>
          <p:cNvSpPr txBox="1">
            <a:spLocks/>
          </p:cNvSpPr>
          <p:nvPr/>
        </p:nvSpPr>
        <p:spPr>
          <a:xfrm>
            <a:off x="3851920" y="1340768"/>
            <a:ext cx="5050904" cy="25922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>
            <a:no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SzPct val="70000"/>
              <a:buFont typeface="Wingdings"/>
              <a:buChar char="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120000"/>
              <a:buFont typeface="Arial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120000"/>
              <a:buFont typeface="Arial"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Font typeface="Arial"/>
              <a:buChar char="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altLang="ko-KR" sz="1200" dirty="0" err="1">
                <a:solidFill>
                  <a:srgbClr val="433021"/>
                </a:solidFill>
              </a:rPr>
              <a:t>opts.headers</a:t>
            </a:r>
            <a:r>
              <a:rPr lang="en-US" altLang="ko-KR" sz="1200" dirty="0">
                <a:solidFill>
                  <a:srgbClr val="433021"/>
                </a:solidFill>
              </a:rPr>
              <a:t>['</a:t>
            </a:r>
            <a:r>
              <a:rPr lang="en-US" altLang="ko-KR" sz="1200" dirty="0" err="1">
                <a:solidFill>
                  <a:srgbClr val="433021"/>
                </a:solidFill>
              </a:rPr>
              <a:t>Contnt</a:t>
            </a:r>
            <a:r>
              <a:rPr lang="en-US" altLang="ko-KR" sz="1200" dirty="0">
                <a:solidFill>
                  <a:srgbClr val="433021"/>
                </a:solidFill>
              </a:rPr>
              <a:t>-Type'] = 'application/x-www-form-</a:t>
            </a:r>
            <a:r>
              <a:rPr lang="en-US" altLang="ko-KR" sz="1200" dirty="0" err="1">
                <a:solidFill>
                  <a:srgbClr val="433021"/>
                </a:solidFill>
              </a:rPr>
              <a:t>urlencoded</a:t>
            </a:r>
            <a:r>
              <a:rPr lang="en-US" altLang="ko-KR" sz="1200" dirty="0">
                <a:solidFill>
                  <a:srgbClr val="433021"/>
                </a:solidFill>
              </a:rPr>
              <a:t>';</a:t>
            </a:r>
          </a:p>
          <a:p>
            <a:pPr marL="0" indent="0">
              <a:buFont typeface="Wingdings"/>
              <a:buNone/>
            </a:pPr>
            <a:r>
              <a:rPr lang="en-US" altLang="ko-KR" sz="1200" dirty="0" err="1">
                <a:solidFill>
                  <a:srgbClr val="433021"/>
                </a:solidFill>
              </a:rPr>
              <a:t>req.data</a:t>
            </a:r>
            <a:r>
              <a:rPr lang="en-US" altLang="ko-KR" sz="1200" dirty="0">
                <a:solidFill>
                  <a:srgbClr val="433021"/>
                </a:solidFill>
              </a:rPr>
              <a:t> = "q=actor";</a:t>
            </a:r>
          </a:p>
          <a:p>
            <a:pPr marL="0" indent="0">
              <a:buFont typeface="Wingdings"/>
              <a:buNone/>
            </a:pPr>
            <a:r>
              <a:rPr lang="en-US" altLang="ko-KR" sz="1200" dirty="0" err="1">
                <a:solidFill>
                  <a:srgbClr val="433021"/>
                </a:solidFill>
              </a:rPr>
              <a:t>opts.headers</a:t>
            </a:r>
            <a:r>
              <a:rPr lang="en-US" altLang="ko-KR" sz="1200" dirty="0">
                <a:solidFill>
                  <a:srgbClr val="433021"/>
                </a:solidFill>
              </a:rPr>
              <a:t>['Content-Length'] = </a:t>
            </a:r>
            <a:r>
              <a:rPr lang="en-US" altLang="ko-KR" sz="1200" dirty="0" err="1">
                <a:solidFill>
                  <a:srgbClr val="433021"/>
                </a:solidFill>
              </a:rPr>
              <a:t>req.data.length</a:t>
            </a:r>
            <a:r>
              <a:rPr lang="en-US" altLang="ko-KR" sz="1200" dirty="0">
                <a:solidFill>
                  <a:srgbClr val="433021"/>
                </a:solidFill>
              </a:rPr>
              <a:t>;</a:t>
            </a:r>
          </a:p>
          <a:p>
            <a:pPr marL="0" indent="0">
              <a:buFont typeface="Wingdings"/>
              <a:buNone/>
            </a:pPr>
            <a:endParaRPr lang="en-US" altLang="ko-KR" sz="1200" dirty="0">
              <a:solidFill>
                <a:srgbClr val="433021"/>
              </a:solidFill>
            </a:endParaRPr>
          </a:p>
          <a:p>
            <a:pPr marL="0" indent="0">
              <a:buFont typeface="Wingdings"/>
              <a:buNone/>
            </a:pPr>
            <a:r>
              <a:rPr lang="en-US" altLang="ko-KR" sz="1200" dirty="0" err="1">
                <a:solidFill>
                  <a:srgbClr val="433021"/>
                </a:solidFill>
              </a:rPr>
              <a:t>req.on</a:t>
            </a:r>
            <a:r>
              <a:rPr lang="en-US" altLang="ko-KR" sz="1200" dirty="0">
                <a:solidFill>
                  <a:srgbClr val="433021"/>
                </a:solidFill>
              </a:rPr>
              <a:t>('error', function(err) {</a:t>
            </a:r>
          </a:p>
          <a:p>
            <a:pPr marL="0" indent="0">
              <a:buFont typeface="Wingdings"/>
              <a:buNone/>
            </a:pPr>
            <a:r>
              <a:rPr lang="en-US" altLang="ko-KR" sz="1200" dirty="0">
                <a:solidFill>
                  <a:srgbClr val="433021"/>
                </a:solidFill>
              </a:rPr>
              <a:t>    console.log("</a:t>
            </a:r>
            <a:r>
              <a:rPr lang="ko-KR" altLang="en-US" sz="1200" dirty="0">
                <a:solidFill>
                  <a:srgbClr val="433021"/>
                </a:solidFill>
              </a:rPr>
              <a:t>오류 발생 </a:t>
            </a:r>
            <a:r>
              <a:rPr lang="en-US" altLang="ko-KR" sz="1200" dirty="0">
                <a:solidFill>
                  <a:srgbClr val="433021"/>
                </a:solidFill>
              </a:rPr>
              <a:t>: " + </a:t>
            </a:r>
            <a:r>
              <a:rPr lang="en-US" altLang="ko-KR" sz="1200" dirty="0" err="1">
                <a:solidFill>
                  <a:srgbClr val="433021"/>
                </a:solidFill>
              </a:rPr>
              <a:t>err.message</a:t>
            </a:r>
            <a:r>
              <a:rPr lang="en-US" altLang="ko-KR" sz="1200" dirty="0">
                <a:solidFill>
                  <a:srgbClr val="433021"/>
                </a:solidFill>
              </a:rPr>
              <a:t>);</a:t>
            </a:r>
          </a:p>
          <a:p>
            <a:pPr marL="0" indent="0">
              <a:buFont typeface="Wingdings"/>
              <a:buNone/>
            </a:pPr>
            <a:r>
              <a:rPr lang="en-US" altLang="ko-KR" sz="1200" dirty="0">
                <a:solidFill>
                  <a:srgbClr val="433021"/>
                </a:solidFill>
              </a:rPr>
              <a:t>});</a:t>
            </a:r>
          </a:p>
          <a:p>
            <a:pPr marL="0" indent="0">
              <a:buFont typeface="Wingdings"/>
              <a:buNone/>
            </a:pPr>
            <a:endParaRPr lang="en-US" altLang="ko-KR" sz="1200" dirty="0">
              <a:solidFill>
                <a:srgbClr val="433021"/>
              </a:solidFill>
            </a:endParaRPr>
          </a:p>
          <a:p>
            <a:pPr marL="0" indent="0">
              <a:buFont typeface="Wingdings"/>
              <a:buNone/>
            </a:pPr>
            <a:r>
              <a:rPr lang="en-US" altLang="ko-KR" sz="1200" dirty="0">
                <a:solidFill>
                  <a:srgbClr val="433021"/>
                </a:solidFill>
              </a:rPr>
              <a:t>//</a:t>
            </a:r>
            <a:r>
              <a:rPr lang="ko-KR" altLang="en-US" sz="1200" dirty="0">
                <a:solidFill>
                  <a:srgbClr val="433021"/>
                </a:solidFill>
              </a:rPr>
              <a:t>요청 전송</a:t>
            </a:r>
          </a:p>
          <a:p>
            <a:pPr marL="0" indent="0">
              <a:buFont typeface="Wingdings"/>
              <a:buNone/>
            </a:pPr>
            <a:r>
              <a:rPr lang="en-US" altLang="ko-KR" sz="1200" dirty="0" err="1">
                <a:solidFill>
                  <a:srgbClr val="433021"/>
                </a:solidFill>
              </a:rPr>
              <a:t>req.write</a:t>
            </a:r>
            <a:r>
              <a:rPr lang="en-US" altLang="ko-KR" sz="1200" dirty="0">
                <a:solidFill>
                  <a:srgbClr val="433021"/>
                </a:solidFill>
              </a:rPr>
              <a:t>(</a:t>
            </a:r>
            <a:r>
              <a:rPr lang="en-US" altLang="ko-KR" sz="1200" dirty="0" err="1">
                <a:solidFill>
                  <a:srgbClr val="433021"/>
                </a:solidFill>
              </a:rPr>
              <a:t>req.data</a:t>
            </a:r>
            <a:r>
              <a:rPr lang="en-US" altLang="ko-KR" sz="1200" dirty="0">
                <a:solidFill>
                  <a:srgbClr val="433021"/>
                </a:solidFill>
              </a:rPr>
              <a:t>);</a:t>
            </a:r>
          </a:p>
          <a:p>
            <a:pPr marL="0" indent="0">
              <a:buFont typeface="Wingdings"/>
              <a:buNone/>
            </a:pPr>
            <a:r>
              <a:rPr lang="en-US" altLang="ko-KR" sz="1200" dirty="0" err="1">
                <a:solidFill>
                  <a:srgbClr val="433021"/>
                </a:solidFill>
              </a:rPr>
              <a:t>req.end</a:t>
            </a:r>
            <a:r>
              <a:rPr lang="en-US" altLang="ko-KR" sz="1200" dirty="0">
                <a:solidFill>
                  <a:srgbClr val="433021"/>
                </a:solidFill>
              </a:rPr>
              <a:t>();</a:t>
            </a:r>
            <a:endParaRPr lang="ko-KR" altLang="en-US" sz="1200" dirty="0">
              <a:solidFill>
                <a:srgbClr val="43302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5949280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실무에서는 웹 서버를 </a:t>
            </a:r>
            <a:r>
              <a:rPr lang="ko-KR" altLang="en-US" dirty="0" err="1" smtClean="0">
                <a:solidFill>
                  <a:srgbClr val="FF0000"/>
                </a:solidFill>
              </a:rPr>
              <a:t>구성할때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express </a:t>
            </a:r>
            <a:r>
              <a:rPr lang="ko-KR" altLang="en-US" dirty="0" smtClean="0">
                <a:solidFill>
                  <a:srgbClr val="FF0000"/>
                </a:solidFill>
              </a:rPr>
              <a:t>모듈을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주로 사용 한다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22</a:t>
            </a:fld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823" y="2765524"/>
            <a:ext cx="2808312" cy="1527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343531" y="4293096"/>
            <a:ext cx="1620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&lt;Brackets</a:t>
            </a:r>
            <a:r>
              <a:rPr lang="ko-KR" altLang="en-US" sz="1200" dirty="0" smtClean="0"/>
              <a:t>에서 실행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380508"/>
            <a:ext cx="3384376" cy="1810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260910" y="6191376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&lt;CMD</a:t>
            </a:r>
            <a:r>
              <a:rPr lang="ko-KR" altLang="en-US" sz="1200" dirty="0" smtClean="0"/>
              <a:t>에서 직접 실행 실행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851920" y="3926868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p.149 </a:t>
            </a:r>
            <a:r>
              <a:rPr lang="ko-KR" altLang="en-US" sz="1200" dirty="0" smtClean="0"/>
              <a:t>소스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07901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Express</a:t>
            </a:r>
            <a:r>
              <a:rPr lang="ko-KR" altLang="en-US" dirty="0"/>
              <a:t>로 웹 서버 만들기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익스프레스</a:t>
            </a:r>
            <a:r>
              <a:rPr lang="en-US" altLang="ko-KR" dirty="0" smtClean="0"/>
              <a:t>(Express)</a:t>
            </a:r>
            <a:r>
              <a:rPr lang="ko-KR" altLang="en-US" dirty="0" smtClean="0"/>
              <a:t>에서 제공하는 </a:t>
            </a:r>
            <a:r>
              <a:rPr lang="ko-KR" altLang="en-US" dirty="0" err="1" smtClean="0"/>
              <a:t>미들웨어와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라우터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23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813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Autofit/>
          </a:bodyPr>
          <a:lstStyle/>
          <a:p>
            <a:r>
              <a:rPr lang="en-US" altLang="ko-KR" sz="2000" dirty="0" err="1" smtClean="0"/>
              <a:t>package.json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파일 생성</a:t>
            </a:r>
            <a:endParaRPr lang="en-US" altLang="ko-KR" sz="2000" dirty="0" smtClean="0"/>
          </a:p>
          <a:p>
            <a:pPr lvl="1"/>
            <a:r>
              <a:rPr lang="en-US" altLang="ko-KR" sz="1400" dirty="0" err="1" smtClean="0"/>
              <a:t>package.json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설정파일 생성</a:t>
            </a:r>
            <a:endParaRPr lang="en-US" altLang="ko-KR" sz="1400" dirty="0" smtClean="0"/>
          </a:p>
          <a:p>
            <a:pPr lvl="1"/>
            <a:r>
              <a:rPr lang="en-US" altLang="ko-KR" sz="1600" dirty="0" err="1" smtClean="0"/>
              <a:t>cmd</a:t>
            </a:r>
            <a:r>
              <a:rPr lang="ko-KR" altLang="en-US" sz="1600" dirty="0" smtClean="0"/>
              <a:t>를 이용해서 프로젝트 폴더로 이동 후 </a:t>
            </a:r>
            <a:r>
              <a:rPr lang="en-US" altLang="ko-KR" sz="1600" dirty="0" err="1" smtClean="0"/>
              <a:t>init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명령 실행</a:t>
            </a:r>
            <a:endParaRPr lang="en-US" altLang="ko-KR" sz="1600" dirty="0" smtClean="0"/>
          </a:p>
          <a:p>
            <a:pPr lvl="1"/>
            <a:r>
              <a:rPr lang="en-US" altLang="ko-KR" sz="1600" dirty="0" err="1" smtClean="0">
                <a:latin typeface="Consolas" pitchFamily="49" charset="0"/>
              </a:rPr>
              <a:t>npm</a:t>
            </a:r>
            <a:r>
              <a:rPr lang="en-US" altLang="ko-KR" sz="1600" dirty="0">
                <a:latin typeface="Consolas" pitchFamily="49" charset="0"/>
              </a:rPr>
              <a:t> </a:t>
            </a:r>
            <a:r>
              <a:rPr lang="en-US" altLang="ko-KR" sz="1600" dirty="0" err="1" smtClean="0">
                <a:latin typeface="Consolas" pitchFamily="49" charset="0"/>
              </a:rPr>
              <a:t>init</a:t>
            </a:r>
            <a:endParaRPr lang="en-US" altLang="ko-KR" sz="1600" dirty="0" smtClean="0">
              <a:latin typeface="Consolas" pitchFamily="49" charset="0"/>
            </a:endParaRPr>
          </a:p>
          <a:p>
            <a:pPr lvl="1"/>
            <a:endParaRPr lang="en-US" altLang="ko-KR" sz="1600" dirty="0">
              <a:latin typeface="Consolas" pitchFamily="49" charset="0"/>
            </a:endParaRPr>
          </a:p>
          <a:p>
            <a:r>
              <a:rPr lang="en-US" altLang="ko-KR" sz="2000" dirty="0" smtClean="0"/>
              <a:t>Express </a:t>
            </a:r>
            <a:r>
              <a:rPr lang="ko-KR" altLang="en-US" sz="2000" dirty="0" smtClean="0"/>
              <a:t>모</a:t>
            </a:r>
            <a:r>
              <a:rPr lang="ko-KR" altLang="en-US" sz="2000" dirty="0"/>
              <a:t>듈</a:t>
            </a:r>
            <a:r>
              <a:rPr lang="ko-KR" altLang="en-US" sz="2000" dirty="0" smtClean="0"/>
              <a:t> 설치</a:t>
            </a:r>
            <a:endParaRPr lang="en-US" altLang="ko-KR" sz="2000" dirty="0" smtClean="0"/>
          </a:p>
          <a:p>
            <a:pPr lvl="1"/>
            <a:r>
              <a:rPr lang="en-US" altLang="ko-KR" sz="2000" b="1" dirty="0" err="1" smtClean="0">
                <a:solidFill>
                  <a:srgbClr val="FF0000"/>
                </a:solidFill>
                <a:latin typeface="Consolas" pitchFamily="49" charset="0"/>
              </a:rPr>
              <a:t>npm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itchFamily="49" charset="0"/>
              </a:rPr>
              <a:t> install express --save</a:t>
            </a:r>
          </a:p>
          <a:p>
            <a:pPr lvl="1"/>
            <a:endParaRPr lang="en-US" altLang="ko-KR" sz="1600" dirty="0" smtClean="0"/>
          </a:p>
          <a:p>
            <a:r>
              <a:rPr lang="en-US" altLang="ko-KR" sz="2000" dirty="0" smtClean="0"/>
              <a:t>Express </a:t>
            </a:r>
            <a:r>
              <a:rPr lang="ko-KR" altLang="en-US" sz="2000" dirty="0" smtClean="0"/>
              <a:t>기본 모듈 불러오기</a:t>
            </a:r>
            <a:endParaRPr lang="en-US" altLang="ko-KR" sz="2000" dirty="0" smtClean="0"/>
          </a:p>
          <a:p>
            <a:pPr marL="457200" lvl="1" indent="0">
              <a:buNone/>
            </a:pPr>
            <a:r>
              <a:rPr lang="en-US" altLang="ko-KR" sz="1600" dirty="0" err="1" smtClean="0">
                <a:latin typeface="Consolas" pitchFamily="49" charset="0"/>
              </a:rPr>
              <a:t>var</a:t>
            </a:r>
            <a:r>
              <a:rPr lang="en-US" altLang="ko-KR" sz="1600" dirty="0" smtClean="0">
                <a:latin typeface="Consolas" pitchFamily="49" charset="0"/>
              </a:rPr>
              <a:t> express = require('express');</a:t>
            </a:r>
          </a:p>
          <a:p>
            <a:pPr marL="457200" lvl="1" indent="0">
              <a:buNone/>
            </a:pPr>
            <a:r>
              <a:rPr lang="en-US" altLang="ko-KR" sz="1600" dirty="0" err="1" smtClean="0">
                <a:latin typeface="Consolas" pitchFamily="49" charset="0"/>
              </a:rPr>
              <a:t>var</a:t>
            </a:r>
            <a:r>
              <a:rPr lang="en-US" altLang="ko-KR" sz="1600" dirty="0" smtClean="0">
                <a:latin typeface="Consolas" pitchFamily="49" charset="0"/>
              </a:rPr>
              <a:t> http = require('http');</a:t>
            </a:r>
          </a:p>
          <a:p>
            <a:pPr marL="457200" lvl="1" indent="0">
              <a:buNone/>
            </a:pPr>
            <a:endParaRPr lang="en-US" altLang="ko-KR" sz="1600" dirty="0"/>
          </a:p>
          <a:p>
            <a:r>
              <a:rPr lang="en-US" altLang="ko-KR" sz="1800" dirty="0" smtClean="0"/>
              <a:t>require()</a:t>
            </a:r>
            <a:r>
              <a:rPr lang="ko-KR" altLang="en-US" sz="1800" dirty="0"/>
              <a:t> </a:t>
            </a:r>
            <a:r>
              <a:rPr lang="ko-KR" altLang="en-US" sz="1800" dirty="0" err="1" smtClean="0"/>
              <a:t>메소드로</a:t>
            </a:r>
            <a:r>
              <a:rPr lang="ko-KR" altLang="en-US" sz="1800" dirty="0" smtClean="0"/>
              <a:t> 파일을 지정하거나 폴더를 지정하면 직접 만든 </a:t>
            </a:r>
            <a:r>
              <a:rPr lang="en-US" altLang="ko-KR" sz="1800" dirty="0" err="1" smtClean="0"/>
              <a:t>js</a:t>
            </a:r>
            <a:r>
              <a:rPr lang="ko-KR" altLang="en-US" sz="1800" dirty="0" smtClean="0"/>
              <a:t>파일도 모듈로 사용 가능하다</a:t>
            </a:r>
            <a:r>
              <a:rPr lang="en-US" altLang="ko-KR" sz="1800" dirty="0" smtClean="0"/>
              <a:t>. </a:t>
            </a:r>
            <a:r>
              <a:rPr lang="ko-KR" altLang="en-US" sz="1800" dirty="0" smtClean="0">
                <a:solidFill>
                  <a:srgbClr val="FF0000"/>
                </a:solidFill>
              </a:rPr>
              <a:t>폴더를 지정 </a:t>
            </a:r>
            <a:r>
              <a:rPr lang="ko-KR" altLang="en-US" sz="1800" dirty="0" smtClean="0"/>
              <a:t>할 경우에는 </a:t>
            </a:r>
            <a:r>
              <a:rPr lang="en-US" altLang="ko-KR" sz="1800" u="sng" dirty="0" smtClean="0"/>
              <a:t>index.js </a:t>
            </a:r>
            <a:r>
              <a:rPr lang="ko-KR" altLang="en-US" sz="1800" u="sng" dirty="0" smtClean="0"/>
              <a:t>파일을 기본 파일로 두어야 한다</a:t>
            </a:r>
            <a:r>
              <a:rPr lang="en-US" altLang="ko-KR" sz="1800" u="sng" dirty="0" smtClean="0"/>
              <a:t>.</a:t>
            </a:r>
            <a:endParaRPr lang="ko-KR" altLang="en-US" sz="1800" u="sng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Express</a:t>
            </a:r>
            <a:r>
              <a:rPr lang="ko-KR" altLang="en-US" dirty="0" smtClean="0"/>
              <a:t>로 웹 서버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24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445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68759"/>
          </a:xfrm>
        </p:spPr>
        <p:txBody>
          <a:bodyPr/>
          <a:lstStyle/>
          <a:p>
            <a:r>
              <a:rPr lang="en-US" altLang="ko-KR" sz="2000" dirty="0"/>
              <a:t>Express </a:t>
            </a:r>
            <a:r>
              <a:rPr lang="ko-KR" altLang="en-US" sz="2000" dirty="0"/>
              <a:t>모듈 설치</a:t>
            </a:r>
            <a:endParaRPr lang="en-US" altLang="ko-KR" sz="2000" dirty="0"/>
          </a:p>
          <a:p>
            <a:pPr lvl="1"/>
            <a:r>
              <a:rPr lang="en-US" altLang="ko-KR" sz="1600" dirty="0" err="1">
                <a:latin typeface="Consolas" pitchFamily="49" charset="0"/>
              </a:rPr>
              <a:t>npm</a:t>
            </a:r>
            <a:r>
              <a:rPr lang="en-US" altLang="ko-KR" sz="1600" dirty="0">
                <a:latin typeface="Consolas" pitchFamily="49" charset="0"/>
              </a:rPr>
              <a:t> install express --save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express() </a:t>
            </a:r>
            <a:r>
              <a:rPr lang="ko-KR" altLang="en-US" sz="2000" dirty="0" err="1" smtClean="0"/>
              <a:t>메소드를</a:t>
            </a:r>
            <a:r>
              <a:rPr lang="ko-KR" altLang="en-US" sz="2000" dirty="0" smtClean="0"/>
              <a:t> 호출하여 만든 </a:t>
            </a:r>
            <a:r>
              <a:rPr lang="en-US" altLang="ko-KR" sz="2000" dirty="0" smtClean="0"/>
              <a:t>app </a:t>
            </a:r>
            <a:r>
              <a:rPr lang="ko-KR" altLang="en-US" sz="2000" dirty="0" smtClean="0"/>
              <a:t>객체의 주요 </a:t>
            </a:r>
            <a:r>
              <a:rPr lang="ko-KR" altLang="en-US" sz="2000" dirty="0" err="1" smtClean="0"/>
              <a:t>메소드</a:t>
            </a:r>
            <a:endParaRPr lang="en-US" altLang="ko-KR" sz="20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Express </a:t>
            </a:r>
            <a:r>
              <a:rPr lang="ko-KR" altLang="en-US" dirty="0" smtClean="0"/>
              <a:t>서버 시작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526610"/>
              </p:ext>
            </p:extLst>
          </p:nvPr>
        </p:nvGraphicFramePr>
        <p:xfrm>
          <a:off x="611560" y="3140968"/>
          <a:ext cx="8064896" cy="1920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08312"/>
                <a:gridCol w="5256584"/>
              </a:tblGrid>
              <a:tr h="129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메소드</a:t>
                      </a:r>
                      <a:r>
                        <a:rPr lang="ko-KR" altLang="en-US" sz="1600" dirty="0" smtClean="0"/>
                        <a:t> 이름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/>
                </a:tc>
              </a:tr>
              <a:tr h="129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set(name, value)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서버 설정을 위한 속성을 지정한다</a:t>
                      </a:r>
                      <a:r>
                        <a:rPr lang="en-US" altLang="ko-KR" sz="1600" dirty="0" smtClean="0"/>
                        <a:t>. set() </a:t>
                      </a:r>
                      <a:r>
                        <a:rPr lang="ko-KR" altLang="en-US" sz="1600" dirty="0" err="1" smtClean="0"/>
                        <a:t>메소드로</a:t>
                      </a:r>
                      <a:r>
                        <a:rPr lang="ko-KR" altLang="en-US" sz="1600" dirty="0" smtClean="0"/>
                        <a:t> 지정한 속성은 </a:t>
                      </a:r>
                      <a:r>
                        <a:rPr lang="en-US" altLang="ko-KR" sz="1600" dirty="0" smtClean="0"/>
                        <a:t>get() </a:t>
                      </a:r>
                      <a:r>
                        <a:rPr lang="ko-KR" altLang="en-US" sz="1600" dirty="0" err="1" smtClean="0"/>
                        <a:t>메소드로</a:t>
                      </a:r>
                      <a:r>
                        <a:rPr lang="ko-KR" altLang="en-US" sz="1600" dirty="0" smtClean="0"/>
                        <a:t> 꺼내어 확인할 수 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</a:tr>
              <a:tr h="129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get(name)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서버 설정을 위해 지정한 속성을 꺼내 옴</a:t>
                      </a:r>
                      <a:endParaRPr lang="ko-KR" altLang="en-US" sz="1600" dirty="0"/>
                    </a:p>
                  </a:txBody>
                  <a:tcPr/>
                </a:tc>
              </a:tr>
              <a:tr h="129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use([path,]function[,function ...]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미들웨어</a:t>
                      </a:r>
                      <a:r>
                        <a:rPr lang="ko-KR" altLang="en-US" sz="1600" dirty="0" smtClean="0"/>
                        <a:t> 함수를 사용</a:t>
                      </a:r>
                      <a:endParaRPr lang="ko-KR" altLang="en-US" sz="1600" dirty="0"/>
                    </a:p>
                  </a:txBody>
                  <a:tcPr/>
                </a:tc>
              </a:tr>
              <a:tr h="129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get([path,]function)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특정 패스로 요청된 정보를 처리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25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7481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820688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미리 정해진 </a:t>
            </a:r>
            <a:r>
              <a:rPr lang="en-US" altLang="ko-KR" sz="2000" dirty="0" smtClean="0"/>
              <a:t>app </a:t>
            </a:r>
            <a:r>
              <a:rPr lang="ko-KR" altLang="en-US" sz="2000" dirty="0" smtClean="0"/>
              <a:t>객체의 주요 속성</a:t>
            </a:r>
            <a:endParaRPr lang="en-US" altLang="ko-KR" sz="2000" dirty="0" smtClean="0"/>
          </a:p>
          <a:p>
            <a:pPr lvl="1"/>
            <a:r>
              <a:rPr lang="en-US" altLang="ko-KR" sz="1600" dirty="0" err="1" smtClean="0"/>
              <a:t>app.set</a:t>
            </a:r>
            <a:r>
              <a:rPr lang="en-US" altLang="ko-KR" sz="1600" dirty="0" smtClean="0"/>
              <a:t>() </a:t>
            </a:r>
            <a:r>
              <a:rPr lang="ko-KR" altLang="en-US" sz="1600" dirty="0" err="1" smtClean="0"/>
              <a:t>메소드의</a:t>
            </a:r>
            <a:r>
              <a:rPr lang="ko-KR" altLang="en-US" sz="1600" dirty="0" smtClean="0"/>
              <a:t> 속성 </a:t>
            </a:r>
            <a:r>
              <a:rPr lang="en-US" altLang="ko-KR" sz="1600" dirty="0" smtClean="0"/>
              <a:t>: port, views, view, engine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Express </a:t>
            </a:r>
            <a:r>
              <a:rPr lang="ko-KR" altLang="en-US" dirty="0"/>
              <a:t>서버 시작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298959"/>
              </p:ext>
            </p:extLst>
          </p:nvPr>
        </p:nvGraphicFramePr>
        <p:xfrm>
          <a:off x="611560" y="1988840"/>
          <a:ext cx="8064896" cy="1341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76264"/>
                <a:gridCol w="5688632"/>
              </a:tblGrid>
              <a:tr h="129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속성 이름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/>
                </a:tc>
              </a:tr>
              <a:tr h="12961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 smtClean="0"/>
                        <a:t>env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서버 모드를 설정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</a:tr>
              <a:tr h="12961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views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err="1" smtClean="0"/>
                        <a:t>뷰들이</a:t>
                      </a:r>
                      <a:r>
                        <a:rPr lang="ko-KR" altLang="en-US" sz="1600" dirty="0" smtClean="0"/>
                        <a:t> 들어 있는 폴더 또는 폴더 배열을 설정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</a:tr>
              <a:tr h="12961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view</a:t>
                      </a:r>
                      <a:r>
                        <a:rPr lang="en-US" altLang="ko-KR" sz="1600" baseline="0" dirty="0" smtClean="0"/>
                        <a:t> engine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디폴트로 사용할 </a:t>
                      </a:r>
                      <a:r>
                        <a:rPr lang="ko-KR" altLang="en-US" sz="1600" dirty="0" err="1" smtClean="0"/>
                        <a:t>뷰</a:t>
                      </a:r>
                      <a:r>
                        <a:rPr lang="ko-KR" altLang="en-US" sz="1600" dirty="0" smtClean="0"/>
                        <a:t> 엔진을 설정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560" y="3429000"/>
            <a:ext cx="5544616" cy="3293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</a:rPr>
              <a:t>// Express </a:t>
            </a:r>
            <a:r>
              <a:rPr lang="ko-KR" altLang="en-US" sz="1400" dirty="0">
                <a:solidFill>
                  <a:prstClr val="black"/>
                </a:solidFill>
              </a:rPr>
              <a:t>기본 모듈 불러오기</a:t>
            </a:r>
          </a:p>
          <a:p>
            <a:r>
              <a:rPr lang="en-US" altLang="ko-KR" sz="1400" dirty="0" err="1">
                <a:solidFill>
                  <a:prstClr val="black"/>
                </a:solidFill>
              </a:rPr>
              <a:t>var</a:t>
            </a:r>
            <a:r>
              <a:rPr lang="en-US" altLang="ko-KR" sz="1400" dirty="0">
                <a:solidFill>
                  <a:prstClr val="black"/>
                </a:solidFill>
              </a:rPr>
              <a:t> express=require('express');</a:t>
            </a:r>
          </a:p>
          <a:p>
            <a:r>
              <a:rPr lang="en-US" altLang="ko-KR" sz="1400" dirty="0" err="1">
                <a:solidFill>
                  <a:prstClr val="black"/>
                </a:solidFill>
              </a:rPr>
              <a:t>var</a:t>
            </a:r>
            <a:r>
              <a:rPr lang="en-US" altLang="ko-KR" sz="1400" dirty="0">
                <a:solidFill>
                  <a:prstClr val="black"/>
                </a:solidFill>
              </a:rPr>
              <a:t> http=require('http');</a:t>
            </a:r>
          </a:p>
          <a:p>
            <a:endParaRPr lang="en-US" altLang="ko-KR" sz="1400" dirty="0">
              <a:solidFill>
                <a:prstClr val="black"/>
              </a:solidFill>
            </a:endParaRPr>
          </a:p>
          <a:p>
            <a:r>
              <a:rPr lang="en-US" altLang="ko-KR" sz="1400" dirty="0">
                <a:solidFill>
                  <a:prstClr val="black"/>
                </a:solidFill>
              </a:rPr>
              <a:t>// </a:t>
            </a:r>
            <a:r>
              <a:rPr lang="ko-KR" altLang="en-US" sz="1400" dirty="0" err="1">
                <a:solidFill>
                  <a:prstClr val="black"/>
                </a:solidFill>
              </a:rPr>
              <a:t>익스프레스</a:t>
            </a:r>
            <a:r>
              <a:rPr lang="ko-KR" altLang="en-US" sz="1400" dirty="0">
                <a:solidFill>
                  <a:prstClr val="black"/>
                </a:solidFill>
              </a:rPr>
              <a:t> 객체 생성</a:t>
            </a:r>
          </a:p>
          <a:p>
            <a:r>
              <a:rPr lang="en-US" altLang="ko-KR" sz="1400" dirty="0" err="1">
                <a:solidFill>
                  <a:prstClr val="black"/>
                </a:solidFill>
              </a:rPr>
              <a:t>var</a:t>
            </a:r>
            <a:r>
              <a:rPr lang="en-US" altLang="ko-KR" sz="1400" dirty="0">
                <a:solidFill>
                  <a:prstClr val="black"/>
                </a:solidFill>
              </a:rPr>
              <a:t> app = </a:t>
            </a:r>
            <a:r>
              <a:rPr lang="en-US" altLang="ko-KR" dirty="0">
                <a:solidFill>
                  <a:srgbClr val="FF0000"/>
                </a:solidFill>
              </a:rPr>
              <a:t>express();</a:t>
            </a:r>
          </a:p>
          <a:p>
            <a:endParaRPr lang="en-US" altLang="ko-KR" sz="1400" dirty="0">
              <a:solidFill>
                <a:prstClr val="black"/>
              </a:solidFill>
            </a:endParaRPr>
          </a:p>
          <a:p>
            <a:r>
              <a:rPr lang="en-US" altLang="ko-KR" sz="1400" dirty="0">
                <a:solidFill>
                  <a:prstClr val="black"/>
                </a:solidFill>
              </a:rPr>
              <a:t>// </a:t>
            </a:r>
            <a:r>
              <a:rPr lang="ko-KR" altLang="en-US" sz="1400" dirty="0">
                <a:solidFill>
                  <a:prstClr val="black"/>
                </a:solidFill>
              </a:rPr>
              <a:t>기본 포트를 </a:t>
            </a:r>
            <a:r>
              <a:rPr lang="en-US" altLang="ko-KR" sz="1400" dirty="0">
                <a:solidFill>
                  <a:prstClr val="black"/>
                </a:solidFill>
              </a:rPr>
              <a:t>app </a:t>
            </a:r>
            <a:r>
              <a:rPr lang="ko-KR" altLang="en-US" sz="1400" dirty="0">
                <a:solidFill>
                  <a:prstClr val="black"/>
                </a:solidFill>
              </a:rPr>
              <a:t>객체에 속성으로 설정</a:t>
            </a:r>
          </a:p>
          <a:p>
            <a:r>
              <a:rPr lang="en-US" altLang="ko-KR" sz="1600" b="1" dirty="0" err="1">
                <a:solidFill>
                  <a:srgbClr val="FF0000"/>
                </a:solidFill>
              </a:rPr>
              <a:t>app.set</a:t>
            </a:r>
            <a:r>
              <a:rPr lang="en-US" altLang="ko-KR" sz="1600" b="1" dirty="0">
                <a:solidFill>
                  <a:srgbClr val="FF0000"/>
                </a:solidFill>
              </a:rPr>
              <a:t>('port', </a:t>
            </a:r>
            <a:r>
              <a:rPr lang="en-US" altLang="ko-KR" sz="1600" b="1" dirty="0" err="1">
                <a:solidFill>
                  <a:srgbClr val="FF0000"/>
                </a:solidFill>
              </a:rPr>
              <a:t>process.env.PORT</a:t>
            </a:r>
            <a:r>
              <a:rPr lang="en-US" altLang="ko-KR" sz="1600" b="1" dirty="0">
                <a:solidFill>
                  <a:srgbClr val="FF0000"/>
                </a:solidFill>
              </a:rPr>
              <a:t> || 3000);</a:t>
            </a:r>
          </a:p>
          <a:p>
            <a:endParaRPr lang="en-US" altLang="ko-KR" sz="1400" dirty="0">
              <a:solidFill>
                <a:prstClr val="black"/>
              </a:solidFill>
            </a:endParaRPr>
          </a:p>
          <a:p>
            <a:r>
              <a:rPr lang="en-US" altLang="ko-KR" sz="1400" dirty="0">
                <a:solidFill>
                  <a:prstClr val="black"/>
                </a:solidFill>
              </a:rPr>
              <a:t>// Express </a:t>
            </a:r>
            <a:r>
              <a:rPr lang="ko-KR" altLang="en-US" sz="1400" dirty="0">
                <a:solidFill>
                  <a:prstClr val="black"/>
                </a:solidFill>
              </a:rPr>
              <a:t>서버 시작 </a:t>
            </a:r>
            <a:r>
              <a:rPr lang="en-US" altLang="ko-KR" sz="1400" dirty="0">
                <a:solidFill>
                  <a:prstClr val="black"/>
                </a:solidFill>
              </a:rPr>
              <a:t>- </a:t>
            </a:r>
            <a:r>
              <a:rPr lang="ko-KR" altLang="en-US" sz="1400" dirty="0" err="1">
                <a:solidFill>
                  <a:prstClr val="black"/>
                </a:solidFill>
              </a:rPr>
              <a:t>익스프레스</a:t>
            </a:r>
            <a:r>
              <a:rPr lang="ko-KR" altLang="en-US" sz="1400" dirty="0">
                <a:solidFill>
                  <a:prstClr val="black"/>
                </a:solidFill>
              </a:rPr>
              <a:t> 객체를 서버 생성시 인자로 사용</a:t>
            </a:r>
          </a:p>
          <a:p>
            <a:r>
              <a:rPr lang="en-US" altLang="ko-KR" sz="1400" dirty="0" err="1">
                <a:solidFill>
                  <a:prstClr val="black"/>
                </a:solidFill>
              </a:rPr>
              <a:t>http.createServer</a:t>
            </a:r>
            <a:r>
              <a:rPr lang="en-US" altLang="ko-KR" sz="1400" dirty="0">
                <a:solidFill>
                  <a:prstClr val="black"/>
                </a:solidFill>
              </a:rPr>
              <a:t>(</a:t>
            </a:r>
            <a:r>
              <a:rPr lang="en-US" altLang="ko-KR" dirty="0">
                <a:solidFill>
                  <a:srgbClr val="FF0000"/>
                </a:solidFill>
              </a:rPr>
              <a:t>app</a:t>
            </a:r>
            <a:r>
              <a:rPr lang="en-US" altLang="ko-KR" sz="1400" dirty="0">
                <a:solidFill>
                  <a:prstClr val="black"/>
                </a:solidFill>
              </a:rPr>
              <a:t>).listen(</a:t>
            </a:r>
            <a:r>
              <a:rPr lang="en-US" altLang="ko-KR" sz="1400" dirty="0" err="1">
                <a:solidFill>
                  <a:prstClr val="black"/>
                </a:solidFill>
              </a:rPr>
              <a:t>app.get</a:t>
            </a:r>
            <a:r>
              <a:rPr lang="en-US" altLang="ko-KR" sz="1400" dirty="0">
                <a:solidFill>
                  <a:prstClr val="black"/>
                </a:solidFill>
              </a:rPr>
              <a:t>('port'), function() {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    console.log('</a:t>
            </a:r>
            <a:r>
              <a:rPr lang="ko-KR" altLang="en-US" sz="1400" dirty="0" err="1">
                <a:solidFill>
                  <a:prstClr val="black"/>
                </a:solidFill>
              </a:rPr>
              <a:t>익스프레스</a:t>
            </a:r>
            <a:r>
              <a:rPr lang="ko-KR" altLang="en-US" sz="1400" dirty="0">
                <a:solidFill>
                  <a:prstClr val="black"/>
                </a:solidFill>
              </a:rPr>
              <a:t> 서버를 시작했습니다 </a:t>
            </a:r>
            <a:r>
              <a:rPr lang="en-US" altLang="ko-KR" sz="1400" dirty="0">
                <a:solidFill>
                  <a:prstClr val="black"/>
                </a:solidFill>
              </a:rPr>
              <a:t>: ' + </a:t>
            </a:r>
            <a:r>
              <a:rPr lang="en-US" altLang="ko-KR" sz="1400" dirty="0" err="1">
                <a:solidFill>
                  <a:prstClr val="black"/>
                </a:solidFill>
              </a:rPr>
              <a:t>app.get</a:t>
            </a:r>
            <a:r>
              <a:rPr lang="en-US" altLang="ko-KR" sz="1400" dirty="0">
                <a:solidFill>
                  <a:prstClr val="black"/>
                </a:solidFill>
              </a:rPr>
              <a:t>('port'));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});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26</a:t>
            </a:fld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005064"/>
            <a:ext cx="453390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06515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서버 객체에 속성 설정 및 가져오기</a:t>
            </a:r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Express </a:t>
            </a:r>
            <a:r>
              <a:rPr lang="ko-KR" altLang="en-US" dirty="0"/>
              <a:t>서버 시작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652120" y="2276872"/>
            <a:ext cx="3024336" cy="38164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81092" y="2276872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prstClr val="black"/>
                </a:solidFill>
              </a:rPr>
              <a:t>app </a:t>
            </a:r>
            <a:r>
              <a:rPr lang="ko-KR" altLang="en-US" dirty="0" smtClean="0">
                <a:solidFill>
                  <a:prstClr val="black"/>
                </a:solidFill>
              </a:rPr>
              <a:t>객체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6222266" y="3068960"/>
            <a:ext cx="1590094" cy="15748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prstClr val="black"/>
                </a:solidFill>
              </a:rPr>
              <a:t>port </a:t>
            </a:r>
            <a:r>
              <a:rPr lang="ko-KR" altLang="en-US" dirty="0" smtClean="0">
                <a:solidFill>
                  <a:prstClr val="black"/>
                </a:solidFill>
              </a:rPr>
              <a:t>속성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3568" y="2646204"/>
            <a:ext cx="2736304" cy="7827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app.set</a:t>
            </a:r>
            <a:r>
              <a:rPr lang="en-US" altLang="ko-KR" dirty="0" smtClean="0">
                <a:solidFill>
                  <a:schemeClr val="tx1"/>
                </a:solidFill>
              </a:rPr>
              <a:t>('port', 3000)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3568" y="3861048"/>
            <a:ext cx="2736304" cy="7827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app.get</a:t>
            </a:r>
            <a:r>
              <a:rPr lang="en-US" altLang="ko-KR" dirty="0" smtClean="0">
                <a:solidFill>
                  <a:schemeClr val="tx1"/>
                </a:solidFill>
              </a:rPr>
              <a:t>('port')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7" idx="3"/>
          </p:cNvCxnSpPr>
          <p:nvPr/>
        </p:nvCxnSpPr>
        <p:spPr>
          <a:xfrm>
            <a:off x="3419872" y="3037602"/>
            <a:ext cx="2261220" cy="0"/>
          </a:xfrm>
          <a:prstGeom prst="straightConnector1">
            <a:avLst/>
          </a:prstGeom>
          <a:ln w="28575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4" idx="1"/>
          </p:cNvCxnSpPr>
          <p:nvPr/>
        </p:nvCxnSpPr>
        <p:spPr>
          <a:xfrm flipH="1">
            <a:off x="3419872" y="4185084"/>
            <a:ext cx="2232248" cy="0"/>
          </a:xfrm>
          <a:prstGeom prst="straightConnector1">
            <a:avLst/>
          </a:prstGeom>
          <a:ln w="28575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79912" y="2636912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set</a:t>
            </a:r>
            <a:r>
              <a:rPr lang="ko-KR" altLang="en-US" dirty="0" smtClean="0">
                <a:solidFill>
                  <a:srgbClr val="FF0000"/>
                </a:solidFill>
              </a:rPr>
              <a:t>으로 설정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35896" y="3828864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get</a:t>
            </a:r>
            <a:r>
              <a:rPr lang="ko-KR" altLang="en-US" dirty="0" smtClean="0">
                <a:solidFill>
                  <a:srgbClr val="FF0000"/>
                </a:solidFill>
              </a:rPr>
              <a:t>으로 가져오기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27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709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view engine </a:t>
            </a:r>
            <a:r>
              <a:rPr lang="ko-KR" altLang="en-US" sz="2800" dirty="0" smtClean="0"/>
              <a:t>속성</a:t>
            </a:r>
            <a:endParaRPr lang="en-US" altLang="ko-KR" sz="2800" dirty="0" smtClean="0"/>
          </a:p>
          <a:p>
            <a:pPr lvl="1"/>
            <a:r>
              <a:rPr lang="ko-KR" altLang="en-US" sz="2000" dirty="0" err="1" smtClean="0"/>
              <a:t>뷰</a:t>
            </a:r>
            <a:r>
              <a:rPr lang="ko-KR" altLang="en-US" sz="2000" dirty="0" smtClean="0"/>
              <a:t> 엔진을 설정 하는 것으로 </a:t>
            </a:r>
            <a:r>
              <a:rPr lang="en-US" altLang="ko-KR" sz="2000" dirty="0" err="1" smtClean="0"/>
              <a:t>ejs</a:t>
            </a:r>
            <a:r>
              <a:rPr lang="ko-KR" altLang="en-US" sz="2000" dirty="0" smtClean="0"/>
              <a:t>나 </a:t>
            </a:r>
            <a:r>
              <a:rPr lang="en-US" altLang="ko-KR" sz="2000" dirty="0" smtClean="0"/>
              <a:t>pug</a:t>
            </a:r>
            <a:r>
              <a:rPr lang="ko-KR" altLang="en-US" sz="2000" dirty="0" smtClean="0"/>
              <a:t>를 많이 사용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err="1" smtClean="0"/>
              <a:t>뷰</a:t>
            </a:r>
            <a:r>
              <a:rPr lang="ko-KR" altLang="en-US" sz="2000" dirty="0" smtClean="0"/>
              <a:t> 엔진은 사용자 화면에 보여지는 </a:t>
            </a:r>
            <a:r>
              <a:rPr lang="ko-KR" altLang="en-US" sz="2000" dirty="0" err="1" smtClean="0"/>
              <a:t>뷰</a:t>
            </a:r>
            <a:r>
              <a:rPr lang="ko-KR" altLang="en-US" sz="2000" dirty="0" smtClean="0"/>
              <a:t> 화면의 템플릿이다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err="1" smtClean="0"/>
              <a:t>뷰</a:t>
            </a:r>
            <a:r>
              <a:rPr lang="ko-KR" altLang="en-US" sz="2000" dirty="0" smtClean="0"/>
              <a:t> 엔진에 대해서는 뒤에서 자세히 다룬다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Express </a:t>
            </a:r>
            <a:r>
              <a:rPr lang="ko-KR" altLang="en-US" dirty="0"/>
              <a:t>서버 시작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28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5761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528192"/>
            <a:ext cx="8229600" cy="892696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미들웨어로</a:t>
            </a:r>
            <a:r>
              <a:rPr lang="ko-KR" altLang="en-US" sz="2000" dirty="0" smtClean="0"/>
              <a:t> 클라이언트에 응답 보내기</a:t>
            </a:r>
            <a:endParaRPr lang="en-US" altLang="ko-KR" sz="2000" dirty="0" smtClean="0"/>
          </a:p>
          <a:p>
            <a:pPr lvl="1"/>
            <a:r>
              <a:rPr lang="ko-KR" altLang="en-US" sz="1600" dirty="0" err="1" smtClean="0"/>
              <a:t>익스프레스에서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미들웨어를</a:t>
            </a:r>
            <a:r>
              <a:rPr lang="ko-KR" altLang="en-US" sz="1600" dirty="0" smtClean="0"/>
              <a:t> 사용하는 방식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순차적 실행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라우팅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Express </a:t>
            </a:r>
            <a:r>
              <a:rPr lang="ko-KR" altLang="en-US" dirty="0"/>
              <a:t>서버 시작</a:t>
            </a:r>
          </a:p>
        </p:txBody>
      </p:sp>
      <p:sp>
        <p:nvSpPr>
          <p:cNvPr id="25" name="슬라이드 번호 개체 틀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29</a:t>
            </a:fld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583684" y="2420888"/>
            <a:ext cx="8164780" cy="4032448"/>
            <a:chOff x="198864" y="2420888"/>
            <a:chExt cx="8164780" cy="4032448"/>
          </a:xfrm>
        </p:grpSpPr>
        <p:sp>
          <p:nvSpPr>
            <p:cNvPr id="4" name="직사각형 3"/>
            <p:cNvSpPr/>
            <p:nvPr/>
          </p:nvSpPr>
          <p:spPr>
            <a:xfrm>
              <a:off x="1043608" y="2420888"/>
              <a:ext cx="2232248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prstClr val="black"/>
                  </a:solidFill>
                </a:rPr>
                <a:t>클라이언트 요청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043608" y="3212976"/>
              <a:ext cx="2232248" cy="36004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prstClr val="white"/>
                  </a:solidFill>
                </a:rPr>
                <a:t>미들웨어</a:t>
              </a:r>
              <a:r>
                <a:rPr lang="ko-KR" altLang="en-US" dirty="0" smtClean="0">
                  <a:solidFill>
                    <a:prstClr val="white"/>
                  </a:solidFill>
                </a:rPr>
                <a:t> </a:t>
              </a:r>
              <a:r>
                <a:rPr lang="en-US" altLang="ko-KR" dirty="0" smtClean="0">
                  <a:solidFill>
                    <a:prstClr val="white"/>
                  </a:solidFill>
                </a:rPr>
                <a:t>#0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043608" y="3861048"/>
              <a:ext cx="2232248" cy="36004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prstClr val="white"/>
                  </a:solidFill>
                </a:rPr>
                <a:t>미들웨어</a:t>
              </a:r>
              <a:r>
                <a:rPr lang="ko-KR" altLang="en-US" dirty="0" smtClean="0">
                  <a:solidFill>
                    <a:prstClr val="white"/>
                  </a:solidFill>
                </a:rPr>
                <a:t> </a:t>
              </a:r>
              <a:r>
                <a:rPr lang="en-US" altLang="ko-KR" dirty="0" smtClean="0">
                  <a:solidFill>
                    <a:prstClr val="white"/>
                  </a:solidFill>
                </a:rPr>
                <a:t>#1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043608" y="4509120"/>
              <a:ext cx="2232248" cy="36004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prstClr val="white"/>
                  </a:solidFill>
                </a:rPr>
                <a:t>미들웨어</a:t>
              </a:r>
              <a:r>
                <a:rPr lang="ko-KR" altLang="en-US" dirty="0" smtClean="0">
                  <a:solidFill>
                    <a:prstClr val="white"/>
                  </a:solidFill>
                </a:rPr>
                <a:t> </a:t>
              </a:r>
              <a:r>
                <a:rPr lang="en-US" altLang="ko-KR" dirty="0" smtClean="0">
                  <a:solidFill>
                    <a:prstClr val="white"/>
                  </a:solidFill>
                </a:rPr>
                <a:t>#...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043608" y="6093296"/>
              <a:ext cx="2232248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prstClr val="black"/>
                  </a:solidFill>
                </a:rPr>
                <a:t>클라이언트 응</a:t>
              </a:r>
              <a:r>
                <a:rPr lang="ko-KR" altLang="en-US" dirty="0">
                  <a:solidFill>
                    <a:prstClr val="black"/>
                  </a:solidFill>
                </a:rPr>
                <a:t>답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39552" y="5301208"/>
              <a:ext cx="1425972" cy="36004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prstClr val="white"/>
                  </a:solidFill>
                </a:rPr>
                <a:t>요청패턴 </a:t>
              </a:r>
              <a:r>
                <a:rPr lang="en-US" altLang="ko-KR" dirty="0" smtClean="0">
                  <a:solidFill>
                    <a:prstClr val="white"/>
                  </a:solidFill>
                </a:rPr>
                <a:t>/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356508" y="5301208"/>
              <a:ext cx="1930028" cy="36004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prstClr val="white"/>
                  </a:solidFill>
                </a:rPr>
                <a:t>요청패턴 </a:t>
              </a:r>
              <a:r>
                <a:rPr lang="en-US" altLang="ko-KR" dirty="0" smtClean="0">
                  <a:solidFill>
                    <a:prstClr val="white"/>
                  </a:solidFill>
                </a:rPr>
                <a:t>/users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아래쪽 화살표 11"/>
            <p:cNvSpPr/>
            <p:nvPr/>
          </p:nvSpPr>
          <p:spPr>
            <a:xfrm>
              <a:off x="1964240" y="3573016"/>
              <a:ext cx="390984" cy="269292"/>
            </a:xfrm>
            <a:prstGeom prst="down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아래쪽 화살표 12"/>
            <p:cNvSpPr/>
            <p:nvPr/>
          </p:nvSpPr>
          <p:spPr>
            <a:xfrm>
              <a:off x="1964240" y="4239828"/>
              <a:ext cx="390984" cy="269292"/>
            </a:xfrm>
            <a:prstGeom prst="down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27584" y="3068960"/>
              <a:ext cx="2639516" cy="190944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51260" y="5075814"/>
              <a:ext cx="3976724" cy="845474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98864" y="2843644"/>
              <a:ext cx="1107996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dirty="0" err="1" smtClean="0">
                  <a:solidFill>
                    <a:prstClr val="black"/>
                  </a:solidFill>
                </a:rPr>
                <a:t>미들웨어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3673" y="5003884"/>
              <a:ext cx="877163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dirty="0" err="1" smtClean="0">
                  <a:solidFill>
                    <a:prstClr val="black"/>
                  </a:solidFill>
                </a:rPr>
                <a:t>라우터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771356" y="2902260"/>
              <a:ext cx="2592288" cy="321372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724128" y="2926504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prstClr val="black"/>
                  </a:solidFill>
                </a:rPr>
                <a:t>app </a:t>
              </a:r>
              <a:r>
                <a:rPr lang="ko-KR" altLang="en-US" dirty="0" smtClean="0">
                  <a:solidFill>
                    <a:prstClr val="black"/>
                  </a:solidFill>
                </a:rPr>
                <a:t>객체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927762" y="3861048"/>
              <a:ext cx="2232248" cy="360040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rgbClr val="002060"/>
                  </a:solidFill>
                </a:rPr>
                <a:t>미들웨어</a:t>
              </a:r>
              <a:r>
                <a:rPr lang="ko-KR" altLang="en-US" dirty="0" smtClean="0">
                  <a:solidFill>
                    <a:srgbClr val="002060"/>
                  </a:solidFill>
                </a:rPr>
                <a:t> 설정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931730" y="5318531"/>
              <a:ext cx="2232248" cy="360040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rgbClr val="002060"/>
                  </a:solidFill>
                </a:rPr>
                <a:t>라우터</a:t>
              </a:r>
              <a:r>
                <a:rPr lang="ko-KR" altLang="en-US" dirty="0" smtClean="0">
                  <a:solidFill>
                    <a:srgbClr val="002060"/>
                  </a:solidFill>
                </a:rPr>
                <a:t> 설정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26" name="직선 화살표 연결선 25"/>
            <p:cNvCxnSpPr>
              <a:endCxn id="5" idx="3"/>
            </p:cNvCxnSpPr>
            <p:nvPr/>
          </p:nvCxnSpPr>
          <p:spPr>
            <a:xfrm flipH="1">
              <a:off x="3275856" y="3392996"/>
              <a:ext cx="244827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endCxn id="6" idx="3"/>
            </p:cNvCxnSpPr>
            <p:nvPr/>
          </p:nvCxnSpPr>
          <p:spPr>
            <a:xfrm flipH="1">
              <a:off x="3275856" y="4041068"/>
              <a:ext cx="244827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endCxn id="7" idx="3"/>
            </p:cNvCxnSpPr>
            <p:nvPr/>
          </p:nvCxnSpPr>
          <p:spPr>
            <a:xfrm flipH="1">
              <a:off x="3275856" y="4689140"/>
              <a:ext cx="244827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 flipH="1">
              <a:off x="4427984" y="5481228"/>
              <a:ext cx="1296144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229604" y="3068960"/>
              <a:ext cx="702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prstClr val="black"/>
                  </a:solidFill>
                </a:rPr>
                <a:t>use()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29604" y="3707662"/>
              <a:ext cx="702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prstClr val="black"/>
                  </a:solidFill>
                </a:rPr>
                <a:t>use()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229604" y="4355812"/>
              <a:ext cx="702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prstClr val="black"/>
                  </a:solidFill>
                </a:rPr>
                <a:t>use()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724838" y="5083224"/>
              <a:ext cx="667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prstClr val="black"/>
                  </a:solidFill>
                </a:rPr>
                <a:t>get()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6" name="아래쪽 화살표 15"/>
            <p:cNvSpPr/>
            <p:nvPr/>
          </p:nvSpPr>
          <p:spPr>
            <a:xfrm>
              <a:off x="1964240" y="5824004"/>
              <a:ext cx="390984" cy="269292"/>
            </a:xfrm>
            <a:prstGeom prst="down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아래쪽 화살표 14"/>
            <p:cNvSpPr/>
            <p:nvPr/>
          </p:nvSpPr>
          <p:spPr>
            <a:xfrm>
              <a:off x="2386980" y="4941168"/>
              <a:ext cx="390984" cy="269292"/>
            </a:xfrm>
            <a:prstGeom prst="down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아래쪽 화살표 13"/>
            <p:cNvSpPr/>
            <p:nvPr/>
          </p:nvSpPr>
          <p:spPr>
            <a:xfrm>
              <a:off x="1594892" y="4941168"/>
              <a:ext cx="390984" cy="269292"/>
            </a:xfrm>
            <a:prstGeom prst="down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아래쪽 화살표 10"/>
            <p:cNvSpPr/>
            <p:nvPr/>
          </p:nvSpPr>
          <p:spPr>
            <a:xfrm>
              <a:off x="1964240" y="2780928"/>
              <a:ext cx="390984" cy="432048"/>
            </a:xfrm>
            <a:prstGeom prst="down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91667" y="3522996"/>
              <a:ext cx="803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next()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591667" y="4149080"/>
              <a:ext cx="803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next()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603004" y="4787860"/>
              <a:ext cx="803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next()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191296" y="1772816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p.154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5736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HTTP </a:t>
            </a:r>
            <a:r>
              <a:rPr lang="ko-KR" altLang="en-US" sz="2400" dirty="0" smtClean="0"/>
              <a:t>서버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HTTP </a:t>
            </a:r>
            <a:r>
              <a:rPr lang="ko-KR" altLang="en-US" sz="2000" dirty="0" smtClean="0"/>
              <a:t>서버</a:t>
            </a:r>
            <a:endParaRPr lang="en-US" altLang="ko-KR" sz="2000" dirty="0" smtClean="0"/>
          </a:p>
          <a:p>
            <a:pPr lvl="2"/>
            <a:endParaRPr lang="en-US" altLang="ko-KR" sz="1800" dirty="0" smtClean="0">
              <a:latin typeface="Consolas" pitchFamily="49" charset="0"/>
            </a:endParaRPr>
          </a:p>
          <a:p>
            <a:pPr marL="914400" lvl="2" indent="0">
              <a:buNone/>
            </a:pPr>
            <a:r>
              <a:rPr lang="en-US" altLang="ko-KR" sz="1800" dirty="0" err="1" smtClean="0">
                <a:latin typeface="Consolas" pitchFamily="49" charset="0"/>
              </a:rPr>
              <a:t>http.Server</a:t>
            </a:r>
            <a:endParaRPr lang="en-US" altLang="ko-KR" sz="1800" dirty="0" smtClean="0">
              <a:latin typeface="Consolas" pitchFamily="49" charset="0"/>
            </a:endParaRPr>
          </a:p>
          <a:p>
            <a:pPr lvl="2"/>
            <a:endParaRPr lang="en-US" altLang="ko-KR" sz="1800" dirty="0" smtClean="0"/>
          </a:p>
          <a:p>
            <a:pPr lvl="2"/>
            <a:endParaRPr lang="en-US" altLang="ko-KR" sz="1800" dirty="0"/>
          </a:p>
          <a:p>
            <a:pPr lvl="2"/>
            <a:endParaRPr lang="en-US" altLang="ko-KR" sz="1800" dirty="0"/>
          </a:p>
          <a:p>
            <a:pPr lvl="1"/>
            <a:r>
              <a:rPr lang="en-US" altLang="ko-KR" sz="2000" dirty="0" smtClean="0"/>
              <a:t>HTTP </a:t>
            </a:r>
            <a:r>
              <a:rPr lang="ko-KR" altLang="en-US" sz="2000" dirty="0" smtClean="0"/>
              <a:t>서버 생성</a:t>
            </a:r>
            <a:endParaRPr lang="en-US" altLang="ko-KR" sz="2000" dirty="0" smtClean="0"/>
          </a:p>
          <a:p>
            <a:pPr marL="914400" lvl="2" indent="0">
              <a:buNone/>
            </a:pPr>
            <a:endParaRPr lang="en-US" altLang="ko-KR" sz="1800" dirty="0" smtClean="0">
              <a:latin typeface="Consolas" pitchFamily="49" charset="0"/>
            </a:endParaRPr>
          </a:p>
          <a:p>
            <a:pPr marL="914400" lvl="2" indent="0">
              <a:buNone/>
            </a:pPr>
            <a:r>
              <a:rPr lang="en-US" altLang="ko-KR" sz="1800" dirty="0" err="1" smtClean="0">
                <a:latin typeface="Consolas" pitchFamily="49" charset="0"/>
              </a:rPr>
              <a:t>var</a:t>
            </a:r>
            <a:r>
              <a:rPr lang="en-US" altLang="ko-KR" sz="1800" dirty="0" smtClean="0">
                <a:latin typeface="Consolas" pitchFamily="49" charset="0"/>
              </a:rPr>
              <a:t> server = </a:t>
            </a:r>
            <a:r>
              <a:rPr lang="en-US" altLang="ko-KR" sz="1800" dirty="0" err="1" smtClean="0">
                <a:latin typeface="Consolas" pitchFamily="49" charset="0"/>
              </a:rPr>
              <a:t>http.createServer</a:t>
            </a:r>
            <a:r>
              <a:rPr lang="en-US" altLang="ko-KR" sz="1800" dirty="0" smtClean="0">
                <a:latin typeface="Consolas" pitchFamily="49" charset="0"/>
              </a:rPr>
              <a:t>([</a:t>
            </a:r>
            <a:r>
              <a:rPr lang="en-US" altLang="ko-KR" sz="1800" dirty="0" err="1" smtClean="0">
                <a:latin typeface="Consolas" pitchFamily="49" charset="0"/>
              </a:rPr>
              <a:t>requestListener</a:t>
            </a:r>
            <a:r>
              <a:rPr lang="en-US" altLang="ko-KR" sz="1800" dirty="0" smtClean="0">
                <a:latin typeface="Consolas" pitchFamily="49" charset="0"/>
              </a:rPr>
              <a:t>])</a:t>
            </a:r>
            <a:endParaRPr lang="ko-KR" altLang="en-US" sz="1800" dirty="0">
              <a:latin typeface="Consolas" pitchFamily="49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 smtClean="0"/>
              <a:t>서</a:t>
            </a:r>
            <a:r>
              <a:rPr lang="ko-KR" altLang="en-US" dirty="0"/>
              <a:t>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8349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85192" y="1340768"/>
            <a:ext cx="7283152" cy="518457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ko-KR" altLang="en-US" sz="2000" dirty="0" err="1" smtClean="0"/>
              <a:t>익스프레스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미들웨어와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라우터</a:t>
            </a:r>
            <a:r>
              <a:rPr lang="ko-KR" altLang="en-US" sz="2000" dirty="0" smtClean="0"/>
              <a:t> 사용 방식</a:t>
            </a:r>
            <a:endParaRPr lang="en-US" altLang="ko-KR" sz="2000" dirty="0" smtClean="0"/>
          </a:p>
          <a:p>
            <a:pPr lvl="1"/>
            <a:r>
              <a:rPr lang="en-US" altLang="ko-KR" sz="1600" dirty="0" smtClean="0">
                <a:solidFill>
                  <a:srgbClr val="FF0000"/>
                </a:solidFill>
              </a:rPr>
              <a:t>use() </a:t>
            </a:r>
            <a:r>
              <a:rPr lang="ko-KR" altLang="en-US" sz="1600" dirty="0" smtClean="0">
                <a:solidFill>
                  <a:srgbClr val="FF0000"/>
                </a:solidFill>
              </a:rPr>
              <a:t>함수를 이용해서 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미들웨어</a:t>
            </a:r>
            <a:r>
              <a:rPr lang="ko-KR" altLang="en-US" sz="1600" dirty="0" smtClean="0">
                <a:solidFill>
                  <a:srgbClr val="FF0000"/>
                </a:solidFill>
              </a:rPr>
              <a:t> 등록</a:t>
            </a:r>
            <a:r>
              <a:rPr lang="en-US" altLang="ko-KR" sz="16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express = require('express');</a:t>
            </a:r>
          </a:p>
          <a:p>
            <a:pPr marL="0" indent="0">
              <a:buNone/>
            </a:pPr>
            <a:r>
              <a:rPr lang="en-US" altLang="ko-KR" sz="1600" dirty="0" err="1"/>
              <a:t>var</a:t>
            </a:r>
            <a:r>
              <a:rPr lang="en-US" altLang="ko-KR" sz="1600" dirty="0"/>
              <a:t> http = require('http');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err="1"/>
              <a:t>var</a:t>
            </a:r>
            <a:r>
              <a:rPr lang="en-US" altLang="ko-KR" sz="1600" dirty="0"/>
              <a:t> app = express();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b="1" dirty="0" err="1">
                <a:solidFill>
                  <a:srgbClr val="0070C0"/>
                </a:solidFill>
              </a:rPr>
              <a:t>app.use</a:t>
            </a:r>
            <a:r>
              <a:rPr lang="en-US" altLang="ko-KR" sz="1600" b="1" dirty="0">
                <a:solidFill>
                  <a:srgbClr val="0070C0"/>
                </a:solidFill>
              </a:rPr>
              <a:t>(function(</a:t>
            </a:r>
            <a:r>
              <a:rPr lang="en-US" altLang="ko-KR" sz="1600" b="1" dirty="0" err="1">
                <a:solidFill>
                  <a:srgbClr val="0070C0"/>
                </a:solidFill>
              </a:rPr>
              <a:t>req</a:t>
            </a:r>
            <a:r>
              <a:rPr lang="en-US" altLang="ko-KR" sz="1600" b="1" dirty="0">
                <a:solidFill>
                  <a:srgbClr val="0070C0"/>
                </a:solidFill>
              </a:rPr>
              <a:t>, res, next) {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70C0"/>
                </a:solidFill>
              </a:rPr>
              <a:t>    console.log('</a:t>
            </a:r>
            <a:r>
              <a:rPr lang="ko-KR" altLang="en-US" sz="1600" b="1" dirty="0" err="1">
                <a:solidFill>
                  <a:srgbClr val="0070C0"/>
                </a:solidFill>
              </a:rPr>
              <a:t>첫번째</a:t>
            </a:r>
            <a:r>
              <a:rPr lang="ko-KR" altLang="en-US" sz="1600" b="1" dirty="0">
                <a:solidFill>
                  <a:srgbClr val="0070C0"/>
                </a:solidFill>
              </a:rPr>
              <a:t> </a:t>
            </a:r>
            <a:r>
              <a:rPr lang="ko-KR" altLang="en-US" sz="1600" b="1" dirty="0" err="1">
                <a:solidFill>
                  <a:srgbClr val="0070C0"/>
                </a:solidFill>
              </a:rPr>
              <a:t>미들웨어에서</a:t>
            </a:r>
            <a:r>
              <a:rPr lang="ko-KR" altLang="en-US" sz="1600" b="1" dirty="0">
                <a:solidFill>
                  <a:srgbClr val="0070C0"/>
                </a:solidFill>
              </a:rPr>
              <a:t> 요청 처리함</a:t>
            </a:r>
            <a:r>
              <a:rPr lang="en-US" altLang="ko-KR" sz="1600" b="1" dirty="0">
                <a:solidFill>
                  <a:srgbClr val="0070C0"/>
                </a:solidFill>
              </a:rPr>
              <a:t>.');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70C0"/>
                </a:solidFill>
              </a:rPr>
              <a:t>    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70C0"/>
                </a:solidFill>
              </a:rPr>
              <a:t>    </a:t>
            </a:r>
            <a:r>
              <a:rPr lang="en-US" altLang="ko-KR" sz="1600" b="1" dirty="0" err="1">
                <a:solidFill>
                  <a:srgbClr val="0070C0"/>
                </a:solidFill>
              </a:rPr>
              <a:t>res.writeHead</a:t>
            </a:r>
            <a:r>
              <a:rPr lang="en-US" altLang="ko-KR" sz="1600" b="1" dirty="0">
                <a:solidFill>
                  <a:srgbClr val="0070C0"/>
                </a:solidFill>
              </a:rPr>
              <a:t>('200', {'</a:t>
            </a:r>
            <a:r>
              <a:rPr lang="en-US" altLang="ko-KR" sz="1600" b="1" dirty="0" err="1">
                <a:solidFill>
                  <a:srgbClr val="0070C0"/>
                </a:solidFill>
              </a:rPr>
              <a:t>Content-Type':'text</a:t>
            </a:r>
            <a:r>
              <a:rPr lang="en-US" altLang="ko-KR" sz="1600" b="1" dirty="0">
                <a:solidFill>
                  <a:srgbClr val="0070C0"/>
                </a:solidFill>
              </a:rPr>
              <a:t>/</a:t>
            </a:r>
            <a:r>
              <a:rPr lang="en-US" altLang="ko-KR" sz="1600" b="1" dirty="0" err="1">
                <a:solidFill>
                  <a:srgbClr val="0070C0"/>
                </a:solidFill>
              </a:rPr>
              <a:t>html;charset</a:t>
            </a:r>
            <a:r>
              <a:rPr lang="en-US" altLang="ko-KR" sz="1600" b="1" dirty="0">
                <a:solidFill>
                  <a:srgbClr val="0070C0"/>
                </a:solidFill>
              </a:rPr>
              <a:t>=utf8'});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70C0"/>
                </a:solidFill>
              </a:rPr>
              <a:t>    </a:t>
            </a:r>
            <a:r>
              <a:rPr lang="en-US" altLang="ko-KR" sz="1600" b="1" dirty="0" err="1">
                <a:solidFill>
                  <a:srgbClr val="0070C0"/>
                </a:solidFill>
              </a:rPr>
              <a:t>res.end</a:t>
            </a:r>
            <a:r>
              <a:rPr lang="en-US" altLang="ko-KR" sz="1600" b="1" dirty="0">
                <a:solidFill>
                  <a:srgbClr val="0070C0"/>
                </a:solidFill>
              </a:rPr>
              <a:t>('&lt;h1&gt;Express </a:t>
            </a:r>
            <a:r>
              <a:rPr lang="ko-KR" altLang="en-US" sz="1600" b="1" dirty="0">
                <a:solidFill>
                  <a:srgbClr val="0070C0"/>
                </a:solidFill>
              </a:rPr>
              <a:t>서버에서 응답한 결과입니다</a:t>
            </a:r>
            <a:r>
              <a:rPr lang="en-US" altLang="ko-KR" sz="1600" b="1" dirty="0">
                <a:solidFill>
                  <a:srgbClr val="0070C0"/>
                </a:solidFill>
              </a:rPr>
              <a:t>.&lt;/h1&gt;');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70C0"/>
                </a:solidFill>
              </a:rPr>
              <a:t>});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err="1"/>
              <a:t>http.createServer</a:t>
            </a:r>
            <a:r>
              <a:rPr lang="en-US" altLang="ko-KR" sz="1600" dirty="0"/>
              <a:t>(app).listen(3000, function() {</a:t>
            </a:r>
          </a:p>
          <a:p>
            <a:pPr marL="0" indent="0">
              <a:buNone/>
            </a:pPr>
            <a:r>
              <a:rPr lang="en-US" altLang="ko-KR" sz="1600" dirty="0"/>
              <a:t>    console.log('Express </a:t>
            </a:r>
            <a:r>
              <a:rPr lang="ko-KR" altLang="en-US" sz="1600" dirty="0"/>
              <a:t>서버가 </a:t>
            </a:r>
            <a:r>
              <a:rPr lang="en-US" altLang="ko-KR" sz="1600" dirty="0"/>
              <a:t>3000</a:t>
            </a:r>
            <a:r>
              <a:rPr lang="ko-KR" altLang="en-US" sz="1600" dirty="0"/>
              <a:t>번 포트에서 시작됨</a:t>
            </a:r>
            <a:r>
              <a:rPr lang="en-US" altLang="ko-KR" sz="1600" dirty="0"/>
              <a:t>');</a:t>
            </a:r>
          </a:p>
          <a:p>
            <a:pPr marL="0" indent="0">
              <a:buNone/>
            </a:pPr>
            <a:r>
              <a:rPr lang="en-US" altLang="ko-KR" sz="1600" dirty="0"/>
              <a:t>});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Express </a:t>
            </a:r>
            <a:r>
              <a:rPr lang="ko-KR" altLang="en-US" dirty="0"/>
              <a:t>서버 시작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30</a:t>
            </a:fld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700808"/>
            <a:ext cx="3914775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08920"/>
            <a:ext cx="3914775" cy="931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92068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0688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익스프레스로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웹서버</a:t>
            </a:r>
            <a:r>
              <a:rPr lang="ko-KR" altLang="en-US" sz="2000" dirty="0" smtClean="0"/>
              <a:t> 생성 시 기본 구성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use()</a:t>
            </a:r>
            <a:r>
              <a:rPr lang="ko-KR" altLang="en-US" sz="1600" dirty="0" smtClean="0"/>
              <a:t>함수를 이용해서 </a:t>
            </a:r>
            <a:r>
              <a:rPr lang="ko-KR" altLang="en-US" sz="1600" dirty="0" err="1" smtClean="0"/>
              <a:t>미들웨어</a:t>
            </a:r>
            <a:r>
              <a:rPr lang="ko-KR" altLang="en-US" sz="1600" dirty="0" smtClean="0"/>
              <a:t> 등록</a:t>
            </a:r>
            <a:r>
              <a:rPr lang="en-US" altLang="ko-KR" sz="1600" dirty="0" smtClean="0"/>
              <a:t>.</a:t>
            </a:r>
          </a:p>
          <a:p>
            <a:pPr lvl="1"/>
            <a:endParaRPr lang="en-US" altLang="ko-KR" sz="1600" dirty="0"/>
          </a:p>
          <a:p>
            <a:pPr lvl="1"/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Express </a:t>
            </a:r>
            <a:r>
              <a:rPr lang="ko-KR" altLang="en-US" dirty="0"/>
              <a:t>서버 시작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436096" y="2276872"/>
            <a:ext cx="2376264" cy="5760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</a:rPr>
              <a:t>express </a:t>
            </a:r>
            <a:r>
              <a:rPr lang="ko-KR" altLang="en-US" dirty="0" smtClean="0">
                <a:solidFill>
                  <a:prstClr val="white"/>
                </a:solidFill>
              </a:rPr>
              <a:t>모듈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436096" y="3284984"/>
            <a:ext cx="2376264" cy="5760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</a:rPr>
              <a:t>app </a:t>
            </a:r>
            <a:r>
              <a:rPr lang="ko-KR" altLang="en-US" dirty="0" smtClean="0">
                <a:solidFill>
                  <a:prstClr val="white"/>
                </a:solidFill>
              </a:rPr>
              <a:t>객체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79912" y="4293096"/>
            <a:ext cx="4032448" cy="2016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04048" y="5445224"/>
            <a:ext cx="23762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prstClr val="white"/>
                </a:solidFill>
              </a:rPr>
              <a:t>미들웨어</a:t>
            </a:r>
            <a:r>
              <a:rPr lang="ko-KR" altLang="en-US" dirty="0" smtClean="0">
                <a:solidFill>
                  <a:prstClr val="white"/>
                </a:solidFill>
              </a:rPr>
              <a:t> 함수 </a:t>
            </a:r>
            <a:r>
              <a:rPr lang="en-US" altLang="ko-KR" dirty="0" smtClean="0">
                <a:solidFill>
                  <a:prstClr val="white"/>
                </a:solidFill>
              </a:rPr>
              <a:t>#0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79437" y="4293096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prstClr val="black"/>
                </a:solidFill>
              </a:rPr>
              <a:t>createServer</a:t>
            </a:r>
            <a:r>
              <a:rPr lang="en-US" altLang="ko-KR" dirty="0" smtClean="0">
                <a:solidFill>
                  <a:prstClr val="black"/>
                </a:solidFill>
              </a:rPr>
              <a:t>(app)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9" name="원통 8"/>
          <p:cNvSpPr/>
          <p:nvPr/>
        </p:nvSpPr>
        <p:spPr>
          <a:xfrm rot="16200000">
            <a:off x="3635896" y="4221088"/>
            <a:ext cx="432048" cy="720080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63888" y="436510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3000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211960" y="4725144"/>
            <a:ext cx="931540" cy="86409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</a:rPr>
              <a:t>WEB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cxnSp>
        <p:nvCxnSpPr>
          <p:cNvPr id="15" name="꺾인 연결선 14"/>
          <p:cNvCxnSpPr>
            <a:stCxn id="11" idx="6"/>
            <a:endCxn id="7" idx="0"/>
          </p:cNvCxnSpPr>
          <p:nvPr/>
        </p:nvCxnSpPr>
        <p:spPr>
          <a:xfrm>
            <a:off x="5143500" y="5157192"/>
            <a:ext cx="1048680" cy="288032"/>
          </a:xfrm>
          <a:prstGeom prst="bentConnector2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 16"/>
          <p:cNvCxnSpPr>
            <a:stCxn id="7" idx="2"/>
            <a:endCxn id="9" idx="2"/>
          </p:cNvCxnSpPr>
          <p:nvPr/>
        </p:nvCxnSpPr>
        <p:spPr>
          <a:xfrm rot="5400000" flipH="1">
            <a:off x="4409982" y="4239090"/>
            <a:ext cx="1224136" cy="2340260"/>
          </a:xfrm>
          <a:prstGeom prst="curvedConnector3">
            <a:avLst>
              <a:gd name="adj1" fmla="val -18674"/>
            </a:avLst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46534" y="4258816"/>
            <a:ext cx="2448272" cy="11190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prstClr val="black"/>
                </a:solidFill>
              </a:rPr>
              <a:t>클라이언트 </a:t>
            </a:r>
            <a:endParaRPr lang="en-US" altLang="ko-KR" sz="1400" dirty="0" smtClean="0">
              <a:solidFill>
                <a:prstClr val="black"/>
              </a:solidFill>
            </a:endParaRPr>
          </a:p>
          <a:p>
            <a:pPr algn="ctr"/>
            <a:r>
              <a:rPr lang="en-US" altLang="ko-KR" sz="1400" dirty="0" smtClean="0">
                <a:solidFill>
                  <a:prstClr val="black"/>
                </a:solidFill>
              </a:rPr>
              <a:t>(</a:t>
            </a:r>
            <a:r>
              <a:rPr lang="ko-KR" altLang="en-US" sz="1400" dirty="0">
                <a:solidFill>
                  <a:prstClr val="black"/>
                </a:solidFill>
              </a:rPr>
              <a:t>웹 브라우저</a:t>
            </a:r>
            <a:r>
              <a:rPr lang="en-US" altLang="ko-KR" sz="1400" dirty="0" smtClean="0">
                <a:solidFill>
                  <a:prstClr val="black"/>
                </a:solidFill>
              </a:rPr>
              <a:t>)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2894806" y="4465682"/>
            <a:ext cx="597074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2894806" y="4653136"/>
            <a:ext cx="597074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948141" y="409551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prstClr val="black"/>
                </a:solidFill>
              </a:rPr>
              <a:t>요</a:t>
            </a:r>
            <a:r>
              <a:rPr lang="ko-KR" altLang="en-US" sz="1400" dirty="0">
                <a:solidFill>
                  <a:prstClr val="black"/>
                </a:solidFill>
              </a:rPr>
              <a:t>청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20149" y="472514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prstClr val="black"/>
                </a:solidFill>
              </a:rPr>
              <a:t>응답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96136" y="4869160"/>
            <a:ext cx="1540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(2)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미들웨어</a:t>
            </a:r>
            <a:r>
              <a:rPr lang="ko-KR" altLang="en-US" sz="1400" dirty="0" smtClean="0">
                <a:solidFill>
                  <a:srgbClr val="FF0000"/>
                </a:solidFill>
              </a:rPr>
              <a:t> 요청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96336" y="4640131"/>
            <a:ext cx="1305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(1)use()</a:t>
            </a:r>
            <a:r>
              <a:rPr lang="ko-KR" altLang="en-US" sz="1400" dirty="0" smtClean="0">
                <a:solidFill>
                  <a:srgbClr val="FF0000"/>
                </a:solidFill>
              </a:rPr>
              <a:t>로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ko-KR" altLang="en-US" sz="1400" dirty="0" err="1" smtClean="0">
                <a:solidFill>
                  <a:srgbClr val="FF0000"/>
                </a:solidFill>
              </a:rPr>
              <a:t>미들웨어</a:t>
            </a:r>
            <a:r>
              <a:rPr lang="ko-KR" altLang="en-US" sz="1400" dirty="0" smtClean="0">
                <a:solidFill>
                  <a:srgbClr val="FF0000"/>
                </a:solidFill>
              </a:rPr>
              <a:t> 등록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29" name="꺾인 연결선 28"/>
          <p:cNvCxnSpPr>
            <a:stCxn id="5" idx="3"/>
            <a:endCxn id="7" idx="3"/>
          </p:cNvCxnSpPr>
          <p:nvPr/>
        </p:nvCxnSpPr>
        <p:spPr>
          <a:xfrm flipH="1">
            <a:off x="7380312" y="3573016"/>
            <a:ext cx="432048" cy="2160240"/>
          </a:xfrm>
          <a:prstGeom prst="bentConnector3">
            <a:avLst>
              <a:gd name="adj1" fmla="val -52911"/>
            </a:avLst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964365" y="621756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solidFill>
                  <a:srgbClr val="FF0000"/>
                </a:solidFill>
              </a:rPr>
              <a:t>응답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/>
          <p:cNvCxnSpPr>
            <a:stCxn id="4" idx="2"/>
            <a:endCxn id="5" idx="0"/>
          </p:cNvCxnSpPr>
          <p:nvPr/>
        </p:nvCxnSpPr>
        <p:spPr>
          <a:xfrm>
            <a:off x="6624228" y="2852936"/>
            <a:ext cx="0" cy="43204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6588224" y="3861048"/>
            <a:ext cx="0" cy="41204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672939" y="2915071"/>
            <a:ext cx="1018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prstClr val="black"/>
                </a:solidFill>
              </a:rPr>
              <a:t>express()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31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59644" y="4046202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prstClr val="black"/>
                </a:solidFill>
              </a:rPr>
              <a:t>웹 서버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8159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124744"/>
            <a:ext cx="6491064" cy="554461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ko-KR" altLang="en-US" sz="1800" dirty="0" err="1" smtClean="0"/>
              <a:t>여러개의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미들웨어를</a:t>
            </a:r>
            <a:r>
              <a:rPr lang="ko-KR" altLang="en-US" sz="1800" dirty="0" smtClean="0"/>
              <a:t> 등록하여 </a:t>
            </a:r>
            <a:r>
              <a:rPr lang="ko-KR" altLang="en-US" sz="1800" dirty="0" err="1" smtClean="0"/>
              <a:t>여러가지</a:t>
            </a:r>
            <a:r>
              <a:rPr lang="ko-KR" altLang="en-US" sz="1800" dirty="0" smtClean="0"/>
              <a:t> 기능을 수행</a:t>
            </a:r>
            <a:endParaRPr lang="en-US" altLang="ko-KR" sz="1400" dirty="0" smtClean="0"/>
          </a:p>
          <a:p>
            <a:pPr lvl="1"/>
            <a:r>
              <a:rPr lang="en-US" altLang="ko-KR" sz="1100" dirty="0" smtClean="0">
                <a:solidFill>
                  <a:srgbClr val="FF0000"/>
                </a:solidFill>
              </a:rPr>
              <a:t>next()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메소드를</a:t>
            </a:r>
            <a:r>
              <a:rPr lang="ko-KR" altLang="en-US" sz="1100" dirty="0" smtClean="0">
                <a:solidFill>
                  <a:srgbClr val="FF0000"/>
                </a:solidFill>
              </a:rPr>
              <a:t> 호출하여 다음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미들웨어로</a:t>
            </a:r>
            <a:r>
              <a:rPr lang="ko-KR" altLang="en-US" sz="1100" dirty="0" smtClean="0">
                <a:solidFill>
                  <a:srgbClr val="FF0000"/>
                </a:solidFill>
              </a:rPr>
              <a:t> 처리 결과를 넘긴다</a:t>
            </a:r>
            <a:r>
              <a:rPr lang="en-US" altLang="ko-KR" sz="1100" dirty="0" smtClean="0">
                <a:solidFill>
                  <a:srgbClr val="FF0000"/>
                </a:solidFill>
              </a:rPr>
              <a:t>.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1400" dirty="0" smtClean="0"/>
              <a:t>...</a:t>
            </a:r>
          </a:p>
          <a:p>
            <a:pPr marL="0" indent="0">
              <a:buNone/>
            </a:pPr>
            <a:r>
              <a:rPr lang="en-US" altLang="ko-KR" sz="1400" dirty="0" err="1" smtClean="0"/>
              <a:t>app.use</a:t>
            </a:r>
            <a:r>
              <a:rPr lang="en-US" altLang="ko-KR" sz="1400" dirty="0" smtClean="0"/>
              <a:t>(function(</a:t>
            </a:r>
            <a:r>
              <a:rPr lang="en-US" altLang="ko-KR" sz="1400" dirty="0" err="1" smtClean="0"/>
              <a:t>req</a:t>
            </a:r>
            <a:r>
              <a:rPr lang="en-US" altLang="ko-KR" sz="1400" dirty="0"/>
              <a:t>, res, next) {</a:t>
            </a:r>
          </a:p>
          <a:p>
            <a:pPr marL="0" indent="0">
              <a:buNone/>
            </a:pPr>
            <a:r>
              <a:rPr lang="en-US" altLang="ko-KR" sz="1400" dirty="0"/>
              <a:t>    console.log('</a:t>
            </a:r>
            <a:r>
              <a:rPr lang="ko-KR" altLang="en-US" sz="1400" dirty="0" err="1"/>
              <a:t>첫번째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미들웨어에서</a:t>
            </a:r>
            <a:r>
              <a:rPr lang="ko-KR" altLang="en-US" sz="1400" dirty="0"/>
              <a:t> 요청 처리함</a:t>
            </a:r>
            <a:r>
              <a:rPr lang="en-US" altLang="ko-KR" sz="1400" dirty="0"/>
              <a:t>');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</a:p>
          <a:p>
            <a:pPr marL="0" indent="0">
              <a:buNone/>
            </a:pPr>
            <a:r>
              <a:rPr lang="en-US" altLang="ko-KR" sz="1400" dirty="0"/>
              <a:t>    //</a:t>
            </a:r>
            <a:r>
              <a:rPr lang="en-US" altLang="ko-KR" sz="1400" dirty="0" err="1"/>
              <a:t>res.writeHead</a:t>
            </a:r>
            <a:r>
              <a:rPr lang="en-US" altLang="ko-KR" sz="1400" dirty="0"/>
              <a:t>('200', {'</a:t>
            </a:r>
            <a:r>
              <a:rPr lang="en-US" altLang="ko-KR" sz="1400" dirty="0" err="1"/>
              <a:t>Content-Type':'text</a:t>
            </a:r>
            <a:r>
              <a:rPr lang="en-US" altLang="ko-KR" sz="1400" dirty="0"/>
              <a:t>/</a:t>
            </a:r>
            <a:r>
              <a:rPr lang="en-US" altLang="ko-KR" sz="1400" dirty="0" err="1"/>
              <a:t>html;charset</a:t>
            </a:r>
            <a:r>
              <a:rPr lang="en-US" altLang="ko-KR" sz="1400" dirty="0"/>
              <a:t>=utf8'});</a:t>
            </a:r>
          </a:p>
          <a:p>
            <a:pPr marL="0" indent="0">
              <a:buNone/>
            </a:pPr>
            <a:r>
              <a:rPr lang="en-US" altLang="ko-KR" sz="1400" dirty="0"/>
              <a:t>    //</a:t>
            </a:r>
            <a:r>
              <a:rPr lang="en-US" altLang="ko-KR" sz="1400" dirty="0" err="1"/>
              <a:t>res.end</a:t>
            </a:r>
            <a:r>
              <a:rPr lang="en-US" altLang="ko-KR" sz="1400" dirty="0"/>
              <a:t>("&lt;h1&gt;Express </a:t>
            </a:r>
            <a:r>
              <a:rPr lang="ko-KR" altLang="en-US" sz="1400" dirty="0"/>
              <a:t>서버에서 응답한 결과입니다</a:t>
            </a:r>
            <a:r>
              <a:rPr lang="en-US" altLang="ko-KR" sz="1400" dirty="0"/>
              <a:t>.&lt;/h1&gt;");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req.user</a:t>
            </a:r>
            <a:r>
              <a:rPr lang="en-US" altLang="ko-KR" sz="1400" dirty="0"/>
              <a:t> = 'mike';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</a:p>
          <a:p>
            <a:pPr marL="0" indent="0">
              <a:buNone/>
            </a:pPr>
            <a:r>
              <a:rPr lang="en-US" altLang="ko-KR" sz="1400" dirty="0"/>
              <a:t>    next();</a:t>
            </a:r>
          </a:p>
          <a:p>
            <a:pPr marL="0" indent="0">
              <a:buNone/>
            </a:pPr>
            <a:r>
              <a:rPr lang="en-US" altLang="ko-KR" sz="1400" dirty="0"/>
              <a:t>});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err="1"/>
              <a:t>app.use</a:t>
            </a:r>
            <a:r>
              <a:rPr lang="en-US" altLang="ko-KR" sz="1400" dirty="0"/>
              <a:t>('/', function(</a:t>
            </a:r>
            <a:r>
              <a:rPr lang="en-US" altLang="ko-KR" sz="1400" dirty="0" err="1"/>
              <a:t>req</a:t>
            </a:r>
            <a:r>
              <a:rPr lang="en-US" altLang="ko-KR" sz="1400" dirty="0"/>
              <a:t>, res, next) {</a:t>
            </a:r>
          </a:p>
          <a:p>
            <a:pPr marL="0" indent="0">
              <a:buNone/>
            </a:pPr>
            <a:r>
              <a:rPr lang="en-US" altLang="ko-KR" sz="1400" dirty="0"/>
              <a:t>    console.log('</a:t>
            </a:r>
            <a:r>
              <a:rPr lang="ko-KR" altLang="en-US" sz="1400" dirty="0" err="1"/>
              <a:t>두번째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미들웨어에서</a:t>
            </a:r>
            <a:r>
              <a:rPr lang="ko-KR" altLang="en-US" sz="1400" dirty="0"/>
              <a:t> 요청을 처리함</a:t>
            </a:r>
            <a:r>
              <a:rPr lang="en-US" altLang="ko-KR" sz="1400" dirty="0"/>
              <a:t>.');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res.writeHead</a:t>
            </a:r>
            <a:r>
              <a:rPr lang="en-US" altLang="ko-KR" sz="1400" dirty="0"/>
              <a:t>('200', {'</a:t>
            </a:r>
            <a:r>
              <a:rPr lang="en-US" altLang="ko-KR" sz="1400" dirty="0" err="1"/>
              <a:t>Content-Type':"text</a:t>
            </a:r>
            <a:r>
              <a:rPr lang="en-US" altLang="ko-KR" sz="1400" dirty="0"/>
              <a:t>/</a:t>
            </a:r>
            <a:r>
              <a:rPr lang="en-US" altLang="ko-KR" sz="1400" dirty="0" err="1"/>
              <a:t>html;charset</a:t>
            </a:r>
            <a:r>
              <a:rPr lang="en-US" altLang="ko-KR" sz="1400" dirty="0"/>
              <a:t>=utf8"});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res.end</a:t>
            </a:r>
            <a:r>
              <a:rPr lang="en-US" altLang="ko-KR" sz="1400" dirty="0"/>
              <a:t>('&lt;h1&gt;Express </a:t>
            </a:r>
            <a:r>
              <a:rPr lang="ko-KR" altLang="en-US" sz="1400" dirty="0"/>
              <a:t>서버에서 </a:t>
            </a:r>
            <a:r>
              <a:rPr lang="en-US" altLang="ko-KR" sz="1400" dirty="0"/>
              <a:t>' + </a:t>
            </a:r>
            <a:r>
              <a:rPr lang="en-US" altLang="ko-KR" sz="1400" dirty="0" err="1"/>
              <a:t>req.user</a:t>
            </a:r>
            <a:r>
              <a:rPr lang="en-US" altLang="ko-KR" sz="1400" dirty="0"/>
              <a:t> + '</a:t>
            </a:r>
            <a:r>
              <a:rPr lang="ko-KR" altLang="en-US" sz="1400" dirty="0"/>
              <a:t>가 응답한 결과입니다</a:t>
            </a:r>
            <a:r>
              <a:rPr lang="en-US" altLang="ko-KR" sz="1400" dirty="0"/>
              <a:t>.&lt;/h1&gt;');</a:t>
            </a:r>
          </a:p>
          <a:p>
            <a:pPr marL="0" indent="0">
              <a:buNone/>
            </a:pPr>
            <a:r>
              <a:rPr lang="en-US" altLang="ko-KR" sz="1400" dirty="0" smtClean="0"/>
              <a:t>});</a:t>
            </a:r>
          </a:p>
          <a:p>
            <a:pPr marL="0" indent="0">
              <a:buNone/>
            </a:pPr>
            <a:r>
              <a:rPr lang="en-US" altLang="ko-KR" sz="1400" dirty="0" smtClean="0"/>
              <a:t>...</a:t>
            </a:r>
            <a:endParaRPr lang="ko-KR" altLang="en-US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32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여러 개의 </a:t>
            </a:r>
            <a:r>
              <a:rPr lang="ko-KR" altLang="en-US" dirty="0" err="1" smtClean="0"/>
              <a:t>미들웨어를</a:t>
            </a:r>
            <a:r>
              <a:rPr lang="ko-KR" altLang="en-US" dirty="0" smtClean="0"/>
              <a:t> 등록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556792"/>
            <a:ext cx="2987824" cy="1128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883" y="3438854"/>
            <a:ext cx="4860032" cy="101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78452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>
            <a:normAutofit/>
          </a:bodyPr>
          <a:lstStyle/>
          <a:p>
            <a:r>
              <a:rPr lang="ko-KR" altLang="en-US" sz="1800" dirty="0" err="1" smtClean="0"/>
              <a:t>익스프레스에서</a:t>
            </a:r>
            <a:r>
              <a:rPr lang="ko-KR" altLang="en-US" sz="1800" dirty="0" smtClean="0"/>
              <a:t> 기본적으로 사용되는 요청 객체와 응답 객체는 </a:t>
            </a:r>
            <a:r>
              <a:rPr lang="en-US" altLang="ko-KR" sz="1800" dirty="0" smtClean="0"/>
              <a:t>http </a:t>
            </a:r>
            <a:r>
              <a:rPr lang="ko-KR" altLang="en-US" sz="1800" dirty="0" smtClean="0"/>
              <a:t>모듈에서 사용하는 객체들과 동일하다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err="1" smtClean="0"/>
              <a:t>익스프레스에서</a:t>
            </a:r>
            <a:r>
              <a:rPr lang="ko-KR" altLang="en-US" sz="1800" dirty="0" smtClean="0"/>
              <a:t> 추가로 사용할 수 있는 응답 객체의 </a:t>
            </a:r>
            <a:r>
              <a:rPr lang="ko-KR" altLang="en-US" sz="1800" dirty="0" err="1" smtClean="0"/>
              <a:t>메소드</a:t>
            </a:r>
            <a:endParaRPr lang="en-US" altLang="ko-KR" sz="1800" dirty="0" smtClean="0"/>
          </a:p>
          <a:p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Express </a:t>
            </a:r>
            <a:r>
              <a:rPr lang="ko-KR" altLang="en-US" dirty="0" smtClean="0"/>
              <a:t>요청 객체와 응답 객체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820325"/>
              </p:ext>
            </p:extLst>
          </p:nvPr>
        </p:nvGraphicFramePr>
        <p:xfrm>
          <a:off x="899592" y="2780928"/>
          <a:ext cx="7560840" cy="2667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36304"/>
                <a:gridCol w="482453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메소드</a:t>
                      </a:r>
                      <a:r>
                        <a:rPr lang="ko-KR" altLang="en-US" sz="1400" dirty="0" smtClean="0"/>
                        <a:t> 이름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send([body])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클라이언트로 데이터를 보냄</a:t>
                      </a:r>
                      <a:r>
                        <a:rPr lang="en-US" altLang="ko-KR" sz="1400" dirty="0" smtClean="0"/>
                        <a:t>. 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HTML, Buffer,</a:t>
                      </a:r>
                      <a:r>
                        <a:rPr lang="en-US" altLang="ko-KR" sz="1400" baseline="0" dirty="0" smtClean="0"/>
                        <a:t> JSON, JSON </a:t>
                      </a:r>
                      <a:r>
                        <a:rPr lang="ko-KR" altLang="en-US" sz="1400" baseline="0" dirty="0" smtClean="0"/>
                        <a:t>배열 등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status(code)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HTTP </a:t>
                      </a:r>
                      <a:r>
                        <a:rPr lang="ko-KR" altLang="en-US" sz="1400" dirty="0" smtClean="0"/>
                        <a:t>상태 코드 반환</a:t>
                      </a:r>
                      <a:r>
                        <a:rPr lang="en-US" altLang="ko-KR" sz="1400" dirty="0" smtClean="0"/>
                        <a:t>. 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end() </a:t>
                      </a:r>
                      <a:r>
                        <a:rPr lang="ko-KR" altLang="en-US" sz="1400" dirty="0" smtClean="0"/>
                        <a:t>또는 </a:t>
                      </a:r>
                      <a:r>
                        <a:rPr lang="en-US" altLang="ko-KR" sz="1400" dirty="0" smtClean="0"/>
                        <a:t>send()</a:t>
                      </a:r>
                      <a:r>
                        <a:rPr lang="ko-KR" altLang="en-US" sz="1400" dirty="0" smtClean="0"/>
                        <a:t>와 같은 전송 </a:t>
                      </a:r>
                      <a:r>
                        <a:rPr lang="ko-KR" altLang="en-US" sz="1400" dirty="0" err="1" smtClean="0"/>
                        <a:t>메소드에</a:t>
                      </a:r>
                      <a:r>
                        <a:rPr lang="ko-KR" altLang="en-US" sz="1400" dirty="0" smtClean="0"/>
                        <a:t> 의해 전송 가능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sendStatus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statusCode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HTTP </a:t>
                      </a:r>
                      <a:r>
                        <a:rPr lang="ko-KR" altLang="en-US" sz="1400" dirty="0" smtClean="0"/>
                        <a:t>상태코드 반환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상태코드는 상태 메시지와 함께 전송 됨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redirect([status]</a:t>
                      </a:r>
                      <a:r>
                        <a:rPr lang="en-US" altLang="ko-KR" sz="1400" baseline="0" dirty="0" smtClean="0"/>
                        <a:t> path)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웹 페이지를 새로운 경로로 갱신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render(view[, locals][,callback])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뷰엔진을</a:t>
                      </a:r>
                      <a:r>
                        <a:rPr lang="ko-KR" altLang="en-US" sz="1400" dirty="0" smtClean="0"/>
                        <a:t> 이용한 문서 생성 후 전송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33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9529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29208" y="1600201"/>
            <a:ext cx="5338936" cy="434908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 dirty="0" err="1"/>
              <a:t>var</a:t>
            </a:r>
            <a:r>
              <a:rPr lang="en-US" altLang="ko-KR" sz="1400" dirty="0"/>
              <a:t> http = require('http');</a:t>
            </a:r>
          </a:p>
          <a:p>
            <a:pPr marL="0" indent="0">
              <a:buNone/>
            </a:pPr>
            <a:r>
              <a:rPr lang="en-US" altLang="ko-KR" sz="1400" dirty="0" err="1"/>
              <a:t>var</a:t>
            </a:r>
            <a:r>
              <a:rPr lang="en-US" altLang="ko-KR" sz="1400" dirty="0"/>
              <a:t> express = require('express');</a:t>
            </a:r>
          </a:p>
          <a:p>
            <a:pPr marL="0" indent="0">
              <a:buNone/>
            </a:pPr>
            <a:r>
              <a:rPr lang="en-US" altLang="ko-KR" sz="1400" dirty="0" err="1"/>
              <a:t>var</a:t>
            </a:r>
            <a:r>
              <a:rPr lang="en-US" altLang="ko-KR" sz="1400" dirty="0"/>
              <a:t> app = express();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err="1"/>
              <a:t>app.set</a:t>
            </a:r>
            <a:r>
              <a:rPr lang="en-US" altLang="ko-KR" sz="1400" dirty="0"/>
              <a:t>('port', </a:t>
            </a:r>
            <a:r>
              <a:rPr lang="en-US" altLang="ko-KR" sz="1400" dirty="0" err="1"/>
              <a:t>process.env.PORT</a:t>
            </a:r>
            <a:r>
              <a:rPr lang="en-US" altLang="ko-KR" sz="1400" dirty="0"/>
              <a:t> || 3000);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err="1"/>
              <a:t>app.use</a:t>
            </a:r>
            <a:r>
              <a:rPr lang="en-US" altLang="ko-KR" sz="1400" dirty="0"/>
              <a:t>(function(</a:t>
            </a:r>
            <a:r>
              <a:rPr lang="en-US" altLang="ko-KR" sz="1400" dirty="0" err="1"/>
              <a:t>req</a:t>
            </a:r>
            <a:r>
              <a:rPr lang="en-US" altLang="ko-KR" sz="1400" dirty="0"/>
              <a:t>, res, next) {</a:t>
            </a:r>
          </a:p>
          <a:p>
            <a:pPr marL="0" indent="0">
              <a:buNone/>
            </a:pPr>
            <a:r>
              <a:rPr lang="en-US" altLang="ko-KR" sz="1400" dirty="0"/>
              <a:t>    console.log('</a:t>
            </a:r>
            <a:r>
              <a:rPr lang="ko-KR" altLang="en-US" sz="1400" dirty="0" err="1"/>
              <a:t>첫번째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미들웨어에서</a:t>
            </a:r>
            <a:r>
              <a:rPr lang="ko-KR" altLang="en-US" sz="1400" dirty="0"/>
              <a:t> 요청을 처리함</a:t>
            </a:r>
            <a:r>
              <a:rPr lang="en-US" altLang="ko-KR" sz="1400" dirty="0"/>
              <a:t>.');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res.send</a:t>
            </a:r>
            <a:r>
              <a:rPr lang="en-US" altLang="ko-KR" sz="1400" dirty="0"/>
              <a:t>({name:'</a:t>
            </a:r>
            <a:r>
              <a:rPr lang="ko-KR" altLang="en-US" sz="1400" dirty="0"/>
              <a:t>방탄소년단</a:t>
            </a:r>
            <a:r>
              <a:rPr lang="en-US" altLang="ko-KR" sz="1400" dirty="0"/>
              <a:t>', age:25});</a:t>
            </a:r>
          </a:p>
          <a:p>
            <a:pPr marL="0" indent="0">
              <a:buNone/>
            </a:pPr>
            <a:r>
              <a:rPr lang="en-US" altLang="ko-KR" sz="1400" dirty="0"/>
              <a:t>});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err="1"/>
              <a:t>var</a:t>
            </a:r>
            <a:r>
              <a:rPr lang="en-US" altLang="ko-KR" sz="1400" dirty="0"/>
              <a:t> server = </a:t>
            </a:r>
            <a:r>
              <a:rPr lang="en-US" altLang="ko-KR" sz="1400" dirty="0" err="1"/>
              <a:t>http.createServer</a:t>
            </a:r>
            <a:r>
              <a:rPr lang="en-US" altLang="ko-KR" sz="1400" dirty="0"/>
              <a:t>(app);</a:t>
            </a:r>
          </a:p>
          <a:p>
            <a:pPr marL="0" indent="0">
              <a:buNone/>
            </a:pPr>
            <a:r>
              <a:rPr lang="en-US" altLang="ko-KR" sz="1400" dirty="0" err="1"/>
              <a:t>server.listen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app.get</a:t>
            </a:r>
            <a:r>
              <a:rPr lang="en-US" altLang="ko-KR" sz="1400" dirty="0"/>
              <a:t>('port'), function() {</a:t>
            </a:r>
          </a:p>
          <a:p>
            <a:pPr marL="0" indent="0">
              <a:buNone/>
            </a:pPr>
            <a:r>
              <a:rPr lang="en-US" altLang="ko-KR" sz="1400" dirty="0"/>
              <a:t>   console.log('</a:t>
            </a:r>
            <a:r>
              <a:rPr lang="ko-KR" altLang="en-US" sz="1400" dirty="0"/>
              <a:t>웹 서버가 시작 되었습니다</a:t>
            </a:r>
            <a:r>
              <a:rPr lang="en-US" altLang="ko-KR" sz="1400" dirty="0"/>
              <a:t>. %d', </a:t>
            </a:r>
            <a:r>
              <a:rPr lang="en-US" altLang="ko-KR" sz="1400" dirty="0" err="1"/>
              <a:t>app.get</a:t>
            </a:r>
            <a:r>
              <a:rPr lang="en-US" altLang="ko-KR" sz="1400" dirty="0"/>
              <a:t>('port')); </a:t>
            </a:r>
          </a:p>
          <a:p>
            <a:pPr marL="0" indent="0">
              <a:buNone/>
            </a:pPr>
            <a:r>
              <a:rPr lang="en-US" altLang="ko-KR" sz="1400" dirty="0"/>
              <a:t>});</a:t>
            </a:r>
            <a:endParaRPr lang="ko-KR" altLang="en-US" sz="1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서버에서 </a:t>
            </a:r>
            <a:r>
              <a:rPr lang="en-US" altLang="ko-KR" dirty="0" smtClean="0"/>
              <a:t>JSON </a:t>
            </a:r>
            <a:r>
              <a:rPr lang="ko-KR" altLang="en-US" dirty="0" smtClean="0"/>
              <a:t>객체 응답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348880"/>
            <a:ext cx="3767517" cy="2180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34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1920" y="1268760"/>
            <a:ext cx="491352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JSON </a:t>
            </a:r>
            <a:r>
              <a:rPr lang="ko-KR" altLang="en-US" dirty="0" smtClean="0"/>
              <a:t>데이터만 받아 와서 게시물을 보여 줄 때 </a:t>
            </a:r>
            <a:endParaRPr lang="en-US" altLang="ko-KR" dirty="0" smtClean="0"/>
          </a:p>
          <a:p>
            <a:r>
              <a:rPr lang="ko-KR" altLang="en-US" dirty="0" smtClean="0"/>
              <a:t>해당 데이터만 업데이트하는 것이 효율적이다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57194" y="4941168"/>
            <a:ext cx="2991270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FF0000"/>
                </a:solidFill>
              </a:rPr>
              <a:t>res.status</a:t>
            </a:r>
            <a:r>
              <a:rPr lang="en-US" altLang="ko-KR" sz="1400" dirty="0" smtClean="0">
                <a:solidFill>
                  <a:srgbClr val="FF0000"/>
                </a:solidFill>
              </a:rPr>
              <a:t>(403).send('Forbidden')</a:t>
            </a:r>
          </a:p>
          <a:p>
            <a:r>
              <a:rPr lang="ko-KR" altLang="en-US" sz="1400" dirty="0" smtClean="0"/>
              <a:t>혹은</a:t>
            </a:r>
            <a:endParaRPr lang="en-US" altLang="ko-KR" sz="1400" dirty="0" smtClean="0"/>
          </a:p>
          <a:p>
            <a:r>
              <a:rPr lang="en-US" altLang="ko-KR" sz="1400" dirty="0" err="1" smtClean="0">
                <a:solidFill>
                  <a:srgbClr val="FF0000"/>
                </a:solidFill>
              </a:rPr>
              <a:t>res.sendStatus</a:t>
            </a:r>
            <a:r>
              <a:rPr lang="en-US" altLang="ko-KR" sz="1400" dirty="0" smtClean="0">
                <a:solidFill>
                  <a:srgbClr val="FF0000"/>
                </a:solidFill>
              </a:rPr>
              <a:t>(403)</a:t>
            </a:r>
          </a:p>
          <a:p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status()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메소드는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상태코드 작성 기능만 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4911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0688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웹 페이지 경로를 강제로 이동시킵니다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res.redirect</a:t>
            </a:r>
            <a:r>
              <a:rPr lang="en-US" altLang="ko-KR" dirty="0" smtClean="0"/>
              <a:t>([status,] path)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154336"/>
            <a:ext cx="5688632" cy="4154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err="1"/>
              <a:t>var</a:t>
            </a:r>
            <a:r>
              <a:rPr lang="en-US" altLang="ko-KR" sz="1600" dirty="0"/>
              <a:t> http = require('http');</a:t>
            </a:r>
          </a:p>
          <a:p>
            <a:r>
              <a:rPr lang="en-US" altLang="ko-KR" sz="1600" dirty="0" err="1"/>
              <a:t>var</a:t>
            </a:r>
            <a:r>
              <a:rPr lang="en-US" altLang="ko-KR" sz="1600" dirty="0"/>
              <a:t> express = require('express');</a:t>
            </a:r>
          </a:p>
          <a:p>
            <a:r>
              <a:rPr lang="en-US" altLang="ko-KR" sz="1600" dirty="0" err="1"/>
              <a:t>var</a:t>
            </a:r>
            <a:r>
              <a:rPr lang="en-US" altLang="ko-KR" sz="1600" dirty="0"/>
              <a:t> app = express();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app.set</a:t>
            </a:r>
            <a:r>
              <a:rPr lang="en-US" altLang="ko-KR" sz="1600" dirty="0"/>
              <a:t>('port', </a:t>
            </a:r>
            <a:r>
              <a:rPr lang="en-US" altLang="ko-KR" sz="1600" dirty="0" err="1"/>
              <a:t>process.env.PORT</a:t>
            </a:r>
            <a:r>
              <a:rPr lang="en-US" altLang="ko-KR" sz="1600" dirty="0"/>
              <a:t> || 3000);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app.use</a:t>
            </a:r>
            <a:r>
              <a:rPr lang="en-US" altLang="ko-KR" sz="1600" dirty="0"/>
              <a:t>(function(</a:t>
            </a:r>
            <a:r>
              <a:rPr lang="en-US" altLang="ko-KR" sz="1600" dirty="0" err="1"/>
              <a:t>req</a:t>
            </a:r>
            <a:r>
              <a:rPr lang="en-US" altLang="ko-KR" sz="1600" dirty="0"/>
              <a:t>, res, next) {</a:t>
            </a:r>
          </a:p>
          <a:p>
            <a:r>
              <a:rPr lang="en-US" altLang="ko-KR" sz="1600" dirty="0"/>
              <a:t>    console.log('</a:t>
            </a:r>
            <a:r>
              <a:rPr lang="ko-KR" altLang="en-US" sz="1600" dirty="0" err="1"/>
              <a:t>첫번째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미들웨어에서</a:t>
            </a:r>
            <a:r>
              <a:rPr lang="ko-KR" altLang="en-US" sz="1600" dirty="0"/>
              <a:t> 요청 처리 함</a:t>
            </a:r>
            <a:r>
              <a:rPr lang="en-US" altLang="ko-KR" sz="1600" dirty="0"/>
              <a:t>.');</a:t>
            </a:r>
          </a:p>
          <a:p>
            <a:r>
              <a:rPr lang="en-US" altLang="ko-KR" sz="1600" dirty="0"/>
              <a:t>    </a:t>
            </a:r>
          </a:p>
          <a:p>
            <a:r>
              <a:rPr lang="en-US" altLang="ko-KR" sz="1600" dirty="0"/>
              <a:t>    </a:t>
            </a:r>
            <a:r>
              <a:rPr lang="en-US" altLang="ko-KR" b="1" dirty="0" err="1">
                <a:solidFill>
                  <a:srgbClr val="FF0000"/>
                </a:solidFill>
              </a:rPr>
              <a:t>res.redirect</a:t>
            </a:r>
            <a:r>
              <a:rPr lang="en-US" altLang="ko-KR" b="1" dirty="0">
                <a:solidFill>
                  <a:srgbClr val="FF0000"/>
                </a:solidFill>
              </a:rPr>
              <a:t>('http://google.co.kr');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en-US" altLang="ko-KR" sz="1600" dirty="0"/>
              <a:t>});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var</a:t>
            </a:r>
            <a:r>
              <a:rPr lang="en-US" altLang="ko-KR" sz="1600" dirty="0"/>
              <a:t> server = </a:t>
            </a:r>
            <a:r>
              <a:rPr lang="en-US" altLang="ko-KR" sz="1600" dirty="0" err="1"/>
              <a:t>http.createServer</a:t>
            </a:r>
            <a:r>
              <a:rPr lang="en-US" altLang="ko-KR" sz="1600" dirty="0"/>
              <a:t>(app);</a:t>
            </a:r>
          </a:p>
          <a:p>
            <a:r>
              <a:rPr lang="en-US" altLang="ko-KR" sz="1600" dirty="0" err="1"/>
              <a:t>server.listen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app.get</a:t>
            </a:r>
            <a:r>
              <a:rPr lang="en-US" altLang="ko-KR" sz="1600" dirty="0"/>
              <a:t>('port'), function() {</a:t>
            </a:r>
          </a:p>
          <a:p>
            <a:r>
              <a:rPr lang="en-US" altLang="ko-KR" sz="1600" dirty="0"/>
              <a:t>    console.log('</a:t>
            </a:r>
            <a:r>
              <a:rPr lang="ko-KR" altLang="en-US" sz="1600" dirty="0"/>
              <a:t>서버가 실행 되었습니다</a:t>
            </a:r>
            <a:r>
              <a:rPr lang="en-US" altLang="ko-KR" sz="1600" dirty="0"/>
              <a:t>. %d', </a:t>
            </a:r>
            <a:r>
              <a:rPr lang="en-US" altLang="ko-KR" sz="1600" dirty="0" err="1"/>
              <a:t>app.get</a:t>
            </a:r>
            <a:r>
              <a:rPr lang="en-US" altLang="ko-KR" sz="1600" dirty="0"/>
              <a:t>('port'));</a:t>
            </a:r>
          </a:p>
          <a:p>
            <a:r>
              <a:rPr lang="en-US" altLang="ko-KR" sz="1600" dirty="0"/>
              <a:t>});</a:t>
            </a:r>
            <a:endParaRPr lang="ko-KR" alt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940821"/>
            <a:ext cx="3218621" cy="2058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35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5313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80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익스프레스에서</a:t>
            </a:r>
            <a:r>
              <a:rPr lang="ko-KR" altLang="en-US" sz="2000" dirty="0" smtClean="0"/>
              <a:t> 요청객체에 추가한 헤더와 </a:t>
            </a:r>
            <a:r>
              <a:rPr lang="ko-KR" altLang="en-US" sz="2000" dirty="0" err="1" smtClean="0"/>
              <a:t>파라미터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요청객체</a:t>
            </a:r>
            <a:r>
              <a:rPr lang="ko-KR" altLang="en-US" sz="4000" dirty="0" smtClean="0"/>
              <a:t> </a:t>
            </a:r>
            <a:r>
              <a:rPr lang="ko-KR" altLang="en-US" sz="3600" dirty="0" smtClean="0"/>
              <a:t>추가</a:t>
            </a:r>
            <a:r>
              <a:rPr lang="ko-KR" altLang="en-US" sz="4000" dirty="0" smtClean="0"/>
              <a:t> </a:t>
            </a:r>
            <a:r>
              <a:rPr lang="ko-KR" altLang="en-US" dirty="0" smtClean="0"/>
              <a:t>헤더 </a:t>
            </a:r>
            <a:r>
              <a:rPr lang="ko-KR" altLang="en-US" sz="3600" dirty="0" smtClean="0"/>
              <a:t>및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파라미터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022604"/>
              </p:ext>
            </p:extLst>
          </p:nvPr>
        </p:nvGraphicFramePr>
        <p:xfrm>
          <a:off x="899592" y="2204864"/>
          <a:ext cx="7488832" cy="2143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04256"/>
                <a:gridCol w="518457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추가한 정보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query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GET </a:t>
                      </a:r>
                      <a:r>
                        <a:rPr lang="ko-KR" altLang="en-US" sz="1600" dirty="0" smtClean="0"/>
                        <a:t>방식으로 전송한 요청 </a:t>
                      </a:r>
                      <a:r>
                        <a:rPr lang="ko-KR" altLang="en-US" sz="1600" dirty="0" err="1" smtClean="0"/>
                        <a:t>파라미터</a:t>
                      </a:r>
                      <a:r>
                        <a:rPr lang="en-US" altLang="ko-KR" sz="16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ex) req.query.name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body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POST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방식으로 전송한 요청 </a:t>
                      </a:r>
                      <a:r>
                        <a:rPr lang="ko-KR" altLang="en-US" sz="1600" baseline="0" dirty="0" err="1" smtClean="0"/>
                        <a:t>파라미터</a:t>
                      </a:r>
                      <a:r>
                        <a:rPr lang="en-US" altLang="ko-KR" sz="1600" baseline="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600" baseline="0" dirty="0" smtClean="0"/>
                        <a:t>body-parser</a:t>
                      </a:r>
                      <a:r>
                        <a:rPr lang="ko-KR" altLang="en-US" sz="1600" baseline="0" dirty="0" smtClean="0"/>
                        <a:t>와 같은 외장모듈과 함께 사용</a:t>
                      </a:r>
                      <a:r>
                        <a:rPr lang="en-US" altLang="ko-KR" sz="1600" baseline="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600" baseline="0" dirty="0" smtClean="0"/>
                        <a:t>ex) req.body.name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header(name)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헤더정보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9592" y="4725144"/>
            <a:ext cx="74168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클라이언트 측 </a:t>
            </a:r>
            <a:r>
              <a:rPr lang="ko-KR" altLang="en-US" dirty="0" err="1" smtClean="0"/>
              <a:t>웹브라우저</a:t>
            </a:r>
            <a:r>
              <a:rPr lang="ko-KR" altLang="en-US" dirty="0" smtClean="0"/>
              <a:t> 주소문자열 </a:t>
            </a:r>
            <a:r>
              <a:rPr lang="en-US" altLang="ko-KR" dirty="0" smtClean="0"/>
              <a:t>: </a:t>
            </a:r>
            <a:r>
              <a:rPr lang="ko-KR" altLang="en-US" sz="1600" dirty="0" err="1" smtClean="0"/>
              <a:t>쿼리스트링으로</a:t>
            </a:r>
            <a:r>
              <a:rPr lang="ko-KR" altLang="en-US" sz="1600" dirty="0" smtClean="0"/>
              <a:t> 전송된 </a:t>
            </a:r>
            <a:r>
              <a:rPr lang="ko-KR" altLang="en-US" sz="1600" dirty="0" err="1" smtClean="0"/>
              <a:t>파라미터</a:t>
            </a:r>
            <a:endParaRPr lang="en-US" altLang="ko-KR" dirty="0" smtClean="0"/>
          </a:p>
          <a:p>
            <a:r>
              <a:rPr lang="en-US" altLang="ko-KR" sz="2400" dirty="0" smtClean="0"/>
              <a:t>http://localhost:3000</a:t>
            </a:r>
            <a:r>
              <a:rPr lang="en-US" altLang="ko-KR" sz="2400" dirty="0" smtClean="0">
                <a:solidFill>
                  <a:srgbClr val="FF0000"/>
                </a:solidFill>
              </a:rPr>
              <a:t>/?name=gildong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36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264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95536" y="1340768"/>
            <a:ext cx="4824536" cy="50405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200" dirty="0" err="1"/>
              <a:t>var</a:t>
            </a:r>
            <a:r>
              <a:rPr lang="en-US" altLang="ko-KR" sz="1200" dirty="0"/>
              <a:t> http = require('http');</a:t>
            </a:r>
          </a:p>
          <a:p>
            <a:pPr marL="0" indent="0">
              <a:buNone/>
            </a:pPr>
            <a:r>
              <a:rPr lang="en-US" altLang="ko-KR" sz="1200" dirty="0" err="1"/>
              <a:t>var</a:t>
            </a:r>
            <a:r>
              <a:rPr lang="en-US" altLang="ko-KR" sz="1200" dirty="0"/>
              <a:t> express = require('express');</a:t>
            </a:r>
          </a:p>
          <a:p>
            <a:pPr marL="0" indent="0">
              <a:buNone/>
            </a:pPr>
            <a:r>
              <a:rPr lang="en-US" altLang="ko-KR" sz="1200" dirty="0" err="1"/>
              <a:t>var</a:t>
            </a:r>
            <a:r>
              <a:rPr lang="en-US" altLang="ko-KR" sz="1200" dirty="0"/>
              <a:t> app = express();</a:t>
            </a:r>
          </a:p>
          <a:p>
            <a:pPr marL="0" indent="0">
              <a:buNone/>
            </a:pPr>
            <a:r>
              <a:rPr lang="en-US" altLang="ko-KR" sz="1200" dirty="0" err="1"/>
              <a:t>app.set</a:t>
            </a:r>
            <a:r>
              <a:rPr lang="en-US" altLang="ko-KR" sz="1200" dirty="0"/>
              <a:t>('port', </a:t>
            </a:r>
            <a:r>
              <a:rPr lang="en-US" altLang="ko-KR" sz="1200" dirty="0" err="1"/>
              <a:t>process.env.PORT</a:t>
            </a:r>
            <a:r>
              <a:rPr lang="en-US" altLang="ko-KR" sz="1200" dirty="0"/>
              <a:t> || 3000);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 err="1"/>
              <a:t>app.use</a:t>
            </a:r>
            <a:r>
              <a:rPr lang="en-US" altLang="ko-KR" sz="1200" dirty="0"/>
              <a:t>(function(</a:t>
            </a:r>
            <a:r>
              <a:rPr lang="en-US" altLang="ko-KR" sz="1200" dirty="0" err="1"/>
              <a:t>req</a:t>
            </a:r>
            <a:r>
              <a:rPr lang="en-US" altLang="ko-KR" sz="1200" dirty="0"/>
              <a:t>, res, next) {</a:t>
            </a:r>
          </a:p>
          <a:p>
            <a:pPr marL="0" indent="0">
              <a:buNone/>
            </a:pPr>
            <a:r>
              <a:rPr lang="en-US" altLang="ko-KR" sz="1200" dirty="0"/>
              <a:t>    console.log('</a:t>
            </a:r>
            <a:r>
              <a:rPr lang="ko-KR" altLang="en-US" sz="1200" dirty="0" err="1"/>
              <a:t>첫번째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미들웨어에서</a:t>
            </a:r>
            <a:r>
              <a:rPr lang="ko-KR" altLang="en-US" sz="1200" dirty="0"/>
              <a:t> 요청 처리 함</a:t>
            </a:r>
            <a:r>
              <a:rPr lang="en-US" altLang="ko-KR" sz="1200" dirty="0"/>
              <a:t>.');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userAgent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req.header</a:t>
            </a:r>
            <a:r>
              <a:rPr lang="en-US" altLang="ko-KR" sz="1200" dirty="0"/>
              <a:t>('User-Agent');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paramName</a:t>
            </a:r>
            <a:r>
              <a:rPr lang="en-US" altLang="ko-KR" sz="1200" dirty="0"/>
              <a:t> = req.query.name;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res.writeHead</a:t>
            </a:r>
            <a:r>
              <a:rPr lang="en-US" altLang="ko-KR" sz="1200" dirty="0"/>
              <a:t>('200', {'</a:t>
            </a:r>
            <a:r>
              <a:rPr lang="en-US" altLang="ko-KR" sz="1200" dirty="0" err="1"/>
              <a:t>Content-Type':'text</a:t>
            </a:r>
            <a:r>
              <a:rPr lang="en-US" altLang="ko-KR" sz="1200" dirty="0"/>
              <a:t>/</a:t>
            </a:r>
            <a:r>
              <a:rPr lang="en-US" altLang="ko-KR" sz="1200" dirty="0" err="1"/>
              <a:t>html;charset</a:t>
            </a:r>
            <a:r>
              <a:rPr lang="en-US" altLang="ko-KR" sz="1200" dirty="0"/>
              <a:t>=utf8'});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res.write</a:t>
            </a:r>
            <a:r>
              <a:rPr lang="en-US" altLang="ko-KR" sz="1200" dirty="0"/>
              <a:t>('&lt;h1&gt;Express </a:t>
            </a:r>
            <a:r>
              <a:rPr lang="ko-KR" altLang="en-US" sz="1200" dirty="0"/>
              <a:t>서버에서 응답한 결과입니다</a:t>
            </a:r>
            <a:r>
              <a:rPr lang="en-US" altLang="ko-KR" sz="1200" dirty="0"/>
              <a:t>.&lt;/h1&gt;');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res.write</a:t>
            </a:r>
            <a:r>
              <a:rPr lang="en-US" altLang="ko-KR" sz="1200" dirty="0"/>
              <a:t>('&lt;div&gt;&lt;p&gt;User-Agent: '+ </a:t>
            </a:r>
            <a:r>
              <a:rPr lang="en-US" altLang="ko-KR" sz="1200" dirty="0" err="1"/>
              <a:t>userAgent</a:t>
            </a:r>
            <a:r>
              <a:rPr lang="en-US" altLang="ko-KR" sz="1200" dirty="0"/>
              <a:t> +'&lt;/p&gt;&lt;/div&gt;');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res.write</a:t>
            </a:r>
            <a:r>
              <a:rPr lang="en-US" altLang="ko-KR" sz="1200" dirty="0"/>
              <a:t>('&lt;div&gt;&lt;p&gt;</a:t>
            </a:r>
            <a:r>
              <a:rPr lang="en-US" altLang="ko-KR" sz="1200" dirty="0" err="1"/>
              <a:t>Param</a:t>
            </a:r>
            <a:r>
              <a:rPr lang="en-US" altLang="ko-KR" sz="1200" dirty="0"/>
              <a:t> name: '+ </a:t>
            </a:r>
            <a:r>
              <a:rPr lang="en-US" altLang="ko-KR" sz="1200" dirty="0" err="1"/>
              <a:t>paramName</a:t>
            </a:r>
            <a:r>
              <a:rPr lang="en-US" altLang="ko-KR" sz="1200" dirty="0"/>
              <a:t> +'&lt;/p&gt;&lt;/div&gt;');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res.end</a:t>
            </a:r>
            <a:r>
              <a:rPr lang="en-US" altLang="ko-KR" sz="1200" dirty="0"/>
              <a:t>();</a:t>
            </a:r>
          </a:p>
          <a:p>
            <a:pPr marL="0" indent="0">
              <a:buNone/>
            </a:pPr>
            <a:r>
              <a:rPr lang="en-US" altLang="ko-KR" sz="1200" dirty="0"/>
              <a:t>});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</a:p>
          <a:p>
            <a:pPr marL="0" indent="0">
              <a:buNone/>
            </a:pPr>
            <a:r>
              <a:rPr lang="en-US" altLang="ko-KR" sz="1200" dirty="0" err="1"/>
              <a:t>var</a:t>
            </a:r>
            <a:r>
              <a:rPr lang="en-US" altLang="ko-KR" sz="1200" dirty="0"/>
              <a:t> server = </a:t>
            </a:r>
            <a:r>
              <a:rPr lang="en-US" altLang="ko-KR" sz="1200" dirty="0" err="1"/>
              <a:t>http.createServer</a:t>
            </a:r>
            <a:r>
              <a:rPr lang="en-US" altLang="ko-KR" sz="1200" dirty="0"/>
              <a:t>(app);</a:t>
            </a:r>
          </a:p>
          <a:p>
            <a:pPr marL="0" indent="0">
              <a:buNone/>
            </a:pPr>
            <a:r>
              <a:rPr lang="en-US" altLang="ko-KR" sz="1200" dirty="0" err="1"/>
              <a:t>server.listen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app.get</a:t>
            </a:r>
            <a:r>
              <a:rPr lang="en-US" altLang="ko-KR" sz="1200" dirty="0"/>
              <a:t>('port'), function() {</a:t>
            </a:r>
          </a:p>
          <a:p>
            <a:pPr marL="0" indent="0">
              <a:buNone/>
            </a:pPr>
            <a:r>
              <a:rPr lang="en-US" altLang="ko-KR" sz="1200" dirty="0"/>
              <a:t>   console.log('</a:t>
            </a:r>
            <a:r>
              <a:rPr lang="ko-KR" altLang="en-US" sz="1200" dirty="0"/>
              <a:t>서버가 시작 되었습니다</a:t>
            </a:r>
            <a:r>
              <a:rPr lang="en-US" altLang="ko-KR" sz="1200" dirty="0"/>
              <a:t>. %d', </a:t>
            </a:r>
            <a:r>
              <a:rPr lang="en-US" altLang="ko-KR" sz="1200" dirty="0" err="1"/>
              <a:t>app.get</a:t>
            </a:r>
            <a:r>
              <a:rPr lang="en-US" altLang="ko-KR" sz="1200" dirty="0"/>
              <a:t>('port')); </a:t>
            </a:r>
          </a:p>
          <a:p>
            <a:pPr marL="0" indent="0">
              <a:buNone/>
            </a:pPr>
            <a:r>
              <a:rPr lang="en-US" altLang="ko-KR" sz="1200" dirty="0"/>
              <a:t>});</a:t>
            </a:r>
            <a:endParaRPr lang="ko-KR" altLang="en-US" sz="12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헤더와 요청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확인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340768"/>
            <a:ext cx="3693800" cy="29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37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664152" y="4653136"/>
            <a:ext cx="3024336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http://localhost:3000/?name=gildong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7320336" y="5418024"/>
            <a:ext cx="1368152" cy="247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req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객체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7157120" y="6098014"/>
            <a:ext cx="1531368" cy="2474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req.query.name</a:t>
            </a:r>
            <a:endParaRPr lang="ko-KR" altLang="en-US" sz="1400" dirty="0"/>
          </a:p>
        </p:txBody>
      </p:sp>
      <p:sp>
        <p:nvSpPr>
          <p:cNvPr id="7" name="한쪽 모서리가 잘린 사각형 6"/>
          <p:cNvSpPr/>
          <p:nvPr/>
        </p:nvSpPr>
        <p:spPr>
          <a:xfrm>
            <a:off x="5584159" y="6057382"/>
            <a:ext cx="1008112" cy="328663"/>
          </a:xfrm>
          <a:prstGeom prst="snip1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gildong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84159" y="437613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0070C0"/>
                </a:solidFill>
              </a:rPr>
              <a:t>주소문자</a:t>
            </a:r>
            <a:r>
              <a:rPr lang="ko-KR" altLang="en-US" sz="1200" dirty="0">
                <a:solidFill>
                  <a:srgbClr val="0070C0"/>
                </a:solidFill>
              </a:rPr>
              <a:t>열</a:t>
            </a:r>
          </a:p>
        </p:txBody>
      </p:sp>
      <p:sp>
        <p:nvSpPr>
          <p:cNvPr id="10" name="오른쪽 화살표 9"/>
          <p:cNvSpPr/>
          <p:nvPr/>
        </p:nvSpPr>
        <p:spPr>
          <a:xfrm rot="5400000">
            <a:off x="7812360" y="5085184"/>
            <a:ext cx="360040" cy="2160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5400000">
            <a:off x="7844717" y="5769351"/>
            <a:ext cx="360040" cy="2160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8" idx="1"/>
            <a:endCxn id="7" idx="0"/>
          </p:cNvCxnSpPr>
          <p:nvPr/>
        </p:nvCxnSpPr>
        <p:spPr>
          <a:xfrm flipH="1">
            <a:off x="6592271" y="6221714"/>
            <a:ext cx="56484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796136" y="5697343"/>
            <a:ext cx="208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요청파라미터</a:t>
            </a:r>
            <a:r>
              <a:rPr lang="ko-KR" altLang="en-US" dirty="0" smtClean="0"/>
              <a:t>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49902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 </a:t>
            </a:r>
            <a:r>
              <a:rPr lang="ko-KR" altLang="en-US" dirty="0" err="1" smtClean="0"/>
              <a:t>미들웨</a:t>
            </a:r>
            <a:r>
              <a:rPr lang="ko-KR" altLang="en-US" dirty="0" err="1"/>
              <a:t>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38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1699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특정 폴더의 파일들을 특정 패스로 접근 가능</a:t>
            </a:r>
            <a:endParaRPr lang="en-US" altLang="ko-KR" sz="2000" dirty="0" smtClean="0"/>
          </a:p>
          <a:p>
            <a:pPr marL="457200" lvl="1" indent="0">
              <a:buNone/>
            </a:pP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static  = require('serve-static');</a:t>
            </a:r>
          </a:p>
          <a:p>
            <a:pPr marL="457200" lvl="1" indent="0">
              <a:buNone/>
            </a:pPr>
            <a:r>
              <a:rPr lang="en-US" altLang="ko-KR" sz="1600" dirty="0" smtClean="0"/>
              <a:t>...</a:t>
            </a:r>
          </a:p>
          <a:p>
            <a:pPr marL="457200" lvl="1" indent="0">
              <a:buNone/>
            </a:pPr>
            <a:r>
              <a:rPr lang="en-US" altLang="ko-KR" sz="1600" dirty="0" err="1" smtClean="0"/>
              <a:t>app.use</a:t>
            </a:r>
            <a:r>
              <a:rPr lang="en-US" altLang="ko-KR" sz="1600" dirty="0" smtClean="0"/>
              <a:t>('/public',  static(</a:t>
            </a:r>
            <a:r>
              <a:rPr lang="en-US" altLang="ko-KR" sz="1600" dirty="0" err="1" smtClean="0"/>
              <a:t>path.join</a:t>
            </a:r>
            <a:r>
              <a:rPr lang="en-US" altLang="ko-KR" sz="1600" dirty="0" smtClean="0"/>
              <a:t>(__</a:t>
            </a:r>
            <a:r>
              <a:rPr lang="en-US" altLang="ko-KR" sz="1600" dirty="0" err="1" smtClean="0"/>
              <a:t>dirname</a:t>
            </a:r>
            <a:r>
              <a:rPr lang="en-US" altLang="ko-KR" sz="1600" dirty="0" smtClean="0"/>
              <a:t>, 'public')) );</a:t>
            </a:r>
          </a:p>
          <a:p>
            <a:pPr marL="457200" lvl="1" indent="0">
              <a:buNone/>
            </a:pPr>
            <a:endParaRPr lang="en-US" altLang="ko-KR" sz="1600" dirty="0"/>
          </a:p>
          <a:p>
            <a:r>
              <a:rPr lang="en-US" altLang="ko-KR" sz="2000" dirty="0" smtClean="0"/>
              <a:t>static </a:t>
            </a:r>
            <a:r>
              <a:rPr lang="ko-KR" altLang="en-US" sz="2000" dirty="0" err="1" smtClean="0"/>
              <a:t>미들웨어</a:t>
            </a:r>
            <a:r>
              <a:rPr lang="ko-KR" altLang="en-US" sz="2000" dirty="0" smtClean="0"/>
              <a:t> 외장모듈 설치</a:t>
            </a:r>
            <a:endParaRPr lang="en-US" altLang="ko-KR" sz="2000" dirty="0" smtClean="0"/>
          </a:p>
          <a:p>
            <a:pPr lvl="1"/>
            <a:r>
              <a:rPr lang="en-US" altLang="ko-KR" sz="1600" dirty="0" err="1" smtClean="0"/>
              <a:t>npm</a:t>
            </a:r>
            <a:r>
              <a:rPr lang="en-US" altLang="ko-KR" sz="1600" dirty="0" smtClean="0"/>
              <a:t> install serve-static --save</a:t>
            </a:r>
          </a:p>
          <a:p>
            <a:pPr lvl="1"/>
            <a:endParaRPr lang="en-US" altLang="ko-KR" sz="1600" dirty="0"/>
          </a:p>
          <a:p>
            <a:r>
              <a:rPr lang="en-US" altLang="ko-KR" sz="2000" dirty="0" smtClean="0"/>
              <a:t>public </a:t>
            </a:r>
            <a:r>
              <a:rPr lang="ko-KR" altLang="en-US" sz="2000" dirty="0" smtClean="0"/>
              <a:t>폴더 안에 있는 파일들을 클라이언트에서 바로 접근 가능</a:t>
            </a:r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/public/images </a:t>
            </a:r>
            <a:r>
              <a:rPr lang="ko-KR" altLang="en-US" sz="2000" dirty="0" smtClean="0"/>
              <a:t>폴더에 들어 있는 파일을 접근 하는 응답</a:t>
            </a:r>
            <a:endParaRPr lang="en-US" altLang="ko-KR" sz="2000" dirty="0" smtClean="0"/>
          </a:p>
          <a:p>
            <a:pPr lvl="1"/>
            <a:r>
              <a:rPr lang="en-US" altLang="ko-KR" sz="1600" dirty="0" err="1" smtClean="0"/>
              <a:t>res.end</a:t>
            </a:r>
            <a:r>
              <a:rPr lang="en-US" altLang="ko-KR" sz="1600" dirty="0" smtClean="0"/>
              <a:t>("&lt;</a:t>
            </a:r>
            <a:r>
              <a:rPr lang="en-US" altLang="ko-KR" sz="1600" dirty="0" err="1" smtClean="0"/>
              <a:t>img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src</a:t>
            </a:r>
            <a:r>
              <a:rPr lang="en-US" altLang="ko-KR" sz="1600" dirty="0" smtClean="0"/>
              <a:t>='/images/house.png' width='50%'&gt;");</a:t>
            </a:r>
          </a:p>
          <a:p>
            <a:pPr lvl="1"/>
            <a:endParaRPr lang="en-US" altLang="ko-KR" sz="1600" dirty="0"/>
          </a:p>
          <a:p>
            <a:r>
              <a:rPr lang="en-US" altLang="ko-KR" sz="2000" dirty="0" smtClean="0"/>
              <a:t>public </a:t>
            </a:r>
            <a:r>
              <a:rPr lang="ko-KR" altLang="en-US" sz="2000" dirty="0" err="1" smtClean="0"/>
              <a:t>포더의</a:t>
            </a:r>
            <a:r>
              <a:rPr lang="ko-KR" altLang="en-US" sz="2000" dirty="0" smtClean="0"/>
              <a:t> 파일을 </a:t>
            </a:r>
            <a:r>
              <a:rPr lang="en-US" altLang="ko-KR" sz="2000" dirty="0" smtClean="0"/>
              <a:t>/public </a:t>
            </a:r>
            <a:r>
              <a:rPr lang="ko-KR" altLang="en-US" sz="2000" dirty="0" smtClean="0"/>
              <a:t>패스로 접근 가능하도록 지정</a:t>
            </a:r>
            <a:endParaRPr lang="en-US" altLang="ko-KR" sz="2000" dirty="0" smtClean="0"/>
          </a:p>
          <a:p>
            <a:pPr lvl="1"/>
            <a:r>
              <a:rPr lang="en-US" altLang="ko-KR" sz="1600" dirty="0" err="1" smtClean="0"/>
              <a:t>app.use</a:t>
            </a:r>
            <a:r>
              <a:rPr lang="en-US" altLang="ko-KR" sz="1600" dirty="0" smtClean="0"/>
              <a:t>('/public', static(</a:t>
            </a:r>
            <a:r>
              <a:rPr lang="en-US" altLang="ko-KR" sz="1600" dirty="0" err="1" smtClean="0"/>
              <a:t>path.join</a:t>
            </a:r>
            <a:r>
              <a:rPr lang="en-US" altLang="ko-KR" sz="1600" dirty="0" smtClean="0"/>
              <a:t>(__</a:t>
            </a:r>
            <a:r>
              <a:rPr lang="en-US" altLang="ko-KR" sz="1600" dirty="0" err="1" smtClean="0"/>
              <a:t>dirname</a:t>
            </a:r>
            <a:r>
              <a:rPr lang="en-US" altLang="ko-KR" sz="1600" dirty="0" smtClean="0"/>
              <a:t>, 'public')) );</a:t>
            </a:r>
          </a:p>
          <a:p>
            <a:pPr lvl="1"/>
            <a:endParaRPr lang="en-US" altLang="ko-KR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 </a:t>
            </a:r>
            <a:r>
              <a:rPr lang="ko-KR" altLang="en-US" dirty="0" err="1" smtClean="0"/>
              <a:t>미들웨어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39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283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HTTP </a:t>
            </a:r>
            <a:r>
              <a:rPr lang="ko-KR" altLang="en-US" sz="2400" dirty="0" smtClean="0"/>
              <a:t>서버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HTTP </a:t>
            </a:r>
            <a:r>
              <a:rPr lang="ko-KR" altLang="en-US" sz="2000" dirty="0" smtClean="0"/>
              <a:t>서버 주요 이벤트</a:t>
            </a:r>
            <a:endParaRPr lang="en-US" altLang="ko-KR" sz="2000" dirty="0" smtClean="0"/>
          </a:p>
          <a:p>
            <a:pPr lvl="2"/>
            <a:r>
              <a:rPr lang="en-US" altLang="ko-KR" sz="1800" dirty="0" smtClean="0"/>
              <a:t>request : </a:t>
            </a:r>
            <a:r>
              <a:rPr lang="ko-KR" altLang="en-US" sz="1800" dirty="0" smtClean="0"/>
              <a:t>클라이언트 요청 도착</a:t>
            </a:r>
            <a:endParaRPr lang="en-US" altLang="ko-KR" sz="1800" dirty="0" smtClean="0"/>
          </a:p>
          <a:p>
            <a:pPr lvl="2"/>
            <a:r>
              <a:rPr lang="en-US" altLang="ko-KR" sz="1800" dirty="0" smtClean="0"/>
              <a:t>connection : </a:t>
            </a:r>
            <a:r>
              <a:rPr lang="ko-KR" altLang="en-US" sz="1800" dirty="0" smtClean="0"/>
              <a:t>소켓 연결</a:t>
            </a:r>
            <a:endParaRPr lang="en-US" altLang="ko-KR" sz="1800" dirty="0" smtClean="0"/>
          </a:p>
          <a:p>
            <a:pPr lvl="2"/>
            <a:r>
              <a:rPr lang="en-US" altLang="ko-KR" sz="1800" dirty="0" smtClean="0"/>
              <a:t>close : </a:t>
            </a:r>
            <a:r>
              <a:rPr lang="ko-KR" altLang="en-US" sz="1800" dirty="0" smtClean="0"/>
              <a:t>서버 종료</a:t>
            </a:r>
            <a:endParaRPr lang="en-US" altLang="ko-KR" sz="1800" dirty="0" smtClean="0"/>
          </a:p>
          <a:p>
            <a:pPr lvl="2"/>
            <a:endParaRPr lang="en-US" altLang="ko-KR" sz="1800" dirty="0"/>
          </a:p>
          <a:p>
            <a:pPr lvl="1"/>
            <a:endParaRPr lang="en-US" altLang="ko-KR" sz="2000" dirty="0" smtClean="0"/>
          </a:p>
          <a:p>
            <a:pPr lvl="1"/>
            <a:r>
              <a:rPr lang="en-US" altLang="ko-KR" sz="2000" dirty="0" smtClean="0"/>
              <a:t>HTTP </a:t>
            </a:r>
            <a:r>
              <a:rPr lang="ko-KR" altLang="en-US" sz="2000" dirty="0" smtClean="0"/>
              <a:t>서버 </a:t>
            </a:r>
            <a:r>
              <a:rPr lang="ko-KR" altLang="en-US" sz="2000" dirty="0" err="1" smtClean="0"/>
              <a:t>메소드</a:t>
            </a:r>
            <a:endParaRPr lang="en-US" altLang="ko-KR" sz="2000" dirty="0" smtClean="0"/>
          </a:p>
          <a:p>
            <a:pPr lvl="2"/>
            <a:r>
              <a:rPr lang="en-US" altLang="ko-KR" sz="1800" dirty="0" err="1" smtClean="0"/>
              <a:t>server.listen</a:t>
            </a:r>
            <a:r>
              <a:rPr lang="en-US" altLang="ko-KR" sz="1800" dirty="0" smtClean="0"/>
              <a:t>()</a:t>
            </a:r>
          </a:p>
          <a:p>
            <a:pPr lvl="2"/>
            <a:r>
              <a:rPr lang="en-US" altLang="ko-KR" sz="1800" dirty="0" err="1" smtClean="0"/>
              <a:t>server.close</a:t>
            </a:r>
            <a:r>
              <a:rPr lang="en-US" altLang="ko-KR" sz="1800" dirty="0" smtClean="0"/>
              <a:t>()</a:t>
            </a:r>
          </a:p>
          <a:p>
            <a:pPr lvl="2"/>
            <a:r>
              <a:rPr lang="en-US" altLang="ko-KR" sz="1800" dirty="0" err="1" smtClean="0"/>
              <a:t>server.setTimeout</a:t>
            </a:r>
            <a:r>
              <a:rPr lang="en-US" altLang="ko-KR" sz="1800" dirty="0" smtClean="0"/>
              <a:t>()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 smtClean="0"/>
              <a:t>서</a:t>
            </a:r>
            <a:r>
              <a:rPr lang="ko-KR" altLang="en-US" dirty="0"/>
              <a:t>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8068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95536" y="1268760"/>
            <a:ext cx="2962672" cy="341297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ko-KR" sz="1200" dirty="0" smtClean="0"/>
              <a:t>/public/test.html</a:t>
            </a:r>
          </a:p>
          <a:p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 smtClean="0"/>
              <a:t>&lt;!</a:t>
            </a:r>
            <a:r>
              <a:rPr lang="en-US" altLang="ko-KR" sz="1200" dirty="0"/>
              <a:t>DOCTYPE html&gt;</a:t>
            </a:r>
          </a:p>
          <a:p>
            <a:pPr marL="0" indent="0">
              <a:buNone/>
            </a:pPr>
            <a:r>
              <a:rPr lang="en-US" altLang="ko-KR" sz="1200" dirty="0"/>
              <a:t>&lt;html </a:t>
            </a:r>
            <a:r>
              <a:rPr lang="en-US" altLang="ko-KR" sz="1200" dirty="0" err="1"/>
              <a:t>lang</a:t>
            </a:r>
            <a:r>
              <a:rPr lang="en-US" altLang="ko-KR" sz="1200" dirty="0"/>
              <a:t>="en"&gt;</a:t>
            </a:r>
          </a:p>
          <a:p>
            <a:pPr marL="0" indent="0">
              <a:buNone/>
            </a:pPr>
            <a:r>
              <a:rPr lang="en-US" altLang="ko-KR" sz="1200" dirty="0"/>
              <a:t>&lt;head&gt;</a:t>
            </a:r>
          </a:p>
          <a:p>
            <a:pPr marL="0" indent="0">
              <a:buNone/>
            </a:pPr>
            <a:r>
              <a:rPr lang="en-US" altLang="ko-KR" sz="1200" dirty="0"/>
              <a:t>    &lt;meta charset="UTF-8"&gt;</a:t>
            </a:r>
          </a:p>
          <a:p>
            <a:pPr marL="0" indent="0">
              <a:buNone/>
            </a:pPr>
            <a:r>
              <a:rPr lang="en-US" altLang="ko-KR" sz="1200" dirty="0"/>
              <a:t>    &lt;title&gt;/public/test.html&lt;/title&gt;</a:t>
            </a:r>
          </a:p>
          <a:p>
            <a:pPr marL="0" indent="0">
              <a:buNone/>
            </a:pPr>
            <a:r>
              <a:rPr lang="en-US" altLang="ko-KR" sz="1200" dirty="0"/>
              <a:t>&lt;/head&gt;</a:t>
            </a:r>
          </a:p>
          <a:p>
            <a:pPr marL="0" indent="0">
              <a:buNone/>
            </a:pPr>
            <a:r>
              <a:rPr lang="en-US" altLang="ko-KR" sz="1200" dirty="0"/>
              <a:t>&lt;body&gt;</a:t>
            </a:r>
          </a:p>
          <a:p>
            <a:pPr marL="0" indent="0">
              <a:buNone/>
            </a:pPr>
            <a:r>
              <a:rPr lang="en-US" altLang="ko-KR" sz="1200" dirty="0"/>
              <a:t>   </a:t>
            </a:r>
          </a:p>
          <a:p>
            <a:pPr marL="0" indent="0">
              <a:buNone/>
            </a:pPr>
            <a:r>
              <a:rPr lang="en-US" altLang="ko-KR" sz="1200" dirty="0"/>
              <a:t>   &lt;h1&gt;</a:t>
            </a:r>
            <a:r>
              <a:rPr lang="ko-KR" altLang="en-US" sz="1200" dirty="0" err="1"/>
              <a:t>호수가의</a:t>
            </a:r>
            <a:r>
              <a:rPr lang="ko-KR" altLang="en-US" sz="1200" dirty="0"/>
              <a:t> 오두막</a:t>
            </a:r>
            <a:r>
              <a:rPr lang="en-US" altLang="ko-KR" sz="1200" dirty="0"/>
              <a:t>&lt;/h1&gt;</a:t>
            </a:r>
          </a:p>
          <a:p>
            <a:pPr marL="0" indent="0">
              <a:buNone/>
            </a:pPr>
            <a:r>
              <a:rPr lang="en-US" altLang="ko-KR" sz="1200" dirty="0"/>
              <a:t>   &lt;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="./house.jpg" width="200"/&gt;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</a:p>
          <a:p>
            <a:pPr marL="0" indent="0">
              <a:buNone/>
            </a:pPr>
            <a:r>
              <a:rPr lang="en-US" altLang="ko-KR" sz="1200" dirty="0"/>
              <a:t>&lt;/body&gt;</a:t>
            </a:r>
          </a:p>
          <a:p>
            <a:pPr marL="0" indent="0">
              <a:buNone/>
            </a:pPr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40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static </a:t>
            </a:r>
            <a:r>
              <a:rPr lang="ko-KR" altLang="en-US" dirty="0" err="1"/>
              <a:t>미들웨어</a:t>
            </a:r>
            <a:endParaRPr lang="ko-KR" altLang="en-US" dirty="0"/>
          </a:p>
        </p:txBody>
      </p:sp>
      <p:sp>
        <p:nvSpPr>
          <p:cNvPr id="5" name="내용 개체 틀 1"/>
          <p:cNvSpPr txBox="1">
            <a:spLocks/>
          </p:cNvSpPr>
          <p:nvPr/>
        </p:nvSpPr>
        <p:spPr>
          <a:xfrm>
            <a:off x="3995936" y="1196752"/>
            <a:ext cx="4464496" cy="4032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>
            <a:no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SzPct val="70000"/>
              <a:buFont typeface="Wingdings"/>
              <a:buChar char=""/>
              <a:defRPr kumimoji="0"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120000"/>
              <a:buFont typeface="Arial"/>
              <a:buChar char="•"/>
              <a:defRPr kumimoji="0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120000"/>
              <a:buFont typeface="Arial"/>
              <a:buChar char="•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Font typeface="Arial"/>
              <a:buChar char="•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kumimoji="0"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kumimoji="0"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/app.js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 err="1" smtClean="0"/>
              <a:t>var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express=require('express');</a:t>
            </a:r>
          </a:p>
          <a:p>
            <a:pPr marL="0" indent="0">
              <a:buNone/>
            </a:pPr>
            <a:r>
              <a:rPr lang="en-US" altLang="ko-KR" sz="1200" dirty="0" err="1"/>
              <a:t>var</a:t>
            </a:r>
            <a:r>
              <a:rPr lang="en-US" altLang="ko-KR" sz="1200" dirty="0"/>
              <a:t> http=require('http');</a:t>
            </a:r>
          </a:p>
          <a:p>
            <a:pPr marL="0" indent="0">
              <a:buNone/>
            </a:pPr>
            <a:r>
              <a:rPr lang="en-US" altLang="ko-KR" sz="1200" dirty="0" err="1"/>
              <a:t>var</a:t>
            </a:r>
            <a:r>
              <a:rPr lang="en-US" altLang="ko-KR" sz="1200" dirty="0"/>
              <a:t> path=require('path');</a:t>
            </a:r>
          </a:p>
          <a:p>
            <a:pPr marL="0" indent="0">
              <a:buNone/>
            </a:pPr>
            <a:r>
              <a:rPr lang="en-US" altLang="ko-KR" sz="1200" dirty="0" err="1"/>
              <a:t>var</a:t>
            </a:r>
            <a:r>
              <a:rPr lang="en-US" altLang="ko-KR" sz="1200" dirty="0"/>
              <a:t> static = require('serve-static');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 err="1"/>
              <a:t>var</a:t>
            </a:r>
            <a:r>
              <a:rPr lang="en-US" altLang="ko-KR" sz="1200" dirty="0"/>
              <a:t> app = express();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 err="1"/>
              <a:t>app.set</a:t>
            </a:r>
            <a:r>
              <a:rPr lang="en-US" altLang="ko-KR" sz="1200" dirty="0"/>
              <a:t>('port', </a:t>
            </a:r>
            <a:r>
              <a:rPr lang="en-US" altLang="ko-KR" sz="1200" dirty="0" err="1"/>
              <a:t>process.env.PORT</a:t>
            </a:r>
            <a:r>
              <a:rPr lang="en-US" altLang="ko-KR" sz="1200" dirty="0"/>
              <a:t> || 3000);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//static </a:t>
            </a:r>
            <a:r>
              <a:rPr lang="ko-KR" altLang="en-US" sz="1200" dirty="0" err="1"/>
              <a:t>미들웨어로</a:t>
            </a:r>
            <a:r>
              <a:rPr lang="ko-KR" altLang="en-US" sz="1200" dirty="0"/>
              <a:t> </a:t>
            </a:r>
            <a:r>
              <a:rPr lang="en-US" altLang="ko-KR" sz="1200" dirty="0"/>
              <a:t>public </a:t>
            </a:r>
            <a:r>
              <a:rPr lang="ko-KR" altLang="en-US" sz="1200" dirty="0"/>
              <a:t>폴더 지정</a:t>
            </a:r>
          </a:p>
          <a:p>
            <a:pPr marL="0" indent="0">
              <a:buNone/>
            </a:pPr>
            <a:r>
              <a:rPr lang="en-US" altLang="ko-KR" sz="1200" dirty="0" err="1"/>
              <a:t>app.use</a:t>
            </a:r>
            <a:r>
              <a:rPr lang="en-US" altLang="ko-KR" sz="1200" dirty="0"/>
              <a:t>('/public', static(</a:t>
            </a:r>
            <a:r>
              <a:rPr lang="en-US" altLang="ko-KR" sz="1200" dirty="0" err="1"/>
              <a:t>path.join</a:t>
            </a:r>
            <a:r>
              <a:rPr lang="en-US" altLang="ko-KR" sz="1200" dirty="0"/>
              <a:t>(__</a:t>
            </a:r>
            <a:r>
              <a:rPr lang="en-US" altLang="ko-KR" sz="1200" dirty="0" err="1"/>
              <a:t>dirname</a:t>
            </a:r>
            <a:r>
              <a:rPr lang="en-US" altLang="ko-KR" sz="1200" dirty="0"/>
              <a:t>, 'public')));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 err="1"/>
              <a:t>var</a:t>
            </a:r>
            <a:r>
              <a:rPr lang="en-US" altLang="ko-KR" sz="1200" dirty="0"/>
              <a:t> server = </a:t>
            </a:r>
            <a:r>
              <a:rPr lang="en-US" altLang="ko-KR" sz="1200" dirty="0" err="1"/>
              <a:t>http.createServer</a:t>
            </a:r>
            <a:r>
              <a:rPr lang="en-US" altLang="ko-KR" sz="1200" dirty="0"/>
              <a:t>(app);</a:t>
            </a:r>
          </a:p>
          <a:p>
            <a:pPr marL="0" indent="0">
              <a:buNone/>
            </a:pPr>
            <a:r>
              <a:rPr lang="en-US" altLang="ko-KR" sz="1200" dirty="0" err="1"/>
              <a:t>server.listen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app.get</a:t>
            </a:r>
            <a:r>
              <a:rPr lang="en-US" altLang="ko-KR" sz="1200" dirty="0"/>
              <a:t>('port'), function() {</a:t>
            </a:r>
          </a:p>
          <a:p>
            <a:pPr marL="0" indent="0">
              <a:buNone/>
            </a:pPr>
            <a:r>
              <a:rPr lang="en-US" altLang="ko-KR" sz="1200" dirty="0"/>
              <a:t>    console.log('</a:t>
            </a:r>
            <a:r>
              <a:rPr lang="ko-KR" altLang="en-US" sz="1200" dirty="0"/>
              <a:t>서버가 실행 되었습니다</a:t>
            </a:r>
            <a:r>
              <a:rPr lang="en-US" altLang="ko-KR" sz="1200" dirty="0"/>
              <a:t>. %d', </a:t>
            </a:r>
            <a:r>
              <a:rPr lang="en-US" altLang="ko-KR" sz="1200" dirty="0" err="1"/>
              <a:t>app.get</a:t>
            </a:r>
            <a:r>
              <a:rPr lang="en-US" altLang="ko-KR" sz="1200" dirty="0"/>
              <a:t>('port'));</a:t>
            </a:r>
          </a:p>
          <a:p>
            <a:pPr marL="0" indent="0">
              <a:buNone/>
            </a:pPr>
            <a:r>
              <a:rPr lang="en-US" altLang="ko-KR" sz="1200" dirty="0"/>
              <a:t>});</a:t>
            </a:r>
            <a:endParaRPr lang="ko-KR" altLang="en-US" sz="1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149080"/>
            <a:ext cx="2346331" cy="2625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95936" y="5661248"/>
            <a:ext cx="4411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r>
              <a:rPr lang="ko-KR" altLang="en-US" dirty="0" smtClean="0"/>
              <a:t>으로 지정한 </a:t>
            </a:r>
            <a:r>
              <a:rPr lang="en-US" altLang="ko-KR" dirty="0" smtClean="0"/>
              <a:t>/public</a:t>
            </a:r>
            <a:r>
              <a:rPr lang="ko-KR" altLang="en-US" dirty="0" smtClean="0"/>
              <a:t>폴더의 파일들은</a:t>
            </a:r>
            <a:endParaRPr lang="en-US" altLang="ko-KR" dirty="0" smtClean="0"/>
          </a:p>
          <a:p>
            <a:r>
              <a:rPr lang="ko-KR" altLang="en-US" dirty="0" smtClean="0"/>
              <a:t>외부에서 바로 접근 가능하다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5" y="4804366"/>
            <a:ext cx="1476690" cy="1648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28391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요청 패스와 특정 폴더를 </a:t>
            </a:r>
            <a:r>
              <a:rPr lang="en-US" altLang="ko-KR" sz="2000" dirty="0" smtClean="0"/>
              <a:t>static() </a:t>
            </a:r>
            <a:r>
              <a:rPr lang="ko-KR" altLang="en-US" sz="2000" dirty="0" err="1" smtClean="0"/>
              <a:t>메소드로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매핑</a:t>
            </a:r>
            <a:endParaRPr lang="en-US" altLang="ko-KR" sz="2000" dirty="0" smtClean="0"/>
          </a:p>
          <a:p>
            <a:r>
              <a:rPr lang="ko-KR" altLang="en-US" sz="2000" dirty="0" smtClean="0"/>
              <a:t>클라이언트에서 서버 내부 문서 확인 가능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 </a:t>
            </a:r>
            <a:r>
              <a:rPr lang="ko-KR" altLang="en-US" dirty="0" err="1" smtClean="0"/>
              <a:t>미들웨어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3568" y="3068960"/>
            <a:ext cx="1872208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002060"/>
                </a:solidFill>
              </a:rPr>
              <a:t>클라이언트</a:t>
            </a:r>
            <a:endParaRPr lang="en-US" altLang="ko-KR" sz="1400" dirty="0">
              <a:solidFill>
                <a:srgbClr val="002060"/>
              </a:solidFill>
            </a:endParaRPr>
          </a:p>
          <a:p>
            <a:pPr algn="ctr"/>
            <a:r>
              <a:rPr lang="en-US" altLang="ko-KR" sz="1400" dirty="0">
                <a:solidFill>
                  <a:srgbClr val="002060"/>
                </a:solidFill>
              </a:rPr>
              <a:t>(</a:t>
            </a:r>
            <a:r>
              <a:rPr lang="ko-KR" altLang="en-US" sz="1400" dirty="0" err="1">
                <a:solidFill>
                  <a:srgbClr val="002060"/>
                </a:solidFill>
              </a:rPr>
              <a:t>웹브라우저</a:t>
            </a:r>
            <a:r>
              <a:rPr lang="en-US" altLang="ko-KR" sz="1400" dirty="0" smtClean="0">
                <a:solidFill>
                  <a:srgbClr val="002060"/>
                </a:solidFill>
              </a:rPr>
              <a:t>)</a:t>
            </a:r>
            <a:endParaRPr lang="ko-KR" altLang="en-US" sz="1400" dirty="0">
              <a:solidFill>
                <a:srgbClr val="00206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427984" y="3068960"/>
            <a:ext cx="4248472" cy="2880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224118" y="2683659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/>
              <a:t>웹서버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4572000" y="4212522"/>
            <a:ext cx="100811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2060"/>
                </a:solidFill>
              </a:rPr>
              <a:t>/public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12161" y="4212522"/>
            <a:ext cx="253737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프로젝트의 </a:t>
            </a:r>
            <a:r>
              <a:rPr lang="en-US" altLang="ko-KR" dirty="0" smtClean="0">
                <a:solidFill>
                  <a:srgbClr val="C00000"/>
                </a:solidFill>
              </a:rPr>
              <a:t>public </a:t>
            </a:r>
            <a:r>
              <a:rPr lang="ko-KR" altLang="en-US" dirty="0" smtClean="0">
                <a:solidFill>
                  <a:srgbClr val="C00000"/>
                </a:solidFill>
              </a:rPr>
              <a:t>폴더</a:t>
            </a:r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11" name="직선 화살표 연결선 10"/>
          <p:cNvCxnSpPr>
            <a:stCxn id="8" idx="3"/>
            <a:endCxn id="9" idx="1"/>
          </p:cNvCxnSpPr>
          <p:nvPr/>
        </p:nvCxnSpPr>
        <p:spPr>
          <a:xfrm>
            <a:off x="5580112" y="4464550"/>
            <a:ext cx="432049" cy="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2555776" y="3446132"/>
            <a:ext cx="1872208" cy="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2555776" y="3789040"/>
            <a:ext cx="1872208" cy="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71800" y="3080793"/>
            <a:ext cx="1409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요청</a:t>
            </a:r>
            <a:r>
              <a:rPr lang="en-US" altLang="ko-KR" sz="1600" dirty="0" smtClean="0">
                <a:solidFill>
                  <a:srgbClr val="FF0000"/>
                </a:solidFill>
              </a:rPr>
              <a:t>(/public)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84877" y="3789040"/>
            <a:ext cx="59503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응답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572000" y="3212976"/>
            <a:ext cx="936104" cy="877524"/>
          </a:xfrm>
          <a:prstGeom prst="ellipse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2060"/>
                </a:solidFill>
              </a:rPr>
              <a:t>WEB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  <p:sp>
        <p:nvSpPr>
          <p:cNvPr id="25" name="한쪽 모서리가 잘린 사각형 24"/>
          <p:cNvSpPr/>
          <p:nvPr/>
        </p:nvSpPr>
        <p:spPr>
          <a:xfrm>
            <a:off x="6722785" y="5009184"/>
            <a:ext cx="1116125" cy="720080"/>
          </a:xfrm>
          <a:prstGeom prst="snip1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508104" y="450912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rgbClr val="FF0000"/>
                </a:solidFill>
              </a:rPr>
              <a:t>매핑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41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189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body-parser </a:t>
            </a:r>
            <a:r>
              <a:rPr lang="ko-KR" altLang="en-US" dirty="0" err="1" smtClean="0"/>
              <a:t>미들웨어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42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5157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2174899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POST </a:t>
            </a:r>
            <a:r>
              <a:rPr lang="ko-KR" altLang="en-US" sz="1800" dirty="0" smtClean="0"/>
              <a:t>방식의 요청 </a:t>
            </a:r>
            <a:r>
              <a:rPr lang="ko-KR" altLang="en-US" sz="1800" dirty="0" err="1" smtClean="0"/>
              <a:t>파라미터</a:t>
            </a:r>
            <a:r>
              <a:rPr lang="ko-KR" altLang="en-US" sz="1800" dirty="0" smtClean="0"/>
              <a:t> 확인</a:t>
            </a:r>
            <a:endParaRPr lang="en-US" altLang="ko-KR" sz="1800" dirty="0" smtClean="0"/>
          </a:p>
          <a:p>
            <a:r>
              <a:rPr lang="en-US" altLang="ko-KR" sz="1800" dirty="0" smtClean="0"/>
              <a:t>POST </a:t>
            </a:r>
            <a:r>
              <a:rPr lang="ko-KR" altLang="en-US" sz="1800" dirty="0" smtClean="0"/>
              <a:t>방식은 </a:t>
            </a:r>
            <a:r>
              <a:rPr lang="en-US" altLang="ko-KR" sz="1800" dirty="0" smtClean="0"/>
              <a:t>GET</a:t>
            </a:r>
            <a:r>
              <a:rPr lang="ko-KR" altLang="en-US" sz="1800" dirty="0" smtClean="0"/>
              <a:t>방식과 다르게 본문영역</a:t>
            </a:r>
            <a:r>
              <a:rPr lang="en-US" altLang="ko-KR" sz="1800" dirty="0" smtClean="0"/>
              <a:t>(body)</a:t>
            </a:r>
            <a:r>
              <a:rPr lang="ko-KR" altLang="en-US" sz="1800" dirty="0" smtClean="0"/>
              <a:t>에 </a:t>
            </a:r>
            <a:r>
              <a:rPr lang="ko-KR" altLang="en-US" sz="1800" dirty="0" err="1" smtClean="0"/>
              <a:t>파라미터가</a:t>
            </a:r>
            <a:r>
              <a:rPr lang="ko-KR" altLang="en-US" sz="1800" dirty="0" smtClean="0"/>
              <a:t> 들어간다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 smtClean="0"/>
              <a:t>app.js </a:t>
            </a:r>
            <a:r>
              <a:rPr lang="ko-KR" altLang="en-US" sz="1800" dirty="0" smtClean="0"/>
              <a:t>파일과 동일한 경로에 </a:t>
            </a:r>
            <a:r>
              <a:rPr lang="en-US" altLang="ko-KR" sz="1800" dirty="0" smtClean="0"/>
              <a:t>/public </a:t>
            </a:r>
            <a:r>
              <a:rPr lang="ko-KR" altLang="en-US" sz="1800" dirty="0" smtClean="0"/>
              <a:t>폴더와 </a:t>
            </a:r>
            <a:r>
              <a:rPr lang="en-US" altLang="ko-KR" sz="1800" dirty="0" smtClean="0"/>
              <a:t>/public/html </a:t>
            </a:r>
            <a:r>
              <a:rPr lang="ko-KR" altLang="en-US" sz="1800" dirty="0" smtClean="0"/>
              <a:t>파일 생성</a:t>
            </a:r>
            <a:endParaRPr lang="en-US" altLang="ko-KR" sz="1800" dirty="0" smtClean="0"/>
          </a:p>
          <a:p>
            <a:pPr lvl="1"/>
            <a:r>
              <a:rPr lang="en-US" altLang="ko-KR" sz="1600" dirty="0" smtClean="0"/>
              <a:t>public/login.html </a:t>
            </a:r>
            <a:r>
              <a:rPr lang="ko-KR" altLang="en-US" sz="1600" dirty="0" smtClean="0"/>
              <a:t>파일 생성</a:t>
            </a:r>
            <a:endParaRPr lang="en-US" altLang="ko-KR" sz="1600" dirty="0" smtClean="0"/>
          </a:p>
          <a:p>
            <a:r>
              <a:rPr lang="en-US" altLang="ko-KR" sz="2000" dirty="0" smtClean="0"/>
              <a:t>body-parser </a:t>
            </a:r>
            <a:r>
              <a:rPr lang="ko-KR" altLang="en-US" sz="2000" dirty="0" err="1" smtClean="0"/>
              <a:t>미들웨어</a:t>
            </a:r>
            <a:r>
              <a:rPr lang="ko-KR" altLang="en-US" sz="2000" dirty="0" smtClean="0"/>
              <a:t> 모듈 설치</a:t>
            </a:r>
            <a:endParaRPr lang="en-US" altLang="ko-KR" sz="2000" dirty="0" smtClean="0"/>
          </a:p>
          <a:p>
            <a:pPr lvl="1"/>
            <a:r>
              <a:rPr lang="en-US" altLang="ko-KR" sz="1600" dirty="0" err="1" smtClean="0"/>
              <a:t>npm</a:t>
            </a:r>
            <a:r>
              <a:rPr lang="en-US" altLang="ko-KR" sz="1600" dirty="0" smtClean="0"/>
              <a:t> install body-parser --save</a:t>
            </a:r>
          </a:p>
          <a:p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body-parser </a:t>
            </a:r>
            <a:r>
              <a:rPr lang="ko-KR" altLang="en-US" dirty="0" err="1" smtClean="0"/>
              <a:t>미들웨어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284984"/>
            <a:ext cx="5472608" cy="3323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 </a:t>
            </a:r>
            <a:r>
              <a:rPr lang="en-US" altLang="ko-KR" sz="1400" dirty="0" err="1"/>
              <a:t>lang</a:t>
            </a:r>
            <a:r>
              <a:rPr lang="en-US" altLang="ko-KR" sz="1400" dirty="0"/>
              <a:t>="en"&gt;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    &lt;meta charset="UTF-8"&gt;</a:t>
            </a:r>
          </a:p>
          <a:p>
            <a:r>
              <a:rPr lang="en-US" altLang="ko-KR" sz="1400" dirty="0"/>
              <a:t>    &lt;title&gt;</a:t>
            </a:r>
            <a:r>
              <a:rPr lang="ko-KR" altLang="en-US" sz="1400" dirty="0"/>
              <a:t>로그인 테스트</a:t>
            </a:r>
            <a:r>
              <a:rPr lang="en-US" altLang="ko-KR" sz="1400" dirty="0"/>
              <a:t>&lt;/title&gt;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   &lt;h1&gt;</a:t>
            </a:r>
            <a:r>
              <a:rPr lang="ko-KR" altLang="en-US" sz="1400" dirty="0"/>
              <a:t>로그인</a:t>
            </a:r>
            <a:r>
              <a:rPr lang="en-US" altLang="ko-KR" sz="1400" dirty="0"/>
              <a:t>&lt;/h1&gt;</a:t>
            </a:r>
          </a:p>
          <a:p>
            <a:r>
              <a:rPr lang="en-US" altLang="ko-KR" sz="1400" dirty="0"/>
              <a:t>   &lt;form method="post"&gt;</a:t>
            </a:r>
          </a:p>
          <a:p>
            <a:r>
              <a:rPr lang="en-US" altLang="ko-KR" sz="1400" dirty="0"/>
              <a:t>       id : &lt;input type="text" name="id"&gt;&lt;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   password : &lt;input type="password" name="password"&gt;&lt;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   &lt;input type="submit" value="</a:t>
            </a:r>
            <a:r>
              <a:rPr lang="ko-KR" altLang="en-US" sz="1400" dirty="0"/>
              <a:t>로그인</a:t>
            </a:r>
            <a:r>
              <a:rPr lang="en-US" altLang="ko-KR" sz="1400" dirty="0"/>
              <a:t>"&gt;</a:t>
            </a:r>
          </a:p>
          <a:p>
            <a:r>
              <a:rPr lang="en-US" altLang="ko-KR" sz="1400" dirty="0"/>
              <a:t>   &lt;/form&gt;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43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7340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95536" y="980728"/>
            <a:ext cx="2952328" cy="223224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100" dirty="0" err="1"/>
              <a:t>var</a:t>
            </a:r>
            <a:r>
              <a:rPr lang="en-US" altLang="ko-KR" sz="1100" dirty="0"/>
              <a:t> express=require('express');</a:t>
            </a:r>
          </a:p>
          <a:p>
            <a:pPr marL="0" indent="0">
              <a:buNone/>
            </a:pPr>
            <a:r>
              <a:rPr lang="en-US" altLang="ko-KR" sz="1100" dirty="0" err="1"/>
              <a:t>var</a:t>
            </a:r>
            <a:r>
              <a:rPr lang="en-US" altLang="ko-KR" sz="1100" dirty="0"/>
              <a:t> http=require('http');</a:t>
            </a:r>
          </a:p>
          <a:p>
            <a:pPr marL="0" indent="0">
              <a:buNone/>
            </a:pPr>
            <a:r>
              <a:rPr lang="en-US" altLang="ko-KR" sz="1100" dirty="0" err="1"/>
              <a:t>var</a:t>
            </a:r>
            <a:r>
              <a:rPr lang="en-US" altLang="ko-KR" sz="1100" dirty="0"/>
              <a:t> path=require('path');</a:t>
            </a:r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 err="1"/>
              <a:t>var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bodyParser</a:t>
            </a:r>
            <a:r>
              <a:rPr lang="en-US" altLang="ko-KR" sz="1100" dirty="0"/>
              <a:t>=require('body-parser');</a:t>
            </a:r>
          </a:p>
          <a:p>
            <a:pPr marL="0" indent="0">
              <a:buNone/>
            </a:pPr>
            <a:r>
              <a:rPr lang="en-US" altLang="ko-KR" sz="1100" dirty="0" err="1"/>
              <a:t>var</a:t>
            </a:r>
            <a:r>
              <a:rPr lang="en-US" altLang="ko-KR" sz="1100" dirty="0"/>
              <a:t> static = require('serve-static');</a:t>
            </a:r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 err="1"/>
              <a:t>var</a:t>
            </a:r>
            <a:r>
              <a:rPr lang="en-US" altLang="ko-KR" sz="1100" dirty="0"/>
              <a:t> app = express();</a:t>
            </a:r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 err="1"/>
              <a:t>app.set</a:t>
            </a:r>
            <a:r>
              <a:rPr lang="en-US" altLang="ko-KR" sz="1100" dirty="0"/>
              <a:t>('port', </a:t>
            </a:r>
            <a:r>
              <a:rPr lang="en-US" altLang="ko-KR" sz="1100" dirty="0" err="1"/>
              <a:t>process.env.PORT</a:t>
            </a:r>
            <a:r>
              <a:rPr lang="en-US" altLang="ko-KR" sz="1100" dirty="0"/>
              <a:t> || 3000);</a:t>
            </a:r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endParaRPr lang="ko-KR" altLang="en-US" sz="11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51520" y="0"/>
            <a:ext cx="8554805" cy="9087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body-parser </a:t>
            </a:r>
            <a:r>
              <a:rPr lang="ko-KR" altLang="en-US" dirty="0" err="1" smtClean="0"/>
              <a:t>미들웨어</a:t>
            </a:r>
            <a:endParaRPr lang="ko-KR" altLang="en-US" dirty="0"/>
          </a:p>
        </p:txBody>
      </p:sp>
      <p:sp>
        <p:nvSpPr>
          <p:cNvPr id="4" name="내용 개체 틀 1"/>
          <p:cNvSpPr txBox="1">
            <a:spLocks/>
          </p:cNvSpPr>
          <p:nvPr/>
        </p:nvSpPr>
        <p:spPr>
          <a:xfrm>
            <a:off x="3491881" y="980728"/>
            <a:ext cx="4968552" cy="54726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>
            <a:no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SzPct val="70000"/>
              <a:buFont typeface="Wingdings"/>
              <a:buChar char="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120000"/>
              <a:buFont typeface="Arial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120000"/>
              <a:buFont typeface="Arial"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Font typeface="Arial"/>
              <a:buChar char="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/>
              <a:t>//body-parser</a:t>
            </a:r>
            <a:r>
              <a:rPr lang="ko-KR" altLang="en-US" sz="1100" dirty="0"/>
              <a:t>를 사용해서 </a:t>
            </a:r>
            <a:r>
              <a:rPr lang="en-US" altLang="ko-KR" sz="1100" dirty="0"/>
              <a:t>application/x-www-form-</a:t>
            </a:r>
            <a:r>
              <a:rPr lang="en-US" altLang="ko-KR" sz="1100" dirty="0" err="1"/>
              <a:t>urlencoded</a:t>
            </a:r>
            <a:r>
              <a:rPr lang="en-US" altLang="ko-KR" sz="1100" dirty="0"/>
              <a:t> </a:t>
            </a:r>
            <a:r>
              <a:rPr lang="ko-KR" altLang="en-US" sz="1100" dirty="0" err="1"/>
              <a:t>파싱</a:t>
            </a:r>
            <a:endParaRPr lang="ko-KR" altLang="en-US" sz="1100" dirty="0"/>
          </a:p>
          <a:p>
            <a:pPr marL="0" indent="0">
              <a:buNone/>
            </a:pPr>
            <a:r>
              <a:rPr lang="en-US" altLang="ko-KR" sz="1100" dirty="0" err="1"/>
              <a:t>app.use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bodyParser.urlencoded</a:t>
            </a:r>
            <a:r>
              <a:rPr lang="en-US" altLang="ko-KR" sz="1100" dirty="0"/>
              <a:t>({extended: false}));</a:t>
            </a:r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//body-parser</a:t>
            </a:r>
            <a:r>
              <a:rPr lang="ko-KR" altLang="en-US" sz="1100" dirty="0"/>
              <a:t>를 사용해서 </a:t>
            </a:r>
            <a:r>
              <a:rPr lang="en-US" altLang="ko-KR" sz="1100" dirty="0"/>
              <a:t>application/</a:t>
            </a:r>
            <a:r>
              <a:rPr lang="en-US" altLang="ko-KR" sz="1100" dirty="0" err="1"/>
              <a:t>json</a:t>
            </a:r>
            <a:r>
              <a:rPr lang="en-US" altLang="ko-KR" sz="1100" dirty="0"/>
              <a:t> </a:t>
            </a:r>
            <a:r>
              <a:rPr lang="ko-KR" altLang="en-US" sz="1100" dirty="0" err="1"/>
              <a:t>파싱</a:t>
            </a:r>
            <a:endParaRPr lang="ko-KR" altLang="en-US" sz="1100" dirty="0"/>
          </a:p>
          <a:p>
            <a:pPr marL="0" indent="0">
              <a:buNone/>
            </a:pPr>
            <a:r>
              <a:rPr lang="en-US" altLang="ko-KR" sz="1100" dirty="0" err="1"/>
              <a:t>app.use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bodyParser.json</a:t>
            </a:r>
            <a:r>
              <a:rPr lang="en-US" altLang="ko-KR" sz="1100" dirty="0"/>
              <a:t>());</a:t>
            </a:r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//static </a:t>
            </a:r>
            <a:r>
              <a:rPr lang="ko-KR" altLang="en-US" sz="1100" dirty="0" err="1"/>
              <a:t>미들웨어로</a:t>
            </a:r>
            <a:r>
              <a:rPr lang="ko-KR" altLang="en-US" sz="1100" dirty="0"/>
              <a:t> </a:t>
            </a:r>
            <a:r>
              <a:rPr lang="en-US" altLang="ko-KR" sz="1100" dirty="0"/>
              <a:t>public </a:t>
            </a:r>
            <a:r>
              <a:rPr lang="ko-KR" altLang="en-US" sz="1100" dirty="0"/>
              <a:t>폴더 지정</a:t>
            </a:r>
          </a:p>
          <a:p>
            <a:pPr marL="0" indent="0">
              <a:buNone/>
            </a:pPr>
            <a:r>
              <a:rPr lang="en-US" altLang="ko-KR" sz="1100" dirty="0" err="1"/>
              <a:t>app.use</a:t>
            </a:r>
            <a:r>
              <a:rPr lang="en-US" altLang="ko-KR" sz="1100" dirty="0"/>
              <a:t>('/public', static(</a:t>
            </a:r>
            <a:r>
              <a:rPr lang="en-US" altLang="ko-KR" sz="1100" dirty="0" err="1"/>
              <a:t>path.join</a:t>
            </a:r>
            <a:r>
              <a:rPr lang="en-US" altLang="ko-KR" sz="1100" dirty="0"/>
              <a:t>(__</a:t>
            </a:r>
            <a:r>
              <a:rPr lang="en-US" altLang="ko-KR" sz="1100" dirty="0" err="1"/>
              <a:t>dirname</a:t>
            </a:r>
            <a:r>
              <a:rPr lang="en-US" altLang="ko-KR" sz="1100" dirty="0"/>
              <a:t>, 'public')));</a:t>
            </a:r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//</a:t>
            </a:r>
            <a:r>
              <a:rPr lang="ko-KR" altLang="en-US" sz="1100" dirty="0" err="1"/>
              <a:t>미들웨어에서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파라미터</a:t>
            </a:r>
            <a:r>
              <a:rPr lang="ko-KR" altLang="en-US" sz="1100" dirty="0"/>
              <a:t> 확인</a:t>
            </a:r>
          </a:p>
          <a:p>
            <a:pPr marL="0" indent="0">
              <a:buNone/>
            </a:pPr>
            <a:r>
              <a:rPr lang="en-US" altLang="ko-KR" sz="1100" dirty="0" err="1"/>
              <a:t>app.use</a:t>
            </a:r>
            <a:r>
              <a:rPr lang="en-US" altLang="ko-KR" sz="1100" dirty="0"/>
              <a:t>(function(</a:t>
            </a:r>
            <a:r>
              <a:rPr lang="en-US" altLang="ko-KR" sz="1100" dirty="0" err="1"/>
              <a:t>req</a:t>
            </a:r>
            <a:r>
              <a:rPr lang="en-US" altLang="ko-KR" sz="1100" dirty="0"/>
              <a:t>, res, next) {</a:t>
            </a:r>
          </a:p>
          <a:p>
            <a:pPr marL="0" indent="0">
              <a:buNone/>
            </a:pPr>
            <a:r>
              <a:rPr lang="en-US" altLang="ko-KR" sz="1100" dirty="0"/>
              <a:t>    console.log('</a:t>
            </a:r>
            <a:r>
              <a:rPr lang="ko-KR" altLang="en-US" sz="1100" dirty="0" err="1"/>
              <a:t>첫번째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미들웨어에서</a:t>
            </a:r>
            <a:r>
              <a:rPr lang="ko-KR" altLang="en-US" sz="1100" dirty="0"/>
              <a:t> 요청을 처리함</a:t>
            </a:r>
            <a:r>
              <a:rPr lang="en-US" altLang="ko-KR" sz="1100" dirty="0"/>
              <a:t>.');</a:t>
            </a:r>
          </a:p>
          <a:p>
            <a:pPr marL="0" indent="0">
              <a:buNone/>
            </a:pPr>
            <a:r>
              <a:rPr lang="en-US" altLang="ko-KR" sz="1100" dirty="0"/>
              <a:t>    </a:t>
            </a:r>
          </a:p>
          <a:p>
            <a:pPr marL="0" indent="0">
              <a:buNone/>
            </a:pPr>
            <a:r>
              <a:rPr lang="en-US" altLang="ko-KR" sz="1100" dirty="0"/>
              <a:t>    </a:t>
            </a:r>
            <a:r>
              <a:rPr lang="en-US" altLang="ko-KR" sz="1100" dirty="0" err="1"/>
              <a:t>var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paramId</a:t>
            </a:r>
            <a:r>
              <a:rPr lang="en-US" altLang="ko-KR" sz="1100" dirty="0"/>
              <a:t> = req.body.id || req.query.id;</a:t>
            </a:r>
          </a:p>
          <a:p>
            <a:pPr marL="0" indent="0">
              <a:buNone/>
            </a:pPr>
            <a:r>
              <a:rPr lang="en-US" altLang="ko-KR" sz="1100" dirty="0"/>
              <a:t>    </a:t>
            </a:r>
            <a:r>
              <a:rPr lang="en-US" altLang="ko-KR" sz="1100" dirty="0" err="1"/>
              <a:t>var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paramPassword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req.body.password</a:t>
            </a:r>
            <a:r>
              <a:rPr lang="en-US" altLang="ko-KR" sz="1100" dirty="0"/>
              <a:t> || </a:t>
            </a:r>
            <a:r>
              <a:rPr lang="en-US" altLang="ko-KR" sz="1100" dirty="0" err="1"/>
              <a:t>req.query.password</a:t>
            </a:r>
            <a:r>
              <a:rPr lang="en-US" altLang="ko-KR" sz="1100" dirty="0"/>
              <a:t>;</a:t>
            </a:r>
          </a:p>
          <a:p>
            <a:pPr marL="0" indent="0">
              <a:buNone/>
            </a:pPr>
            <a:r>
              <a:rPr lang="en-US" altLang="ko-KR" sz="1100" dirty="0"/>
              <a:t>    </a:t>
            </a:r>
          </a:p>
          <a:p>
            <a:pPr marL="0" indent="0">
              <a:buNone/>
            </a:pPr>
            <a:r>
              <a:rPr lang="en-US" altLang="ko-KR" sz="1100" dirty="0"/>
              <a:t>    </a:t>
            </a:r>
            <a:r>
              <a:rPr lang="en-US" altLang="ko-KR" sz="1100" dirty="0" err="1"/>
              <a:t>res.writeHead</a:t>
            </a:r>
            <a:r>
              <a:rPr lang="en-US" altLang="ko-KR" sz="1100" dirty="0"/>
              <a:t>('200', {'</a:t>
            </a:r>
            <a:r>
              <a:rPr lang="en-US" altLang="ko-KR" sz="1100" dirty="0" err="1"/>
              <a:t>Content-Type':'text</a:t>
            </a:r>
            <a:r>
              <a:rPr lang="en-US" altLang="ko-KR" sz="1100" dirty="0"/>
              <a:t>/</a:t>
            </a:r>
            <a:r>
              <a:rPr lang="en-US" altLang="ko-KR" sz="1100" dirty="0" err="1"/>
              <a:t>html;charset</a:t>
            </a:r>
            <a:r>
              <a:rPr lang="en-US" altLang="ko-KR" sz="1100" dirty="0"/>
              <a:t>=utf8'});</a:t>
            </a:r>
          </a:p>
          <a:p>
            <a:pPr marL="0" indent="0">
              <a:buNone/>
            </a:pPr>
            <a:r>
              <a:rPr lang="en-US" altLang="ko-KR" sz="1100" dirty="0"/>
              <a:t>    </a:t>
            </a:r>
            <a:r>
              <a:rPr lang="en-US" altLang="ko-KR" sz="1100" dirty="0" err="1"/>
              <a:t>res.write</a:t>
            </a:r>
            <a:r>
              <a:rPr lang="en-US" altLang="ko-KR" sz="1100" dirty="0"/>
              <a:t>('&lt;h1&gt;Express</a:t>
            </a:r>
            <a:r>
              <a:rPr lang="ko-KR" altLang="en-US" sz="1100" dirty="0"/>
              <a:t>서버 응답 결과</a:t>
            </a:r>
            <a:r>
              <a:rPr lang="en-US" altLang="ko-KR" sz="1100" dirty="0"/>
              <a:t>&lt;/h1&gt;');</a:t>
            </a:r>
          </a:p>
          <a:p>
            <a:pPr marL="0" indent="0">
              <a:buNone/>
            </a:pPr>
            <a:r>
              <a:rPr lang="en-US" altLang="ko-KR" sz="1100" dirty="0"/>
              <a:t>    </a:t>
            </a:r>
            <a:r>
              <a:rPr lang="en-US" altLang="ko-KR" sz="1100" dirty="0" err="1"/>
              <a:t>res.write</a:t>
            </a:r>
            <a:r>
              <a:rPr lang="en-US" altLang="ko-KR" sz="1100" dirty="0"/>
              <a:t>('&lt;div&gt;&lt;p&gt;</a:t>
            </a:r>
            <a:r>
              <a:rPr lang="en-US" altLang="ko-KR" sz="1100" dirty="0" err="1"/>
              <a:t>Param</a:t>
            </a:r>
            <a:r>
              <a:rPr lang="en-US" altLang="ko-KR" sz="1100" dirty="0"/>
              <a:t> id : '+ </a:t>
            </a:r>
            <a:r>
              <a:rPr lang="en-US" altLang="ko-KR" sz="1100" dirty="0" err="1"/>
              <a:t>paramId</a:t>
            </a:r>
            <a:r>
              <a:rPr lang="en-US" altLang="ko-KR" sz="1100" dirty="0"/>
              <a:t> +'&lt;/p&gt;&lt;/div&gt;');</a:t>
            </a:r>
          </a:p>
          <a:p>
            <a:pPr marL="0" indent="0">
              <a:buNone/>
            </a:pPr>
            <a:r>
              <a:rPr lang="en-US" altLang="ko-KR" sz="1100" dirty="0"/>
              <a:t>    </a:t>
            </a:r>
            <a:r>
              <a:rPr lang="en-US" altLang="ko-KR" sz="1100" dirty="0" err="1"/>
              <a:t>res.write</a:t>
            </a:r>
            <a:r>
              <a:rPr lang="en-US" altLang="ko-KR" sz="1100" dirty="0"/>
              <a:t>('&lt;div&gt;&lt;p&gt;</a:t>
            </a:r>
            <a:r>
              <a:rPr lang="en-US" altLang="ko-KR" sz="1100" dirty="0" err="1"/>
              <a:t>Param</a:t>
            </a:r>
            <a:r>
              <a:rPr lang="en-US" altLang="ko-KR" sz="1100" dirty="0"/>
              <a:t> password : '+ </a:t>
            </a:r>
            <a:r>
              <a:rPr lang="en-US" altLang="ko-KR" sz="1100" dirty="0" err="1"/>
              <a:t>paramPassword</a:t>
            </a:r>
            <a:r>
              <a:rPr lang="en-US" altLang="ko-KR" sz="1100" dirty="0"/>
              <a:t> +'&lt;/p&gt;&lt;/div&gt;');</a:t>
            </a:r>
          </a:p>
          <a:p>
            <a:pPr marL="0" indent="0">
              <a:buNone/>
            </a:pPr>
            <a:r>
              <a:rPr lang="en-US" altLang="ko-KR" sz="1100" dirty="0"/>
              <a:t>    </a:t>
            </a:r>
            <a:r>
              <a:rPr lang="en-US" altLang="ko-KR" sz="1100" dirty="0" err="1"/>
              <a:t>res.end</a:t>
            </a:r>
            <a:r>
              <a:rPr lang="en-US" altLang="ko-KR" sz="1100" dirty="0"/>
              <a:t>();</a:t>
            </a:r>
          </a:p>
          <a:p>
            <a:pPr marL="0" indent="0">
              <a:buNone/>
            </a:pPr>
            <a:r>
              <a:rPr lang="en-US" altLang="ko-KR" sz="1100" dirty="0"/>
              <a:t>});</a:t>
            </a:r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 err="1"/>
              <a:t>var</a:t>
            </a:r>
            <a:r>
              <a:rPr lang="en-US" altLang="ko-KR" sz="1100" dirty="0"/>
              <a:t> server = </a:t>
            </a:r>
            <a:r>
              <a:rPr lang="en-US" altLang="ko-KR" sz="1100" dirty="0" err="1"/>
              <a:t>http.createServer</a:t>
            </a:r>
            <a:r>
              <a:rPr lang="en-US" altLang="ko-KR" sz="1100" dirty="0"/>
              <a:t>(app);</a:t>
            </a:r>
          </a:p>
          <a:p>
            <a:pPr marL="0" indent="0">
              <a:buNone/>
            </a:pPr>
            <a:r>
              <a:rPr lang="en-US" altLang="ko-KR" sz="1100" dirty="0" err="1"/>
              <a:t>server.listen</a:t>
            </a:r>
            <a:r>
              <a:rPr lang="en-US" altLang="ko-KR" sz="1100" dirty="0"/>
              <a:t>(</a:t>
            </a:r>
            <a:r>
              <a:rPr lang="en-US" altLang="ko-KR" sz="1100" dirty="0" err="1"/>
              <a:t>app.get</a:t>
            </a:r>
            <a:r>
              <a:rPr lang="en-US" altLang="ko-KR" sz="1100" dirty="0"/>
              <a:t>('port'), function() {</a:t>
            </a:r>
          </a:p>
          <a:p>
            <a:pPr marL="0" indent="0">
              <a:buNone/>
            </a:pPr>
            <a:r>
              <a:rPr lang="en-US" altLang="ko-KR" sz="1100" dirty="0"/>
              <a:t>    console.log('</a:t>
            </a:r>
            <a:r>
              <a:rPr lang="ko-KR" altLang="en-US" sz="1100" dirty="0"/>
              <a:t>서버가 실행 되었습니다</a:t>
            </a:r>
            <a:r>
              <a:rPr lang="en-US" altLang="ko-KR" sz="1100" dirty="0"/>
              <a:t>. %d', </a:t>
            </a:r>
            <a:r>
              <a:rPr lang="en-US" altLang="ko-KR" sz="1100" dirty="0" err="1"/>
              <a:t>app.get</a:t>
            </a:r>
            <a:r>
              <a:rPr lang="en-US" altLang="ko-KR" sz="1100" dirty="0"/>
              <a:t>('port'));</a:t>
            </a:r>
          </a:p>
          <a:p>
            <a:pPr marL="0" indent="0">
              <a:buNone/>
            </a:pPr>
            <a:r>
              <a:rPr lang="en-US" altLang="ko-KR" sz="1100" dirty="0"/>
              <a:t>});</a:t>
            </a:r>
            <a:endParaRPr lang="ko-KR" altLang="en-US" sz="11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61" y="3501009"/>
            <a:ext cx="1830783" cy="1512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100282"/>
            <a:ext cx="2520280" cy="1353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44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165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요청라우팅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45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9739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2880320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라우</a:t>
            </a:r>
            <a:r>
              <a:rPr lang="ko-KR" altLang="en-US" sz="2000" dirty="0" err="1"/>
              <a:t>터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미들웨어</a:t>
            </a:r>
            <a:r>
              <a:rPr lang="en-US" altLang="ko-KR" sz="2000" dirty="0" smtClean="0"/>
              <a:t>(router middleware)</a:t>
            </a:r>
          </a:p>
          <a:p>
            <a:pPr lvl="1"/>
            <a:r>
              <a:rPr lang="ko-KR" altLang="en-US" sz="1600" dirty="0" err="1" smtClean="0"/>
              <a:t>라우터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미들웨어는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익스프레스에</a:t>
            </a:r>
            <a:r>
              <a:rPr lang="ko-KR" altLang="en-US" sz="1600" dirty="0" smtClean="0"/>
              <a:t> 포함되었다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 smtClean="0"/>
          </a:p>
          <a:p>
            <a:pPr marL="457200" lvl="1" indent="0">
              <a:buNone/>
            </a:pPr>
            <a:r>
              <a:rPr lang="en-US" altLang="ko-KR" sz="1600" dirty="0"/>
              <a:t>	</a:t>
            </a: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router = </a:t>
            </a:r>
            <a:r>
              <a:rPr lang="en-US" altLang="ko-KR" sz="1600" dirty="0" err="1" smtClean="0"/>
              <a:t>express.Router</a:t>
            </a:r>
            <a:r>
              <a:rPr lang="en-US" altLang="ko-KR" sz="1600" dirty="0" smtClean="0"/>
              <a:t>();</a:t>
            </a:r>
          </a:p>
          <a:p>
            <a:pPr marL="457200" lvl="1" indent="0"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router.route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요청패스</a:t>
            </a:r>
            <a:r>
              <a:rPr lang="en-US" altLang="ko-KR" sz="1600" dirty="0" smtClean="0"/>
              <a:t>).get(</a:t>
            </a:r>
            <a:r>
              <a:rPr lang="ko-KR" altLang="en-US" sz="1600" dirty="0" smtClean="0"/>
              <a:t>실행 될 함수</a:t>
            </a:r>
            <a:r>
              <a:rPr lang="en-US" altLang="ko-KR" sz="1600" dirty="0" smtClean="0"/>
              <a:t>);</a:t>
            </a:r>
          </a:p>
          <a:p>
            <a:pPr marL="457200" lvl="1" indent="0"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router.route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요청패스</a:t>
            </a:r>
            <a:r>
              <a:rPr lang="en-US" altLang="ko-KR" sz="1600" dirty="0" smtClean="0"/>
              <a:t>).post(</a:t>
            </a:r>
            <a:r>
              <a:rPr lang="ko-KR" altLang="en-US" sz="1600" dirty="0" smtClean="0"/>
              <a:t>실행 될 함수</a:t>
            </a:r>
            <a:r>
              <a:rPr lang="en-US" altLang="ko-KR" sz="1600" dirty="0" smtClean="0"/>
              <a:t>);</a:t>
            </a:r>
          </a:p>
          <a:p>
            <a:pPr marL="457200" lvl="1" indent="0"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app.use</a:t>
            </a:r>
            <a:r>
              <a:rPr lang="en-US" altLang="ko-KR" sz="1600" dirty="0" smtClean="0"/>
              <a:t>('/', router);</a:t>
            </a:r>
          </a:p>
          <a:p>
            <a:endParaRPr lang="en-US" altLang="ko-KR" sz="2000" dirty="0" smtClean="0"/>
          </a:p>
          <a:p>
            <a:r>
              <a:rPr lang="ko-KR" altLang="en-US" sz="2000" dirty="0" err="1" smtClean="0"/>
              <a:t>라우터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미들웨어</a:t>
            </a:r>
            <a:r>
              <a:rPr lang="ko-KR" altLang="en-US" sz="2000" dirty="0" smtClean="0"/>
              <a:t> 사용시 </a:t>
            </a:r>
            <a:r>
              <a:rPr lang="en-US" altLang="ko-KR" sz="2000" dirty="0" smtClean="0"/>
              <a:t>app </a:t>
            </a:r>
            <a:r>
              <a:rPr lang="ko-KR" altLang="en-US" sz="2000" dirty="0" smtClean="0"/>
              <a:t>객체에 추가되는 </a:t>
            </a:r>
            <a:r>
              <a:rPr lang="ko-KR" altLang="en-US" sz="2000" dirty="0" err="1" smtClean="0"/>
              <a:t>메소드</a:t>
            </a:r>
            <a:endParaRPr lang="en-US" altLang="ko-KR" sz="2000" dirty="0" smtClean="0"/>
          </a:p>
          <a:p>
            <a:pPr marL="457200" lvl="1" indent="0">
              <a:buNone/>
            </a:pPr>
            <a:endParaRPr lang="en-US" altLang="ko-KR" sz="16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요청라우팅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900710"/>
              </p:ext>
            </p:extLst>
          </p:nvPr>
        </p:nvGraphicFramePr>
        <p:xfrm>
          <a:off x="755576" y="4365104"/>
          <a:ext cx="7848872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6264696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메소드</a:t>
                      </a:r>
                      <a:r>
                        <a:rPr lang="ko-KR" altLang="en-US" sz="1400" dirty="0" smtClean="0"/>
                        <a:t> 이름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get(callback)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GET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방식으로 특정 패스 요청이 발생했을 때 사용할 </a:t>
                      </a:r>
                      <a:r>
                        <a:rPr lang="ko-KR" altLang="en-US" sz="1400" baseline="0" dirty="0" err="1" smtClean="0"/>
                        <a:t>콜백</a:t>
                      </a:r>
                      <a:r>
                        <a:rPr lang="ko-KR" altLang="en-US" sz="1400" baseline="0" dirty="0" smtClean="0"/>
                        <a:t> 함수 지정</a:t>
                      </a:r>
                      <a:endParaRPr lang="ko-KR" alt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post(callback)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POST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방식으로 특정 패스 요청이 발생했을 때 사용할 </a:t>
                      </a:r>
                      <a:r>
                        <a:rPr lang="ko-KR" altLang="en-US" sz="1400" baseline="0" dirty="0" err="1" smtClean="0"/>
                        <a:t>콜백</a:t>
                      </a:r>
                      <a:r>
                        <a:rPr lang="ko-KR" altLang="en-US" sz="1400" baseline="0" dirty="0" smtClean="0"/>
                        <a:t> 함수 지정</a:t>
                      </a:r>
                      <a:endParaRPr lang="ko-KR" altLang="en-US" sz="14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put(callback)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PUT </a:t>
                      </a:r>
                      <a:r>
                        <a:rPr lang="ko-KR" altLang="en-US" sz="1400" baseline="0" dirty="0" smtClean="0"/>
                        <a:t>방식으로 특정 패스 요청이 발생했을 때 사용할 </a:t>
                      </a:r>
                      <a:r>
                        <a:rPr lang="ko-KR" altLang="en-US" sz="1400" baseline="0" dirty="0" err="1" smtClean="0"/>
                        <a:t>콜백</a:t>
                      </a:r>
                      <a:r>
                        <a:rPr lang="ko-KR" altLang="en-US" sz="1400" baseline="0" dirty="0" smtClean="0"/>
                        <a:t> 함수 지정</a:t>
                      </a:r>
                      <a:endParaRPr lang="ko-KR" altLang="en-US" sz="14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delete(callback)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DELETE </a:t>
                      </a:r>
                      <a:r>
                        <a:rPr lang="ko-KR" altLang="en-US" sz="1400" baseline="0" dirty="0" smtClean="0"/>
                        <a:t>방식으로 특정 패스 요청이 발생했을 때 사용할 </a:t>
                      </a:r>
                      <a:r>
                        <a:rPr lang="ko-KR" altLang="en-US" sz="1400" baseline="0" dirty="0" err="1" smtClean="0"/>
                        <a:t>콜백</a:t>
                      </a:r>
                      <a:r>
                        <a:rPr lang="ko-KR" altLang="en-US" sz="1400" baseline="0" dirty="0" smtClean="0"/>
                        <a:t> 함수 지정</a:t>
                      </a:r>
                      <a:endParaRPr lang="ko-KR" altLang="en-US" sz="14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all(callback)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모든 요청 방식을 처리하며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특정 패스 요청이 발생했을 때 사용할 </a:t>
                      </a:r>
                      <a:r>
                        <a:rPr lang="ko-KR" altLang="en-US" sz="1400" baseline="0" dirty="0" err="1" smtClean="0"/>
                        <a:t>콜백</a:t>
                      </a:r>
                      <a:r>
                        <a:rPr lang="ko-KR" altLang="en-US" sz="1400" baseline="0" dirty="0" smtClean="0"/>
                        <a:t> 함수를 지정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46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0375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/public/login2.html </a:t>
            </a:r>
            <a:r>
              <a:rPr lang="ko-KR" altLang="en-US" sz="2000" dirty="0" smtClean="0"/>
              <a:t>파일 생성</a:t>
            </a:r>
            <a:endParaRPr lang="en-US" altLang="ko-KR" sz="2000" dirty="0" smtClean="0"/>
          </a:p>
          <a:p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1600" dirty="0" smtClean="0"/>
              <a:t>...</a:t>
            </a:r>
          </a:p>
          <a:p>
            <a:pPr marL="457200" lvl="1" indent="0">
              <a:buNone/>
            </a:pPr>
            <a:r>
              <a:rPr lang="en-US" altLang="ko-KR" sz="1600" dirty="0" smtClean="0"/>
              <a:t>&lt;form method="post" action="/process/login"&gt;</a:t>
            </a: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 smtClean="0"/>
              <a:t>...</a:t>
            </a:r>
          </a:p>
          <a:p>
            <a:pPr marL="457200" lvl="1" indent="0">
              <a:buNone/>
            </a:pPr>
            <a:endParaRPr lang="en-US" altLang="ko-KR" sz="1600" dirty="0"/>
          </a:p>
          <a:p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요청라우팅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47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7785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1080119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login2.html</a:t>
            </a:r>
          </a:p>
          <a:p>
            <a:pPr lvl="1"/>
            <a:r>
              <a:rPr lang="en-US" altLang="ko-KR" sz="1600" dirty="0" smtClean="0"/>
              <a:t>app.js </a:t>
            </a:r>
            <a:r>
              <a:rPr lang="ko-KR" altLang="en-US" sz="1600" dirty="0" smtClean="0"/>
              <a:t>파일을 먼저 실행하고 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브라우저 </a:t>
            </a:r>
            <a:r>
              <a:rPr lang="ko-KR" altLang="en-US" sz="1600" dirty="0" err="1" smtClean="0"/>
              <a:t>주소창에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localhost:3000/public/login2.html </a:t>
            </a:r>
            <a:r>
              <a:rPr lang="ko-KR" altLang="en-US" sz="1600" dirty="0" smtClean="0"/>
              <a:t>경로로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파일 실행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요청라우</a:t>
            </a:r>
            <a:r>
              <a:rPr lang="ko-KR" altLang="en-US" dirty="0" err="1"/>
              <a:t>팅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420888"/>
            <a:ext cx="6120680" cy="3877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/>
              <a:t>&lt;!DOCTYPE html&gt;</a:t>
            </a:r>
          </a:p>
          <a:p>
            <a:r>
              <a:rPr lang="en-US" altLang="ko-KR" sz="1600" dirty="0"/>
              <a:t>&lt;html </a:t>
            </a:r>
            <a:r>
              <a:rPr lang="en-US" altLang="ko-KR" sz="1600" dirty="0" err="1"/>
              <a:t>lang</a:t>
            </a:r>
            <a:r>
              <a:rPr lang="en-US" altLang="ko-KR" sz="1600" dirty="0"/>
              <a:t>="en"&gt;</a:t>
            </a:r>
          </a:p>
          <a:p>
            <a:r>
              <a:rPr lang="en-US" altLang="ko-KR" sz="1600" dirty="0"/>
              <a:t>&lt;head&gt;</a:t>
            </a:r>
          </a:p>
          <a:p>
            <a:r>
              <a:rPr lang="en-US" altLang="ko-KR" sz="1600" dirty="0"/>
              <a:t>    &lt;meta charset="UTF-8"&gt;</a:t>
            </a:r>
          </a:p>
          <a:p>
            <a:r>
              <a:rPr lang="en-US" altLang="ko-KR" sz="1600" dirty="0"/>
              <a:t>    &lt;title&gt;</a:t>
            </a:r>
            <a:r>
              <a:rPr lang="ko-KR" altLang="en-US" sz="1600" dirty="0"/>
              <a:t>로그인 테스트</a:t>
            </a:r>
            <a:r>
              <a:rPr lang="en-US" altLang="ko-KR" sz="1600" dirty="0"/>
              <a:t>&lt;/title&gt;</a:t>
            </a:r>
          </a:p>
          <a:p>
            <a:r>
              <a:rPr lang="en-US" altLang="ko-KR" sz="1600" dirty="0"/>
              <a:t>&lt;/head&gt;</a:t>
            </a:r>
          </a:p>
          <a:p>
            <a:r>
              <a:rPr lang="en-US" altLang="ko-KR" sz="1600" dirty="0"/>
              <a:t>&lt;body&gt;</a:t>
            </a:r>
          </a:p>
          <a:p>
            <a:r>
              <a:rPr lang="en-US" altLang="ko-KR" sz="1600" dirty="0"/>
              <a:t>   &lt;h1&gt;</a:t>
            </a:r>
            <a:r>
              <a:rPr lang="ko-KR" altLang="en-US" sz="1600" dirty="0"/>
              <a:t>로그인</a:t>
            </a:r>
            <a:r>
              <a:rPr lang="en-US" altLang="ko-KR" sz="1600" dirty="0"/>
              <a:t>&lt;/h1&gt;</a:t>
            </a:r>
          </a:p>
          <a:p>
            <a:r>
              <a:rPr lang="en-US" altLang="ko-KR" sz="1600" dirty="0"/>
              <a:t>   &lt;form method="post" action="/process/login"&gt;</a:t>
            </a:r>
          </a:p>
          <a:p>
            <a:r>
              <a:rPr lang="en-US" altLang="ko-KR" sz="1600" dirty="0"/>
              <a:t>       id : &lt;input type="text" name="id"&gt;&lt;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       password : &lt;input type="password" name="password"&gt;&lt;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       &lt;input type="submit" value="</a:t>
            </a:r>
            <a:r>
              <a:rPr lang="ko-KR" altLang="en-US" sz="1600" dirty="0"/>
              <a:t>로그인</a:t>
            </a:r>
            <a:r>
              <a:rPr lang="en-US" altLang="ko-KR" sz="1600" dirty="0"/>
              <a:t>"&gt;</a:t>
            </a:r>
          </a:p>
          <a:p>
            <a:r>
              <a:rPr lang="en-US" altLang="ko-KR" sz="1600" dirty="0"/>
              <a:t>   &lt;/form&gt;</a:t>
            </a:r>
          </a:p>
          <a:p>
            <a:r>
              <a:rPr lang="en-US" altLang="ko-KR" sz="1600" dirty="0"/>
              <a:t>&lt;/body&gt;</a:t>
            </a:r>
          </a:p>
          <a:p>
            <a:r>
              <a:rPr lang="en-US" altLang="ko-KR" sz="1600" dirty="0"/>
              <a:t>&lt;/html&gt;</a:t>
            </a:r>
            <a:endParaRPr lang="ko-KR" altLang="en-US" sz="16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48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6233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196752"/>
            <a:ext cx="6275040" cy="525658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 dirty="0" err="1"/>
              <a:t>app.use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bodyParser.urlencoded</a:t>
            </a:r>
            <a:r>
              <a:rPr lang="en-US" altLang="ko-KR" sz="1400" dirty="0"/>
              <a:t>({extended : false}));</a:t>
            </a:r>
          </a:p>
          <a:p>
            <a:pPr marL="0" indent="0">
              <a:buNone/>
            </a:pPr>
            <a:r>
              <a:rPr lang="en-US" altLang="ko-KR" sz="1400" dirty="0" err="1"/>
              <a:t>app.use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bodyParser.json</a:t>
            </a:r>
            <a:r>
              <a:rPr lang="en-US" altLang="ko-KR" sz="1400" dirty="0"/>
              <a:t>());</a:t>
            </a:r>
          </a:p>
          <a:p>
            <a:pPr marL="0" indent="0">
              <a:buNone/>
            </a:pPr>
            <a:r>
              <a:rPr lang="en-US" altLang="ko-KR" sz="1400" dirty="0" err="1"/>
              <a:t>app.use</a:t>
            </a:r>
            <a:r>
              <a:rPr lang="en-US" altLang="ko-KR" sz="1400" dirty="0"/>
              <a:t>('/public', static(</a:t>
            </a:r>
            <a:r>
              <a:rPr lang="en-US" altLang="ko-KR" sz="1400" dirty="0" err="1"/>
              <a:t>path.join</a:t>
            </a:r>
            <a:r>
              <a:rPr lang="en-US" altLang="ko-KR" sz="1400" dirty="0"/>
              <a:t>(__</a:t>
            </a:r>
            <a:r>
              <a:rPr lang="en-US" altLang="ko-KR" sz="1400" dirty="0" err="1"/>
              <a:t>dirname</a:t>
            </a:r>
            <a:r>
              <a:rPr lang="en-US" altLang="ko-KR" sz="1400" dirty="0"/>
              <a:t>, 'public')));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err="1"/>
              <a:t>var</a:t>
            </a:r>
            <a:r>
              <a:rPr lang="en-US" altLang="ko-KR" sz="1400" dirty="0"/>
              <a:t> router = </a:t>
            </a:r>
            <a:r>
              <a:rPr lang="en-US" altLang="ko-KR" sz="1400" dirty="0" err="1"/>
              <a:t>express.Router</a:t>
            </a:r>
            <a:r>
              <a:rPr lang="en-US" altLang="ko-KR" sz="1400" dirty="0"/>
              <a:t>();</a:t>
            </a:r>
          </a:p>
          <a:p>
            <a:pPr marL="0" indent="0">
              <a:buNone/>
            </a:pPr>
            <a:r>
              <a:rPr lang="en-US" altLang="ko-KR" sz="1400" dirty="0" err="1"/>
              <a:t>router.route</a:t>
            </a:r>
            <a:r>
              <a:rPr lang="en-US" altLang="ko-KR" sz="1400" dirty="0"/>
              <a:t>('/process/login').post(function(</a:t>
            </a:r>
            <a:r>
              <a:rPr lang="en-US" altLang="ko-KR" sz="1400" dirty="0" err="1"/>
              <a:t>req</a:t>
            </a:r>
            <a:r>
              <a:rPr lang="en-US" altLang="ko-KR" sz="1400" dirty="0"/>
              <a:t>, res) {</a:t>
            </a:r>
          </a:p>
          <a:p>
            <a:pPr marL="0" indent="0">
              <a:buNone/>
            </a:pPr>
            <a:r>
              <a:rPr lang="en-US" altLang="ko-KR" sz="1400" dirty="0"/>
              <a:t>    console.log('/process/login </a:t>
            </a:r>
            <a:r>
              <a:rPr lang="ko-KR" altLang="en-US" sz="1400" dirty="0"/>
              <a:t>처리함</a:t>
            </a:r>
            <a:r>
              <a:rPr lang="en-US" altLang="ko-KR" sz="1400" dirty="0"/>
              <a:t>');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paramId</a:t>
            </a:r>
            <a:r>
              <a:rPr lang="en-US" altLang="ko-KR" sz="1400" dirty="0"/>
              <a:t> = req.body.id || req.query.id;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paramPassword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req.body.password</a:t>
            </a:r>
            <a:r>
              <a:rPr lang="en-US" altLang="ko-KR" sz="1400" dirty="0"/>
              <a:t> || </a:t>
            </a:r>
            <a:r>
              <a:rPr lang="en-US" altLang="ko-KR" sz="1400" dirty="0" err="1"/>
              <a:t>req.query.password</a:t>
            </a:r>
            <a:r>
              <a:rPr lang="en-US" altLang="ko-KR" sz="1400" dirty="0"/>
              <a:t>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res.writeHead</a:t>
            </a:r>
            <a:r>
              <a:rPr lang="en-US" altLang="ko-KR" sz="1400" dirty="0"/>
              <a:t>('200', {'</a:t>
            </a:r>
            <a:r>
              <a:rPr lang="en-US" altLang="ko-KR" sz="1400" dirty="0" err="1"/>
              <a:t>Content-Type':'text</a:t>
            </a:r>
            <a:r>
              <a:rPr lang="en-US" altLang="ko-KR" sz="1400" dirty="0"/>
              <a:t>/</a:t>
            </a:r>
            <a:r>
              <a:rPr lang="en-US" altLang="ko-KR" sz="1400" dirty="0" err="1"/>
              <a:t>html;charset</a:t>
            </a:r>
            <a:r>
              <a:rPr lang="en-US" altLang="ko-KR" sz="1400" dirty="0"/>
              <a:t>=utf8'});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res.write</a:t>
            </a:r>
            <a:r>
              <a:rPr lang="en-US" altLang="ko-KR" sz="1400" dirty="0"/>
              <a:t>('&lt;h1&gt;Express </a:t>
            </a:r>
            <a:r>
              <a:rPr lang="ko-KR" altLang="en-US" sz="1400" dirty="0"/>
              <a:t>서버에서 응답</a:t>
            </a:r>
            <a:r>
              <a:rPr lang="en-US" altLang="ko-KR" sz="1400" dirty="0"/>
              <a:t>&lt;/h1&gt;');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res.write</a:t>
            </a:r>
            <a:r>
              <a:rPr lang="en-US" altLang="ko-KR" sz="1400" dirty="0"/>
              <a:t>('&lt;div&gt;&lt;p&gt;</a:t>
            </a:r>
            <a:r>
              <a:rPr lang="en-US" altLang="ko-KR" sz="1400" dirty="0" err="1"/>
              <a:t>Param</a:t>
            </a:r>
            <a:r>
              <a:rPr lang="en-US" altLang="ko-KR" sz="1400" dirty="0"/>
              <a:t> ID : '+ </a:t>
            </a:r>
            <a:r>
              <a:rPr lang="en-US" altLang="ko-KR" sz="1400" dirty="0" err="1"/>
              <a:t>paramId</a:t>
            </a:r>
            <a:r>
              <a:rPr lang="en-US" altLang="ko-KR" sz="1400" dirty="0"/>
              <a:t> +'&lt;/p&gt;&lt;/div&gt;');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res.write</a:t>
            </a:r>
            <a:r>
              <a:rPr lang="en-US" altLang="ko-KR" sz="1400" dirty="0"/>
              <a:t>('&lt;div&gt;&lt;p&gt;</a:t>
            </a:r>
            <a:r>
              <a:rPr lang="en-US" altLang="ko-KR" sz="1400" dirty="0" err="1"/>
              <a:t>Param</a:t>
            </a:r>
            <a:r>
              <a:rPr lang="en-US" altLang="ko-KR" sz="1400" dirty="0"/>
              <a:t> Password : '+ </a:t>
            </a:r>
            <a:r>
              <a:rPr lang="en-US" altLang="ko-KR" sz="1400" dirty="0" err="1"/>
              <a:t>paramPassword</a:t>
            </a:r>
            <a:r>
              <a:rPr lang="en-US" altLang="ko-KR" sz="1400" dirty="0"/>
              <a:t> +'&lt;/p&gt;&lt;/div&gt;');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res.write</a:t>
            </a:r>
            <a:r>
              <a:rPr lang="en-US" altLang="ko-KR" sz="1400" dirty="0"/>
              <a:t>("&lt;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&gt;&lt;a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='/public/login2.html'&gt;</a:t>
            </a:r>
            <a:r>
              <a:rPr lang="ko-KR" altLang="en-US" sz="1400" dirty="0"/>
              <a:t>로그인 페이지</a:t>
            </a:r>
            <a:r>
              <a:rPr lang="en-US" altLang="ko-KR" sz="1400" dirty="0"/>
              <a:t>&lt;/a&gt;");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res.end</a:t>
            </a:r>
            <a:r>
              <a:rPr lang="en-US" altLang="ko-KR" sz="1400" dirty="0"/>
              <a:t>();</a:t>
            </a:r>
          </a:p>
          <a:p>
            <a:pPr marL="0" indent="0">
              <a:buNone/>
            </a:pPr>
            <a:r>
              <a:rPr lang="en-US" altLang="ko-KR" sz="1400" dirty="0"/>
              <a:t>});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err="1"/>
              <a:t>app.use</a:t>
            </a:r>
            <a:r>
              <a:rPr lang="en-US" altLang="ko-KR" sz="1400" dirty="0"/>
              <a:t>('/', router);</a:t>
            </a:r>
            <a:endParaRPr lang="ko-KR" altLang="en-US" sz="1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03475" y="112952"/>
            <a:ext cx="8554805" cy="939784"/>
          </a:xfrm>
        </p:spPr>
        <p:txBody>
          <a:bodyPr/>
          <a:lstStyle/>
          <a:p>
            <a:r>
              <a:rPr lang="ko-KR" altLang="en-US" dirty="0" err="1" smtClean="0"/>
              <a:t>요청라우</a:t>
            </a:r>
            <a:r>
              <a:rPr lang="ko-KR" altLang="en-US" dirty="0" err="1"/>
              <a:t>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49</a:t>
            </a:fld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445224"/>
            <a:ext cx="394335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5594496" y="909836"/>
            <a:ext cx="3381375" cy="2015108"/>
            <a:chOff x="5594496" y="908720"/>
            <a:chExt cx="3381375" cy="2015108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4496" y="980728"/>
              <a:ext cx="3381375" cy="1943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6483805" y="908720"/>
              <a:ext cx="2431182" cy="4320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183" y="2924944"/>
            <a:ext cx="2555215" cy="18733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79971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HTTP </a:t>
            </a:r>
            <a:r>
              <a:rPr lang="ko-KR" altLang="en-US" sz="2800" dirty="0" smtClean="0"/>
              <a:t>서버</a:t>
            </a:r>
            <a:endParaRPr lang="en-US" altLang="ko-KR" sz="2800" dirty="0" smtClean="0"/>
          </a:p>
          <a:p>
            <a:pPr lvl="1"/>
            <a:r>
              <a:rPr lang="en-US" altLang="ko-KR" sz="2400" dirty="0" smtClean="0"/>
              <a:t>HTTP </a:t>
            </a:r>
            <a:r>
              <a:rPr lang="ko-KR" altLang="en-US" sz="2400" dirty="0" smtClean="0"/>
              <a:t>서버 동작 시키기</a:t>
            </a:r>
            <a:endParaRPr lang="en-US" altLang="ko-KR" sz="2400" dirty="0" smtClean="0"/>
          </a:p>
          <a:p>
            <a:pPr lvl="2"/>
            <a:r>
              <a:rPr lang="ko-KR" altLang="en-US" sz="2000" dirty="0" smtClean="0"/>
              <a:t>서버 객체 생성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클라이언트 접속 대기</a:t>
            </a:r>
            <a:r>
              <a:rPr lang="en-US" altLang="ko-KR" sz="2000" dirty="0" smtClean="0"/>
              <a:t>(listening)</a:t>
            </a:r>
          </a:p>
          <a:p>
            <a:pPr marL="1371600" lvl="3" indent="0">
              <a:buNone/>
            </a:pPr>
            <a:endParaRPr lang="en-US" altLang="ko-KR" sz="2000" dirty="0" smtClean="0">
              <a:latin typeface="Consolas" pitchFamily="49" charset="0"/>
            </a:endParaRPr>
          </a:p>
          <a:p>
            <a:pPr marL="1371600" lvl="3" indent="0">
              <a:buNone/>
            </a:pPr>
            <a:r>
              <a:rPr lang="en-US" altLang="ko-KR" sz="2000" dirty="0" err="1" smtClean="0">
                <a:latin typeface="Consolas" pitchFamily="49" charset="0"/>
              </a:rPr>
              <a:t>var</a:t>
            </a:r>
            <a:r>
              <a:rPr lang="en-US" altLang="ko-KR" sz="2000" dirty="0" smtClean="0">
                <a:latin typeface="Consolas" pitchFamily="49" charset="0"/>
              </a:rPr>
              <a:t> server = </a:t>
            </a:r>
            <a:r>
              <a:rPr lang="en-US" altLang="ko-KR" sz="2000" dirty="0" err="1" smtClean="0">
                <a:latin typeface="Consolas" pitchFamily="49" charset="0"/>
              </a:rPr>
              <a:t>http.createServer</a:t>
            </a:r>
            <a:r>
              <a:rPr lang="en-US" altLang="ko-KR" sz="2000" dirty="0" smtClean="0">
                <a:latin typeface="Consolas" pitchFamily="49" charset="0"/>
              </a:rPr>
              <a:t>();</a:t>
            </a:r>
          </a:p>
          <a:p>
            <a:pPr marL="1371600" lvl="3" indent="0">
              <a:buNone/>
            </a:pPr>
            <a:r>
              <a:rPr lang="en-US" altLang="ko-KR" sz="2000" dirty="0" err="1" smtClean="0">
                <a:latin typeface="Consolas" pitchFamily="49" charset="0"/>
              </a:rPr>
              <a:t>server.listen</a:t>
            </a:r>
            <a:r>
              <a:rPr lang="en-US" altLang="ko-KR" sz="2000" dirty="0" smtClean="0">
                <a:latin typeface="Consolas" pitchFamily="49" charset="0"/>
              </a:rPr>
              <a:t>(PORT)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 smtClean="0"/>
              <a:t>서</a:t>
            </a:r>
            <a:r>
              <a:rPr lang="ko-KR" altLang="en-US" dirty="0"/>
              <a:t>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8722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URL </a:t>
            </a:r>
            <a:r>
              <a:rPr lang="ko-KR" altLang="en-US" sz="2000" dirty="0" smtClean="0"/>
              <a:t>뒤에 </a:t>
            </a:r>
            <a:r>
              <a:rPr lang="en-US" altLang="ko-KR" sz="2000" dirty="0" smtClean="0"/>
              <a:t>?</a:t>
            </a:r>
            <a:r>
              <a:rPr lang="ko-KR" altLang="en-US" sz="2000" dirty="0" smtClean="0"/>
              <a:t>쿼리 </a:t>
            </a:r>
            <a:r>
              <a:rPr lang="ko-KR" altLang="en-US" sz="2000" dirty="0" err="1" smtClean="0"/>
              <a:t>스트링</a:t>
            </a:r>
            <a:r>
              <a:rPr lang="ko-KR" altLang="en-US" sz="2000" dirty="0" smtClean="0"/>
              <a:t> 방식 외에 </a:t>
            </a:r>
            <a:r>
              <a:rPr lang="en-US" altLang="ko-KR" sz="2000" dirty="0" smtClean="0"/>
              <a:t>URL </a:t>
            </a:r>
            <a:r>
              <a:rPr lang="ko-KR" altLang="en-US" sz="2000" dirty="0" err="1" smtClean="0"/>
              <a:t>파라미터</a:t>
            </a:r>
            <a:r>
              <a:rPr lang="ko-KR" altLang="en-US" sz="2000" dirty="0" smtClean="0"/>
              <a:t> 방식 사용</a:t>
            </a:r>
            <a:endParaRPr lang="en-US" altLang="ko-KR" sz="2000" dirty="0" smtClean="0"/>
          </a:p>
          <a:p>
            <a:pPr marL="457200" lvl="1" indent="0">
              <a:buNone/>
            </a:pPr>
            <a:endParaRPr lang="en-US" altLang="ko-KR" sz="1600" dirty="0" smtClean="0"/>
          </a:p>
          <a:p>
            <a:pPr marL="457200" lvl="1" indent="0">
              <a:buNone/>
            </a:pPr>
            <a:r>
              <a:rPr lang="en-US" altLang="ko-KR" sz="1600" dirty="0" smtClean="0"/>
              <a:t>...</a:t>
            </a:r>
          </a:p>
          <a:p>
            <a:pPr marL="457200" lvl="1" indent="0">
              <a:buNone/>
            </a:pPr>
            <a:r>
              <a:rPr lang="en-US" altLang="ko-KR" sz="1600" dirty="0" smtClean="0"/>
              <a:t>&lt;form method="post" action="/process/login/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kim</a:t>
            </a:r>
            <a:r>
              <a:rPr lang="en-US" altLang="ko-KR" sz="1600" dirty="0" smtClean="0"/>
              <a:t>"&gt;</a:t>
            </a: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 smtClean="0"/>
              <a:t>...</a:t>
            </a:r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r>
              <a:rPr lang="en-US" altLang="ko-KR" sz="1600" dirty="0" smtClean="0"/>
              <a:t>/process/login/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kim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로 전달하고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/process/login/</a:t>
            </a:r>
            <a:r>
              <a:rPr lang="en-US" altLang="ko-KR" sz="1600" dirty="0" smtClean="0">
                <a:solidFill>
                  <a:srgbClr val="FF0000"/>
                </a:solidFill>
              </a:rPr>
              <a:t>:name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로 응답 받는다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URL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사용하기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50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1227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20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토큰</a:t>
            </a:r>
            <a:r>
              <a:rPr lang="en-US" altLang="ko-KR" sz="2000" dirty="0" smtClean="0"/>
              <a:t>(Token) </a:t>
            </a:r>
          </a:p>
          <a:p>
            <a:pPr lvl="1"/>
            <a:r>
              <a:rPr lang="en-US" altLang="ko-KR" sz="1800" dirty="0" smtClean="0"/>
              <a:t>:name </a:t>
            </a:r>
            <a:r>
              <a:rPr lang="ko-KR" altLang="en-US" sz="1800" dirty="0" smtClean="0"/>
              <a:t>으로 전달 된 값은 </a:t>
            </a:r>
            <a:r>
              <a:rPr lang="en-US" altLang="ko-KR" sz="1800" dirty="0" smtClean="0"/>
              <a:t>req.params.name </a:t>
            </a:r>
            <a:r>
              <a:rPr lang="ko-KR" altLang="en-US" sz="1800" dirty="0" smtClean="0"/>
              <a:t>속성으로 접근</a:t>
            </a:r>
            <a:endParaRPr lang="en-US" altLang="ko-KR" sz="1800" dirty="0" smtClean="0"/>
          </a:p>
          <a:p>
            <a:pPr lvl="1"/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URL </a:t>
            </a:r>
            <a:r>
              <a:rPr lang="ko-KR" altLang="en-US" dirty="0" err="1"/>
              <a:t>파라미터</a:t>
            </a:r>
            <a:r>
              <a:rPr lang="ko-KR" altLang="en-US" dirty="0"/>
              <a:t> 사용하기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592" y="2420888"/>
            <a:ext cx="6120680" cy="3877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/>
              <a:t>&lt;!DOCTYPE html&gt;</a:t>
            </a:r>
          </a:p>
          <a:p>
            <a:r>
              <a:rPr lang="en-US" altLang="ko-KR" sz="1600" dirty="0"/>
              <a:t>&lt;html </a:t>
            </a:r>
            <a:r>
              <a:rPr lang="en-US" altLang="ko-KR" sz="1600" dirty="0" err="1"/>
              <a:t>lang</a:t>
            </a:r>
            <a:r>
              <a:rPr lang="en-US" altLang="ko-KR" sz="1600" dirty="0"/>
              <a:t>="en"&gt;</a:t>
            </a:r>
          </a:p>
          <a:p>
            <a:r>
              <a:rPr lang="en-US" altLang="ko-KR" sz="1600" dirty="0"/>
              <a:t>&lt;head&gt;</a:t>
            </a:r>
          </a:p>
          <a:p>
            <a:r>
              <a:rPr lang="en-US" altLang="ko-KR" sz="1600" dirty="0"/>
              <a:t>    &lt;meta charset="UTF-8"&gt;</a:t>
            </a:r>
          </a:p>
          <a:p>
            <a:r>
              <a:rPr lang="en-US" altLang="ko-KR" sz="1600" dirty="0"/>
              <a:t>    &lt;title&gt;</a:t>
            </a:r>
            <a:r>
              <a:rPr lang="ko-KR" altLang="en-US" sz="1600" dirty="0"/>
              <a:t>로그인 테스트</a:t>
            </a:r>
            <a:r>
              <a:rPr lang="en-US" altLang="ko-KR" sz="1600" dirty="0"/>
              <a:t>&lt;/title&gt;</a:t>
            </a:r>
          </a:p>
          <a:p>
            <a:r>
              <a:rPr lang="en-US" altLang="ko-KR" sz="1600" dirty="0"/>
              <a:t>&lt;/head&gt;</a:t>
            </a:r>
          </a:p>
          <a:p>
            <a:r>
              <a:rPr lang="en-US" altLang="ko-KR" sz="1600" dirty="0"/>
              <a:t>&lt;body&gt;</a:t>
            </a:r>
          </a:p>
          <a:p>
            <a:r>
              <a:rPr lang="en-US" altLang="ko-KR" sz="1600" dirty="0"/>
              <a:t>   &lt;h1&gt;</a:t>
            </a:r>
            <a:r>
              <a:rPr lang="ko-KR" altLang="en-US" sz="1600" dirty="0"/>
              <a:t>로그인</a:t>
            </a:r>
            <a:r>
              <a:rPr lang="en-US" altLang="ko-KR" sz="1600" dirty="0"/>
              <a:t>&lt;/h1&gt;</a:t>
            </a:r>
          </a:p>
          <a:p>
            <a:r>
              <a:rPr lang="en-US" altLang="ko-KR" sz="1600" dirty="0"/>
              <a:t>   &lt;form method="post" action="/process/login/</a:t>
            </a:r>
            <a:r>
              <a:rPr lang="en-US" altLang="ko-KR" sz="1600" dirty="0" err="1"/>
              <a:t>kim</a:t>
            </a:r>
            <a:r>
              <a:rPr lang="en-US" altLang="ko-KR" sz="1600" dirty="0"/>
              <a:t>"&gt;</a:t>
            </a:r>
          </a:p>
          <a:p>
            <a:r>
              <a:rPr lang="en-US" altLang="ko-KR" sz="1600" dirty="0"/>
              <a:t>       id : &lt;input type="text" name="id"&gt;&lt;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       password : &lt;input type="password" name="password"&gt;&lt;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       &lt;input type="submit" value="</a:t>
            </a:r>
            <a:r>
              <a:rPr lang="ko-KR" altLang="en-US" sz="1600" dirty="0"/>
              <a:t>로그인</a:t>
            </a:r>
            <a:r>
              <a:rPr lang="en-US" altLang="ko-KR" sz="1600" dirty="0"/>
              <a:t>"&gt;</a:t>
            </a:r>
          </a:p>
          <a:p>
            <a:r>
              <a:rPr lang="en-US" altLang="ko-KR" sz="1600" dirty="0"/>
              <a:t>   &lt;/form&gt;</a:t>
            </a:r>
          </a:p>
          <a:p>
            <a:r>
              <a:rPr lang="en-US" altLang="ko-KR" sz="1600" dirty="0"/>
              <a:t>&lt;/body&gt;</a:t>
            </a:r>
          </a:p>
          <a:p>
            <a:r>
              <a:rPr lang="en-US" altLang="ko-KR" sz="1600" dirty="0"/>
              <a:t>&lt;/html&gt;</a:t>
            </a:r>
            <a:endParaRPr lang="ko-KR" altLang="en-US" sz="16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51</a:t>
            </a:fld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306563"/>
            <a:ext cx="3219450" cy="191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077072"/>
            <a:ext cx="1714830" cy="23762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664356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67544" y="1484784"/>
            <a:ext cx="6347048" cy="485740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 dirty="0" err="1"/>
              <a:t>var</a:t>
            </a:r>
            <a:r>
              <a:rPr lang="en-US" altLang="ko-KR" sz="1400" dirty="0"/>
              <a:t> router = </a:t>
            </a:r>
            <a:r>
              <a:rPr lang="en-US" altLang="ko-KR" sz="1400" dirty="0" err="1"/>
              <a:t>express.Router</a:t>
            </a:r>
            <a:r>
              <a:rPr lang="en-US" altLang="ko-KR" sz="1400" dirty="0"/>
              <a:t>();</a:t>
            </a:r>
          </a:p>
          <a:p>
            <a:pPr marL="0" indent="0">
              <a:buNone/>
            </a:pPr>
            <a:r>
              <a:rPr lang="en-US" altLang="ko-KR" sz="1400" dirty="0" err="1"/>
              <a:t>router.route</a:t>
            </a:r>
            <a:r>
              <a:rPr lang="en-US" altLang="ko-KR" sz="1400" dirty="0"/>
              <a:t>('/process/login/:name').post(function(</a:t>
            </a:r>
            <a:r>
              <a:rPr lang="en-US" altLang="ko-KR" sz="1400" dirty="0" err="1"/>
              <a:t>req</a:t>
            </a:r>
            <a:r>
              <a:rPr lang="en-US" altLang="ko-KR" sz="1400" dirty="0"/>
              <a:t>, res) {</a:t>
            </a:r>
          </a:p>
          <a:p>
            <a:pPr marL="0" indent="0">
              <a:buNone/>
            </a:pPr>
            <a:r>
              <a:rPr lang="en-US" altLang="ko-KR" sz="1400" dirty="0"/>
              <a:t>    console.log('/process/login/:name </a:t>
            </a:r>
            <a:r>
              <a:rPr lang="ko-KR" altLang="en-US" sz="1400" dirty="0"/>
              <a:t>처리함</a:t>
            </a:r>
            <a:r>
              <a:rPr lang="en-US" altLang="ko-KR" sz="1400" dirty="0"/>
              <a:t>');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paramName</a:t>
            </a:r>
            <a:r>
              <a:rPr lang="en-US" altLang="ko-KR" sz="1400" dirty="0"/>
              <a:t> = req.params.name;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paramId</a:t>
            </a:r>
            <a:r>
              <a:rPr lang="en-US" altLang="ko-KR" sz="1400" dirty="0"/>
              <a:t> = req.body.id || req.query.id;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paramPassword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req.body.password</a:t>
            </a:r>
            <a:r>
              <a:rPr lang="en-US" altLang="ko-KR" sz="1400" dirty="0"/>
              <a:t> || </a:t>
            </a:r>
            <a:r>
              <a:rPr lang="en-US" altLang="ko-KR" sz="1400" dirty="0" err="1"/>
              <a:t>req.query.password</a:t>
            </a:r>
            <a:r>
              <a:rPr lang="en-US" altLang="ko-KR" sz="1400" dirty="0"/>
              <a:t>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res.writeHead</a:t>
            </a:r>
            <a:r>
              <a:rPr lang="en-US" altLang="ko-KR" sz="1400" dirty="0"/>
              <a:t>('200', {'</a:t>
            </a:r>
            <a:r>
              <a:rPr lang="en-US" altLang="ko-KR" sz="1400" dirty="0" err="1"/>
              <a:t>Content-Type':'text</a:t>
            </a:r>
            <a:r>
              <a:rPr lang="en-US" altLang="ko-KR" sz="1400" dirty="0"/>
              <a:t>/</a:t>
            </a:r>
            <a:r>
              <a:rPr lang="en-US" altLang="ko-KR" sz="1400" dirty="0" err="1"/>
              <a:t>html;charset</a:t>
            </a:r>
            <a:r>
              <a:rPr lang="en-US" altLang="ko-KR" sz="1400" dirty="0"/>
              <a:t>=utf8'});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res.write</a:t>
            </a:r>
            <a:r>
              <a:rPr lang="en-US" altLang="ko-KR" sz="1400" dirty="0"/>
              <a:t>('&lt;h1&gt;Express </a:t>
            </a:r>
            <a:r>
              <a:rPr lang="ko-KR" altLang="en-US" sz="1400" dirty="0"/>
              <a:t>서버에서 응답</a:t>
            </a:r>
            <a:r>
              <a:rPr lang="en-US" altLang="ko-KR" sz="1400" dirty="0"/>
              <a:t>&lt;/h1&gt;');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res.write</a:t>
            </a:r>
            <a:r>
              <a:rPr lang="en-US" altLang="ko-KR" sz="1400" dirty="0"/>
              <a:t>('&lt;div&gt;&lt;p&gt;</a:t>
            </a:r>
            <a:r>
              <a:rPr lang="en-US" altLang="ko-KR" sz="1400" dirty="0" err="1"/>
              <a:t>Param</a:t>
            </a:r>
            <a:r>
              <a:rPr lang="en-US" altLang="ko-KR" sz="1400" dirty="0"/>
              <a:t> name : '+ </a:t>
            </a:r>
            <a:r>
              <a:rPr lang="en-US" altLang="ko-KR" sz="1400" dirty="0" err="1"/>
              <a:t>paramName</a:t>
            </a:r>
            <a:r>
              <a:rPr lang="en-US" altLang="ko-KR" sz="1400" dirty="0"/>
              <a:t> +'&lt;/p&gt;&lt;/div&gt;');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res.write</a:t>
            </a:r>
            <a:r>
              <a:rPr lang="en-US" altLang="ko-KR" sz="1400" dirty="0"/>
              <a:t>('&lt;div&gt;&lt;p&gt;</a:t>
            </a:r>
            <a:r>
              <a:rPr lang="en-US" altLang="ko-KR" sz="1400" dirty="0" err="1"/>
              <a:t>Param</a:t>
            </a:r>
            <a:r>
              <a:rPr lang="en-US" altLang="ko-KR" sz="1400" dirty="0"/>
              <a:t> ID : '+ </a:t>
            </a:r>
            <a:r>
              <a:rPr lang="en-US" altLang="ko-KR" sz="1400" dirty="0" err="1"/>
              <a:t>paramId</a:t>
            </a:r>
            <a:r>
              <a:rPr lang="en-US" altLang="ko-KR" sz="1400" dirty="0"/>
              <a:t> +'&lt;/p&gt;&lt;/div&gt;');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res.write</a:t>
            </a:r>
            <a:r>
              <a:rPr lang="en-US" altLang="ko-KR" sz="1400" dirty="0"/>
              <a:t>('&lt;div&gt;&lt;p&gt;</a:t>
            </a:r>
            <a:r>
              <a:rPr lang="en-US" altLang="ko-KR" sz="1400" dirty="0" err="1"/>
              <a:t>Param</a:t>
            </a:r>
            <a:r>
              <a:rPr lang="en-US" altLang="ko-KR" sz="1400" dirty="0"/>
              <a:t> Password : '+ </a:t>
            </a:r>
            <a:r>
              <a:rPr lang="en-US" altLang="ko-KR" sz="1400" dirty="0" err="1"/>
              <a:t>paramPassword</a:t>
            </a:r>
            <a:r>
              <a:rPr lang="en-US" altLang="ko-KR" sz="1400" dirty="0"/>
              <a:t> +'&lt;/p&gt;&lt;/div&gt;');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res.write</a:t>
            </a:r>
            <a:r>
              <a:rPr lang="en-US" altLang="ko-KR" sz="1400" dirty="0"/>
              <a:t>("&lt;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&gt;&lt;a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='/public/login2.html'&gt;</a:t>
            </a:r>
            <a:r>
              <a:rPr lang="ko-KR" altLang="en-US" sz="1400" dirty="0"/>
              <a:t>로그인 페이지</a:t>
            </a:r>
            <a:r>
              <a:rPr lang="en-US" altLang="ko-KR" sz="1400" dirty="0"/>
              <a:t>&lt;/a&gt;");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res.end</a:t>
            </a:r>
            <a:r>
              <a:rPr lang="en-US" altLang="ko-KR" sz="1400" dirty="0"/>
              <a:t>();</a:t>
            </a:r>
          </a:p>
          <a:p>
            <a:pPr marL="0" indent="0">
              <a:buNone/>
            </a:pPr>
            <a:r>
              <a:rPr lang="en-US" altLang="ko-KR" sz="1400" dirty="0"/>
              <a:t>});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err="1"/>
              <a:t>app.use</a:t>
            </a:r>
            <a:r>
              <a:rPr lang="en-US" altLang="ko-KR" sz="1400" dirty="0"/>
              <a:t>('/', router);</a:t>
            </a:r>
            <a:endParaRPr lang="ko-KR" altLang="en-US" sz="1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URL </a:t>
            </a:r>
            <a:r>
              <a:rPr lang="ko-KR" altLang="en-US" dirty="0" err="1"/>
              <a:t>파라미터</a:t>
            </a:r>
            <a:r>
              <a:rPr lang="ko-KR" altLang="en-US" dirty="0"/>
              <a:t> 사용하기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52</a:t>
            </a:fld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707904" y="2132856"/>
            <a:ext cx="4945414" cy="1077218"/>
            <a:chOff x="3707904" y="2132856"/>
            <a:chExt cx="4945414" cy="1077218"/>
          </a:xfrm>
        </p:grpSpPr>
        <p:grpSp>
          <p:nvGrpSpPr>
            <p:cNvPr id="8" name="그룹 7"/>
            <p:cNvGrpSpPr/>
            <p:nvPr/>
          </p:nvGrpSpPr>
          <p:grpSpPr>
            <a:xfrm>
              <a:off x="3707904" y="2132856"/>
              <a:ext cx="4945414" cy="1077218"/>
              <a:chOff x="3707904" y="2132856"/>
              <a:chExt cx="4945414" cy="107721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036622" y="2132856"/>
                <a:ext cx="3616696" cy="10772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/process/login/</a:t>
                </a:r>
                <a:r>
                  <a:rPr lang="en-US" altLang="ko-KR" sz="1600" dirty="0" err="1">
                    <a:solidFill>
                      <a:srgbClr val="FF0000"/>
                    </a:solidFill>
                  </a:rPr>
                  <a:t>kim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로 전달하고</a:t>
                </a:r>
                <a:endParaRPr lang="en-US" altLang="ko-KR" sz="1600" dirty="0"/>
              </a:p>
              <a:p>
                <a:r>
                  <a:rPr lang="en-US" altLang="ko-KR" sz="1600" dirty="0"/>
                  <a:t>/process/login/</a:t>
                </a:r>
                <a:r>
                  <a:rPr lang="en-US" altLang="ko-KR" sz="1600" dirty="0">
                    <a:solidFill>
                      <a:srgbClr val="FF0000"/>
                    </a:solidFill>
                  </a:rPr>
                  <a:t>:name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로 응답 받는다</a:t>
                </a:r>
                <a:r>
                  <a:rPr lang="en-US" altLang="ko-KR" sz="1600" dirty="0" smtClean="0"/>
                  <a:t>.</a:t>
                </a:r>
              </a:p>
              <a:p>
                <a:endParaRPr lang="en-US" altLang="ko-KR" sz="1600" dirty="0"/>
              </a:p>
              <a:p>
                <a:r>
                  <a:rPr lang="en-US" altLang="ko-KR" sz="1600" dirty="0" err="1"/>
                  <a:t>var</a:t>
                </a:r>
                <a:r>
                  <a:rPr lang="en-US" altLang="ko-KR" sz="1600" dirty="0"/>
                  <a:t> </a:t>
                </a:r>
                <a:r>
                  <a:rPr lang="en-US" altLang="ko-KR" sz="1600" dirty="0" err="1"/>
                  <a:t>paramName</a:t>
                </a:r>
                <a:r>
                  <a:rPr lang="en-US" altLang="ko-KR" sz="1600" dirty="0"/>
                  <a:t> = </a:t>
                </a:r>
                <a:r>
                  <a:rPr lang="en-US" altLang="ko-KR" sz="1600" dirty="0">
                    <a:solidFill>
                      <a:srgbClr val="FF0000"/>
                    </a:solidFill>
                  </a:rPr>
                  <a:t>req.params.name</a:t>
                </a:r>
                <a:r>
                  <a:rPr lang="en-US" altLang="ko-KR" sz="1600" dirty="0" smtClean="0">
                    <a:solidFill>
                      <a:srgbClr val="FF0000"/>
                    </a:solidFill>
                  </a:rPr>
                  <a:t>;</a:t>
                </a:r>
                <a:endParaRPr lang="en-US" altLang="ko-KR" sz="16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7" name="직선 연결선 6"/>
              <p:cNvCxnSpPr/>
              <p:nvPr/>
            </p:nvCxnSpPr>
            <p:spPr>
              <a:xfrm flipH="1">
                <a:off x="3707904" y="2132856"/>
                <a:ext cx="1328718" cy="53860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직선 연결선 9"/>
            <p:cNvCxnSpPr/>
            <p:nvPr/>
          </p:nvCxnSpPr>
          <p:spPr>
            <a:xfrm flipH="1">
              <a:off x="3707904" y="2276872"/>
              <a:ext cx="1328718" cy="3945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899593" y="1496089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p.173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72628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앞에서 작성한 </a:t>
            </a:r>
            <a:r>
              <a:rPr lang="en-US" altLang="ko-KR" sz="2000" dirty="0" smtClean="0"/>
              <a:t>post() </a:t>
            </a:r>
            <a:r>
              <a:rPr lang="ko-KR" altLang="en-US" sz="2000" dirty="0" err="1" smtClean="0"/>
              <a:t>메소드</a:t>
            </a:r>
            <a:r>
              <a:rPr lang="ko-KR" altLang="en-US" sz="2000" dirty="0" smtClean="0"/>
              <a:t>  아래쪽에 다음과 같이 </a:t>
            </a:r>
            <a:r>
              <a:rPr lang="en-US" altLang="ko-KR" sz="2000" dirty="0" smtClean="0"/>
              <a:t>all() </a:t>
            </a:r>
            <a:r>
              <a:rPr lang="ko-KR" altLang="en-US" sz="2000" dirty="0" err="1" smtClean="0"/>
              <a:t>메소드</a:t>
            </a:r>
            <a:r>
              <a:rPr lang="ko-KR" altLang="en-US" sz="2000" dirty="0" smtClean="0"/>
              <a:t> 호출 부분을 추가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오류페이지 보여주기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53</a:t>
            </a:fld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21" y="4581128"/>
            <a:ext cx="5457825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9552" y="2564904"/>
            <a:ext cx="792088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...</a:t>
            </a:r>
            <a:endParaRPr lang="ko-KR" altLang="en-US" dirty="0"/>
          </a:p>
          <a:p>
            <a:r>
              <a:rPr lang="en-US" altLang="ko-KR" dirty="0"/>
              <a:t>// </a:t>
            </a:r>
            <a:r>
              <a:rPr lang="ko-KR" altLang="en-US" dirty="0"/>
              <a:t>등록되지 않은 패스에 대해 페이지 오류 응답</a:t>
            </a:r>
          </a:p>
          <a:p>
            <a:r>
              <a:rPr lang="en-US" altLang="ko-KR" dirty="0" err="1"/>
              <a:t>app.all</a:t>
            </a:r>
            <a:r>
              <a:rPr lang="en-US" altLang="ko-KR" dirty="0"/>
              <a:t>('*', function(</a:t>
            </a:r>
            <a:r>
              <a:rPr lang="en-US" altLang="ko-KR" dirty="0" err="1"/>
              <a:t>req</a:t>
            </a:r>
            <a:r>
              <a:rPr lang="en-US" altLang="ko-KR" dirty="0"/>
              <a:t>, res)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res.status</a:t>
            </a:r>
            <a:r>
              <a:rPr lang="en-US" altLang="ko-KR" dirty="0"/>
              <a:t>(404).send('&lt;h1&gt;ERROR - </a:t>
            </a:r>
            <a:r>
              <a:rPr lang="ko-KR" altLang="en-US" dirty="0"/>
              <a:t>페이지를 찾을 수 없습니다</a:t>
            </a:r>
            <a:r>
              <a:rPr lang="en-US" altLang="ko-KR" dirty="0"/>
              <a:t>.&lt;/h1&gt;')</a:t>
            </a:r>
          </a:p>
          <a:p>
            <a:r>
              <a:rPr lang="en-US" altLang="ko-KR" dirty="0"/>
              <a:t>});</a:t>
            </a:r>
          </a:p>
          <a:p>
            <a:r>
              <a:rPr lang="en-US" altLang="ko-KR" dirty="0" smtClean="0"/>
              <a:t>...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93545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2476872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express-error-handler </a:t>
            </a:r>
            <a:r>
              <a:rPr lang="ko-KR" altLang="en-US" sz="2000" dirty="0" smtClean="0"/>
              <a:t>모듈 설치</a:t>
            </a:r>
            <a:endParaRPr lang="en-US" altLang="ko-KR" sz="2000" dirty="0" smtClean="0"/>
          </a:p>
          <a:p>
            <a:pPr lvl="1"/>
            <a:r>
              <a:rPr lang="en-US" altLang="ko-KR" sz="1800" dirty="0" err="1" smtClean="0"/>
              <a:t>npm</a:t>
            </a:r>
            <a:r>
              <a:rPr lang="en-US" altLang="ko-KR" sz="1800" dirty="0" smtClean="0"/>
              <a:t> install express-error-handler --save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r>
              <a:rPr lang="en-US" altLang="ko-KR" sz="2200" dirty="0" smtClean="0"/>
              <a:t>express-error-handler </a:t>
            </a:r>
            <a:r>
              <a:rPr lang="ko-KR" altLang="en-US" sz="2200" dirty="0" err="1" smtClean="0"/>
              <a:t>미들웨어</a:t>
            </a:r>
            <a:endParaRPr lang="ko-KR" altLang="en-US" sz="22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오류페이지 보여주기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54</a:t>
            </a:fld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67544" y="3084183"/>
            <a:ext cx="3923928" cy="2565925"/>
            <a:chOff x="179512" y="3084002"/>
            <a:chExt cx="3923928" cy="2565925"/>
          </a:xfrm>
        </p:grpSpPr>
        <p:sp>
          <p:nvSpPr>
            <p:cNvPr id="5" name="TextBox 4"/>
            <p:cNvSpPr txBox="1"/>
            <p:nvPr/>
          </p:nvSpPr>
          <p:spPr>
            <a:xfrm>
              <a:off x="179512" y="3356992"/>
              <a:ext cx="3923928" cy="22929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&lt;!</a:t>
              </a:r>
              <a:r>
                <a:rPr lang="en-US" altLang="ko-KR" sz="1100" dirty="0"/>
                <a:t>DOCTYPE html&gt;</a:t>
              </a:r>
            </a:p>
            <a:p>
              <a:r>
                <a:rPr lang="en-US" altLang="ko-KR" sz="1100" dirty="0"/>
                <a:t>&lt;html </a:t>
              </a:r>
              <a:r>
                <a:rPr lang="en-US" altLang="ko-KR" sz="1100" dirty="0" err="1"/>
                <a:t>lang</a:t>
              </a:r>
              <a:r>
                <a:rPr lang="en-US" altLang="ko-KR" sz="1100" dirty="0"/>
                <a:t>="en"&gt;</a:t>
              </a:r>
            </a:p>
            <a:p>
              <a:r>
                <a:rPr lang="en-US" altLang="ko-KR" sz="1100" dirty="0"/>
                <a:t>&lt;head&gt;</a:t>
              </a:r>
            </a:p>
            <a:p>
              <a:r>
                <a:rPr lang="en-US" altLang="ko-KR" sz="1100" dirty="0"/>
                <a:t>    &lt;meta charset="UTF-8"&gt;</a:t>
              </a:r>
            </a:p>
            <a:p>
              <a:r>
                <a:rPr lang="en-US" altLang="ko-KR" sz="1100" dirty="0"/>
                <a:t>    &lt;title&gt;</a:t>
              </a:r>
              <a:r>
                <a:rPr lang="ko-KR" altLang="en-US" sz="1100" dirty="0"/>
                <a:t>오류페이지</a:t>
              </a:r>
              <a:r>
                <a:rPr lang="en-US" altLang="ko-KR" sz="1100" dirty="0"/>
                <a:t>&lt;/title&gt;</a:t>
              </a:r>
            </a:p>
            <a:p>
              <a:r>
                <a:rPr lang="en-US" altLang="ko-KR" sz="1100" dirty="0"/>
                <a:t>&lt;/head&gt;</a:t>
              </a:r>
            </a:p>
            <a:p>
              <a:r>
                <a:rPr lang="en-US" altLang="ko-KR" sz="1100" dirty="0"/>
                <a:t>&lt;body&gt;</a:t>
              </a:r>
            </a:p>
            <a:p>
              <a:r>
                <a:rPr lang="en-US" altLang="ko-KR" sz="1100" dirty="0"/>
                <a:t>   </a:t>
              </a:r>
            </a:p>
            <a:p>
              <a:r>
                <a:rPr lang="en-US" altLang="ko-KR" sz="1100" dirty="0"/>
                <a:t>   &lt;h3&gt;Error - </a:t>
              </a:r>
              <a:r>
                <a:rPr lang="ko-KR" altLang="en-US" sz="1100" dirty="0"/>
                <a:t>페이지를 </a:t>
              </a:r>
              <a:r>
                <a:rPr lang="ko-KR" altLang="en-US" sz="1100" dirty="0" err="1"/>
                <a:t>찾을수</a:t>
              </a:r>
              <a:r>
                <a:rPr lang="ko-KR" altLang="en-US" sz="1100" dirty="0"/>
                <a:t> 없습니다</a:t>
              </a:r>
              <a:r>
                <a:rPr lang="en-US" altLang="ko-KR" sz="1100" dirty="0"/>
                <a:t>.&lt;/h3&gt;</a:t>
              </a:r>
            </a:p>
            <a:p>
              <a:r>
                <a:rPr lang="en-US" altLang="ko-KR" sz="1100" dirty="0"/>
                <a:t>   &lt;h4&gt;Express-error-handler </a:t>
              </a:r>
              <a:r>
                <a:rPr lang="ko-KR" altLang="en-US" sz="1100" dirty="0" err="1"/>
                <a:t>미들웨어</a:t>
              </a:r>
              <a:r>
                <a:rPr lang="ko-KR" altLang="en-US" sz="1100" dirty="0"/>
                <a:t> 오류 페이지</a:t>
              </a:r>
              <a:r>
                <a:rPr lang="en-US" altLang="ko-KR" sz="1100" dirty="0"/>
                <a:t>&lt;/h4&gt;</a:t>
              </a:r>
            </a:p>
            <a:p>
              <a:r>
                <a:rPr lang="en-US" altLang="ko-KR" sz="1100" dirty="0"/>
                <a:t>    </a:t>
              </a:r>
            </a:p>
            <a:p>
              <a:r>
                <a:rPr lang="en-US" altLang="ko-KR" sz="1100" dirty="0"/>
                <a:t>&lt;/body&gt;</a:t>
              </a:r>
            </a:p>
            <a:p>
              <a:r>
                <a:rPr lang="en-US" altLang="ko-KR" sz="1100" dirty="0"/>
                <a:t>&lt;/html&gt;</a:t>
              </a:r>
              <a:endParaRPr lang="ko-KR" altLang="en-US" sz="11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9512" y="3084002"/>
              <a:ext cx="13821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/public/404.html</a:t>
              </a:r>
              <a:endParaRPr lang="ko-KR" altLang="en-US" sz="12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644008" y="3080174"/>
            <a:ext cx="4176464" cy="2743221"/>
            <a:chOff x="4716016" y="3080174"/>
            <a:chExt cx="4176464" cy="2743221"/>
          </a:xfrm>
        </p:grpSpPr>
        <p:sp>
          <p:nvSpPr>
            <p:cNvPr id="8" name="TextBox 7"/>
            <p:cNvSpPr txBox="1"/>
            <p:nvPr/>
          </p:nvSpPr>
          <p:spPr>
            <a:xfrm>
              <a:off x="4716016" y="3361182"/>
              <a:ext cx="4176464" cy="24622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...</a:t>
              </a:r>
            </a:p>
            <a:p>
              <a:r>
                <a:rPr lang="en-US" altLang="ko-KR" sz="1100" dirty="0" smtClean="0"/>
                <a:t>//</a:t>
              </a:r>
              <a:r>
                <a:rPr lang="ko-KR" altLang="en-US" sz="1100" dirty="0"/>
                <a:t>오류 </a:t>
              </a:r>
              <a:r>
                <a:rPr lang="ko-KR" altLang="en-US" sz="1100" dirty="0" err="1"/>
                <a:t>핸들러</a:t>
              </a:r>
              <a:r>
                <a:rPr lang="ko-KR" altLang="en-US" sz="1100" dirty="0"/>
                <a:t> 모듈 사용</a:t>
              </a:r>
            </a:p>
            <a:p>
              <a:r>
                <a:rPr lang="en-US" altLang="ko-KR" sz="1100" dirty="0" err="1"/>
                <a:t>var</a:t>
              </a:r>
              <a:r>
                <a:rPr lang="en-US" altLang="ko-KR" sz="1100" dirty="0"/>
                <a:t> </a:t>
              </a:r>
              <a:r>
                <a:rPr lang="en-US" altLang="ko-KR" sz="1100" dirty="0" err="1"/>
                <a:t>expressErrorHandler</a:t>
              </a:r>
              <a:r>
                <a:rPr lang="en-US" altLang="ko-KR" sz="1100" dirty="0"/>
                <a:t> = require('express-error-handler');</a:t>
              </a:r>
            </a:p>
            <a:p>
              <a:endParaRPr lang="en-US" altLang="ko-KR" sz="1100" dirty="0"/>
            </a:p>
            <a:p>
              <a:r>
                <a:rPr lang="en-US" altLang="ko-KR" sz="1100" dirty="0"/>
                <a:t>//</a:t>
              </a:r>
              <a:r>
                <a:rPr lang="ko-KR" altLang="en-US" sz="1100" dirty="0"/>
                <a:t>모든 </a:t>
              </a:r>
              <a:r>
                <a:rPr lang="ko-KR" altLang="en-US" sz="1100" dirty="0" err="1"/>
                <a:t>라우터</a:t>
              </a:r>
              <a:r>
                <a:rPr lang="ko-KR" altLang="en-US" sz="1100" dirty="0"/>
                <a:t> 처리 후 </a:t>
              </a:r>
              <a:r>
                <a:rPr lang="en-US" altLang="ko-KR" sz="1100" dirty="0"/>
                <a:t>404 </a:t>
              </a:r>
              <a:r>
                <a:rPr lang="ko-KR" altLang="en-US" sz="1100" dirty="0"/>
                <a:t>오류 페이지 처리</a:t>
              </a:r>
            </a:p>
            <a:p>
              <a:r>
                <a:rPr lang="en-US" altLang="ko-KR" sz="1100" dirty="0" err="1"/>
                <a:t>var</a:t>
              </a:r>
              <a:r>
                <a:rPr lang="en-US" altLang="ko-KR" sz="1100" dirty="0"/>
                <a:t> </a:t>
              </a:r>
              <a:r>
                <a:rPr lang="en-US" altLang="ko-KR" sz="1100" dirty="0" err="1"/>
                <a:t>errorHandler</a:t>
              </a:r>
              <a:r>
                <a:rPr lang="en-US" altLang="ko-KR" sz="1100" dirty="0"/>
                <a:t> = </a:t>
              </a:r>
              <a:r>
                <a:rPr lang="en-US" altLang="ko-KR" sz="1100" dirty="0" err="1"/>
                <a:t>expressErrorHandler</a:t>
              </a:r>
              <a:r>
                <a:rPr lang="en-US" altLang="ko-KR" sz="1100" dirty="0"/>
                <a:t>({</a:t>
              </a:r>
            </a:p>
            <a:p>
              <a:r>
                <a:rPr lang="en-US" altLang="ko-KR" sz="1100" dirty="0"/>
                <a:t>    static : {</a:t>
              </a:r>
            </a:p>
            <a:p>
              <a:r>
                <a:rPr lang="en-US" altLang="ko-KR" sz="1100" dirty="0"/>
                <a:t>        '404':'./public/404.html'</a:t>
              </a:r>
            </a:p>
            <a:p>
              <a:r>
                <a:rPr lang="en-US" altLang="ko-KR" sz="1100" dirty="0"/>
                <a:t>    }</a:t>
              </a:r>
            </a:p>
            <a:p>
              <a:r>
                <a:rPr lang="en-US" altLang="ko-KR" sz="1100" dirty="0"/>
                <a:t>});</a:t>
              </a:r>
            </a:p>
            <a:p>
              <a:endParaRPr lang="en-US" altLang="ko-KR" sz="1100" dirty="0"/>
            </a:p>
            <a:p>
              <a:r>
                <a:rPr lang="en-US" altLang="ko-KR" sz="1100" dirty="0" err="1"/>
                <a:t>app.use</a:t>
              </a:r>
              <a:r>
                <a:rPr lang="en-US" altLang="ko-KR" sz="1100" dirty="0"/>
                <a:t>(</a:t>
              </a:r>
              <a:r>
                <a:rPr lang="en-US" altLang="ko-KR" sz="1100" dirty="0" err="1"/>
                <a:t>expressErrorHandler.httpError</a:t>
              </a:r>
              <a:r>
                <a:rPr lang="en-US" altLang="ko-KR" sz="1100" dirty="0"/>
                <a:t>(404) );</a:t>
              </a:r>
            </a:p>
            <a:p>
              <a:r>
                <a:rPr lang="en-US" altLang="ko-KR" sz="1100" dirty="0" err="1"/>
                <a:t>app.use</a:t>
              </a:r>
              <a:r>
                <a:rPr lang="en-US" altLang="ko-KR" sz="1100" dirty="0"/>
                <a:t>(</a:t>
              </a:r>
              <a:r>
                <a:rPr lang="en-US" altLang="ko-KR" sz="1100" dirty="0" err="1"/>
                <a:t>errorHandler</a:t>
              </a:r>
              <a:r>
                <a:rPr lang="en-US" altLang="ko-KR" sz="1100" dirty="0"/>
                <a:t> </a:t>
              </a:r>
              <a:r>
                <a:rPr lang="en-US" altLang="ko-KR" sz="1100" dirty="0" smtClean="0"/>
                <a:t>);</a:t>
              </a:r>
            </a:p>
            <a:p>
              <a:r>
                <a:rPr lang="en-US" altLang="ko-KR" sz="1100" dirty="0" smtClean="0"/>
                <a:t>...</a:t>
              </a:r>
              <a:endParaRPr lang="ko-KR" altLang="en-US" sz="11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16016" y="3080174"/>
              <a:ext cx="22381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router </a:t>
              </a:r>
              <a:r>
                <a:rPr lang="ko-KR" altLang="en-US" sz="1200" dirty="0" smtClean="0"/>
                <a:t>설정 </a:t>
              </a:r>
              <a:r>
                <a:rPr lang="en-US" altLang="ko-KR" sz="1200" dirty="0" smtClean="0"/>
                <a:t>post() </a:t>
              </a:r>
              <a:r>
                <a:rPr lang="ko-KR" altLang="en-US" sz="1200" dirty="0" smtClean="0"/>
                <a:t>아래에 추가</a:t>
              </a:r>
              <a:endParaRPr lang="ko-KR" altLang="en-US" sz="1200" dirty="0"/>
            </a:p>
          </p:txBody>
        </p:sp>
      </p:grp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181" y="1556792"/>
            <a:ext cx="2905291" cy="117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97969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2027981"/>
            <a:ext cx="5626968" cy="356125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 dirty="0" err="1"/>
              <a:t>var</a:t>
            </a:r>
            <a:r>
              <a:rPr lang="en-US" altLang="ko-KR" sz="1400" dirty="0"/>
              <a:t> router = </a:t>
            </a:r>
            <a:r>
              <a:rPr lang="en-US" altLang="ko-KR" sz="1400" dirty="0" err="1"/>
              <a:t>express.Router</a:t>
            </a:r>
            <a:r>
              <a:rPr lang="en-US" altLang="ko-KR" sz="1400" dirty="0"/>
              <a:t>();</a:t>
            </a:r>
          </a:p>
          <a:p>
            <a:pPr marL="0" indent="0">
              <a:buNone/>
            </a:pPr>
            <a:r>
              <a:rPr lang="en-US" altLang="ko-KR" sz="1400" dirty="0" err="1"/>
              <a:t>router.route</a:t>
            </a:r>
            <a:r>
              <a:rPr lang="en-US" altLang="ko-KR" sz="1400" dirty="0"/>
              <a:t>('/</a:t>
            </a:r>
            <a:r>
              <a:rPr lang="en-US" altLang="ko-KR" sz="1400" dirty="0" smtClean="0"/>
              <a:t>process/users/</a:t>
            </a:r>
            <a:r>
              <a:rPr lang="en-US" altLang="ko-KR" sz="1400" dirty="0" smtClean="0">
                <a:solidFill>
                  <a:srgbClr val="FF0000"/>
                </a:solidFill>
              </a:rPr>
              <a:t>:id</a:t>
            </a:r>
            <a:r>
              <a:rPr lang="en-US" altLang="ko-KR" sz="1400" dirty="0" smtClean="0"/>
              <a:t>').</a:t>
            </a:r>
            <a:r>
              <a:rPr lang="en-US" altLang="ko-KR" sz="1800" dirty="0">
                <a:solidFill>
                  <a:srgbClr val="FF0000"/>
                </a:solidFill>
              </a:rPr>
              <a:t>get</a:t>
            </a:r>
            <a:r>
              <a:rPr lang="en-US" altLang="ko-KR" sz="1400" dirty="0"/>
              <a:t>(function(</a:t>
            </a:r>
            <a:r>
              <a:rPr lang="en-US" altLang="ko-KR" sz="1400" dirty="0" err="1"/>
              <a:t>req</a:t>
            </a:r>
            <a:r>
              <a:rPr lang="en-US" altLang="ko-KR" sz="1400" dirty="0"/>
              <a:t>, res) {</a:t>
            </a:r>
          </a:p>
          <a:p>
            <a:pPr marL="0" indent="0">
              <a:buNone/>
            </a:pPr>
            <a:r>
              <a:rPr lang="en-US" altLang="ko-KR" sz="1400" dirty="0"/>
              <a:t>    console.log('/</a:t>
            </a:r>
            <a:r>
              <a:rPr lang="en-US" altLang="ko-KR" sz="1400" dirty="0" smtClean="0"/>
              <a:t>process/users/:id </a:t>
            </a:r>
            <a:r>
              <a:rPr lang="ko-KR" altLang="en-US" sz="1400" dirty="0"/>
              <a:t>처리함</a:t>
            </a:r>
            <a:r>
              <a:rPr lang="en-US" altLang="ko-KR" sz="1400" dirty="0" smtClean="0"/>
              <a:t>');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paramId</a:t>
            </a:r>
            <a:r>
              <a:rPr lang="en-US" altLang="ko-KR" sz="1400" dirty="0" smtClean="0"/>
              <a:t> = </a:t>
            </a:r>
            <a:r>
              <a:rPr lang="en-US" altLang="ko-KR" sz="1400" dirty="0" smtClean="0">
                <a:solidFill>
                  <a:srgbClr val="FF0000"/>
                </a:solidFill>
              </a:rPr>
              <a:t>req.params.id;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1400" dirty="0"/>
              <a:t>    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res.writeHead</a:t>
            </a:r>
            <a:r>
              <a:rPr lang="en-US" altLang="ko-KR" sz="1400" dirty="0"/>
              <a:t>('200', {'</a:t>
            </a:r>
            <a:r>
              <a:rPr lang="en-US" altLang="ko-KR" sz="1400" dirty="0" err="1"/>
              <a:t>Content-Type':'text</a:t>
            </a:r>
            <a:r>
              <a:rPr lang="en-US" altLang="ko-KR" sz="1400" dirty="0"/>
              <a:t>/</a:t>
            </a:r>
            <a:r>
              <a:rPr lang="en-US" altLang="ko-KR" sz="1400" dirty="0" err="1"/>
              <a:t>html;charset</a:t>
            </a:r>
            <a:r>
              <a:rPr lang="en-US" altLang="ko-KR" sz="1400" dirty="0"/>
              <a:t>=utf8'});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res.write</a:t>
            </a:r>
            <a:r>
              <a:rPr lang="en-US" altLang="ko-KR" sz="1400" dirty="0"/>
              <a:t>('&lt;h1&gt;Express </a:t>
            </a:r>
            <a:r>
              <a:rPr lang="ko-KR" altLang="en-US" sz="1400" dirty="0"/>
              <a:t>서버에서 </a:t>
            </a:r>
            <a:r>
              <a:rPr lang="ko-KR" altLang="en-US" sz="1400" dirty="0" smtClean="0"/>
              <a:t>응답 결</a:t>
            </a:r>
            <a:r>
              <a:rPr lang="ko-KR" altLang="en-US" sz="1400" dirty="0"/>
              <a:t>과</a:t>
            </a:r>
            <a:r>
              <a:rPr lang="en-US" altLang="ko-KR" sz="1400" dirty="0" smtClean="0"/>
              <a:t>&lt;/</a:t>
            </a:r>
            <a:r>
              <a:rPr lang="en-US" altLang="ko-KR" sz="1400" dirty="0"/>
              <a:t>h1&gt;');</a:t>
            </a:r>
          </a:p>
          <a:p>
            <a:pPr marL="0" indent="0">
              <a:buNone/>
            </a:pPr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res.write</a:t>
            </a:r>
            <a:r>
              <a:rPr lang="en-US" altLang="ko-KR" sz="1400" dirty="0"/>
              <a:t>('&lt;div&gt;&lt;p&gt;</a:t>
            </a:r>
            <a:r>
              <a:rPr lang="en-US" altLang="ko-KR" sz="1400" dirty="0" err="1"/>
              <a:t>Param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id: </a:t>
            </a:r>
            <a:r>
              <a:rPr lang="en-US" altLang="ko-KR" sz="1400" dirty="0"/>
              <a:t>'+ </a:t>
            </a:r>
            <a:r>
              <a:rPr lang="en-US" altLang="ko-KR" sz="1400" dirty="0" err="1" smtClean="0"/>
              <a:t>paramId</a:t>
            </a:r>
            <a:r>
              <a:rPr lang="en-US" altLang="ko-KR" sz="1400" dirty="0" smtClean="0"/>
              <a:t>+'&lt;/</a:t>
            </a:r>
            <a:r>
              <a:rPr lang="en-US" altLang="ko-KR" sz="1400" dirty="0"/>
              <a:t>p&gt;&lt;/div</a:t>
            </a:r>
            <a:r>
              <a:rPr lang="en-US" altLang="ko-KR" sz="1400" dirty="0" smtClean="0"/>
              <a:t>&gt;');</a:t>
            </a:r>
          </a:p>
          <a:p>
            <a:pPr marL="0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res.end</a:t>
            </a:r>
            <a:r>
              <a:rPr lang="en-US" altLang="ko-KR" sz="1400" dirty="0"/>
              <a:t>();</a:t>
            </a:r>
          </a:p>
          <a:p>
            <a:pPr marL="0" indent="0">
              <a:buNone/>
            </a:pPr>
            <a:r>
              <a:rPr lang="en-US" altLang="ko-KR" sz="1400" dirty="0"/>
              <a:t>});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err="1"/>
              <a:t>app.use</a:t>
            </a:r>
            <a:r>
              <a:rPr lang="en-US" altLang="ko-KR" sz="1400" dirty="0"/>
              <a:t>('/', router);</a:t>
            </a:r>
          </a:p>
          <a:p>
            <a:pPr marL="0" indent="0">
              <a:buNone/>
            </a:pPr>
            <a:endParaRPr lang="ko-KR" altLang="en-US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55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토큰과 함께 요청한 정보 처리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6565" y="1700808"/>
            <a:ext cx="2900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get() </a:t>
            </a:r>
            <a:r>
              <a:rPr lang="ko-KR" altLang="en-US" sz="1400" dirty="0" err="1" smtClean="0"/>
              <a:t>메소드로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URL </a:t>
            </a:r>
            <a:r>
              <a:rPr lang="ko-KR" altLang="en-US" sz="1400" dirty="0" err="1" smtClean="0"/>
              <a:t>파라미터</a:t>
            </a:r>
            <a:r>
              <a:rPr lang="ko-KR" altLang="en-US" sz="1400" dirty="0" smtClean="0"/>
              <a:t> 전달</a:t>
            </a:r>
            <a:endParaRPr lang="ko-KR" altLang="en-US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941168"/>
            <a:ext cx="333375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16677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쿠키와 세션 관리하기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56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5768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67544" y="1124745"/>
            <a:ext cx="5112568" cy="1512168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쿠키는 클라이언트 </a:t>
            </a:r>
            <a:r>
              <a:rPr lang="ko-KR" altLang="en-US" sz="2000" dirty="0" err="1" smtClean="0"/>
              <a:t>웹브라우저에</a:t>
            </a:r>
            <a:r>
              <a:rPr lang="ko-KR" altLang="en-US" sz="2000" dirty="0" smtClean="0"/>
              <a:t> 저장</a:t>
            </a:r>
            <a:endParaRPr lang="en-US" altLang="ko-KR" sz="2000" dirty="0" smtClean="0"/>
          </a:p>
          <a:p>
            <a:r>
              <a:rPr lang="ko-KR" altLang="en-US" sz="2000" dirty="0" smtClean="0"/>
              <a:t>세션은 웹 서버에 저장</a:t>
            </a:r>
            <a:endParaRPr lang="en-US" altLang="ko-KR" sz="2000" dirty="0" smtClean="0"/>
          </a:p>
          <a:p>
            <a:r>
              <a:rPr lang="en-US" altLang="ko-KR" sz="2000" dirty="0" smtClean="0"/>
              <a:t>cookie-parser </a:t>
            </a:r>
            <a:r>
              <a:rPr lang="ko-KR" altLang="en-US" sz="2000" dirty="0" err="1" smtClean="0"/>
              <a:t>미들웨어</a:t>
            </a:r>
            <a:r>
              <a:rPr lang="ko-KR" altLang="en-US" sz="2000" dirty="0" smtClean="0"/>
              <a:t> 사용</a:t>
            </a:r>
            <a:endParaRPr lang="en-US" altLang="ko-KR" sz="2000" dirty="0" smtClean="0"/>
          </a:p>
          <a:p>
            <a:pPr lvl="1"/>
            <a:r>
              <a:rPr lang="en-US" altLang="ko-KR" sz="1600" dirty="0" err="1" smtClean="0"/>
              <a:t>npm</a:t>
            </a:r>
            <a:r>
              <a:rPr lang="en-US" altLang="ko-KR" sz="1600" dirty="0" smtClean="0"/>
              <a:t> install cookie-parser --save</a:t>
            </a:r>
          </a:p>
          <a:p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57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03475" y="188640"/>
            <a:ext cx="8554805" cy="939784"/>
          </a:xfrm>
        </p:spPr>
        <p:txBody>
          <a:bodyPr/>
          <a:lstStyle/>
          <a:p>
            <a:r>
              <a:rPr lang="ko-KR" altLang="en-US" dirty="0" smtClean="0"/>
              <a:t>쿠키 처리하기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2636912"/>
            <a:ext cx="4536504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cookieParser</a:t>
            </a:r>
            <a:r>
              <a:rPr lang="en-US" altLang="ko-KR" sz="1200" dirty="0"/>
              <a:t> = require('cookie-parser');</a:t>
            </a:r>
          </a:p>
          <a:p>
            <a:r>
              <a:rPr lang="en-US" altLang="ko-KR" sz="1200" dirty="0" err="1"/>
              <a:t>app.use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cookieParser</a:t>
            </a:r>
            <a:r>
              <a:rPr lang="en-US" altLang="ko-KR" sz="1200" dirty="0"/>
              <a:t>() );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var</a:t>
            </a:r>
            <a:r>
              <a:rPr lang="en-US" altLang="ko-KR" sz="1200" dirty="0"/>
              <a:t> router = </a:t>
            </a:r>
            <a:r>
              <a:rPr lang="en-US" altLang="ko-KR" sz="1200" dirty="0" err="1"/>
              <a:t>express.Router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 err="1"/>
              <a:t>router.route</a:t>
            </a:r>
            <a:r>
              <a:rPr lang="en-US" altLang="ko-KR" sz="1200" dirty="0"/>
              <a:t>('/process/</a:t>
            </a:r>
            <a:r>
              <a:rPr lang="en-US" altLang="ko-KR" sz="1200" dirty="0" err="1"/>
              <a:t>showCookie</a:t>
            </a:r>
            <a:r>
              <a:rPr lang="en-US" altLang="ko-KR" sz="1200" dirty="0"/>
              <a:t>').get(function(</a:t>
            </a:r>
            <a:r>
              <a:rPr lang="en-US" altLang="ko-KR" sz="1200" dirty="0" err="1"/>
              <a:t>req</a:t>
            </a:r>
            <a:r>
              <a:rPr lang="en-US" altLang="ko-KR" sz="1200" dirty="0"/>
              <a:t>, res) {</a:t>
            </a:r>
          </a:p>
          <a:p>
            <a:r>
              <a:rPr lang="en-US" altLang="ko-KR" sz="1200" dirty="0"/>
              <a:t>    console.log('/process/</a:t>
            </a:r>
            <a:r>
              <a:rPr lang="en-US" altLang="ko-KR" sz="1200" dirty="0" err="1"/>
              <a:t>showCookie</a:t>
            </a:r>
            <a:r>
              <a:rPr lang="en-US" altLang="ko-KR" sz="1200" dirty="0"/>
              <a:t> </a:t>
            </a:r>
            <a:r>
              <a:rPr lang="ko-KR" altLang="en-US" sz="1200" dirty="0"/>
              <a:t>호출</a:t>
            </a:r>
            <a:r>
              <a:rPr lang="en-US" altLang="ko-KR" sz="1200" dirty="0"/>
              <a:t>.');</a:t>
            </a:r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res.send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req.cookies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});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router.route</a:t>
            </a:r>
            <a:r>
              <a:rPr lang="en-US" altLang="ko-KR" sz="1200" dirty="0"/>
              <a:t>('/process/</a:t>
            </a:r>
            <a:r>
              <a:rPr lang="en-US" altLang="ko-KR" sz="1200" dirty="0" err="1"/>
              <a:t>setUserCookie</a:t>
            </a:r>
            <a:r>
              <a:rPr lang="en-US" altLang="ko-KR" sz="1200" dirty="0"/>
              <a:t>').get(function(</a:t>
            </a:r>
            <a:r>
              <a:rPr lang="en-US" altLang="ko-KR" sz="1200" dirty="0" err="1"/>
              <a:t>req,res</a:t>
            </a:r>
            <a:r>
              <a:rPr lang="en-US" altLang="ko-KR" sz="1200" dirty="0"/>
              <a:t>){</a:t>
            </a:r>
          </a:p>
          <a:p>
            <a:r>
              <a:rPr lang="en-US" altLang="ko-KR" sz="1200" dirty="0"/>
              <a:t>    // </a:t>
            </a:r>
            <a:r>
              <a:rPr lang="ko-KR" altLang="en-US" sz="1200" dirty="0" err="1"/>
              <a:t>쿠기</a:t>
            </a:r>
            <a:r>
              <a:rPr lang="ko-KR" altLang="en-US" sz="1200" dirty="0"/>
              <a:t> 설정</a:t>
            </a:r>
          </a:p>
          <a:p>
            <a:r>
              <a:rPr lang="ko-KR" altLang="en-US" sz="1200" dirty="0"/>
              <a:t>    </a:t>
            </a:r>
            <a:r>
              <a:rPr lang="en-US" altLang="ko-KR" sz="1200" dirty="0" err="1"/>
              <a:t>res.cookie</a:t>
            </a:r>
            <a:r>
              <a:rPr lang="en-US" altLang="ko-KR" sz="1200" dirty="0"/>
              <a:t>('user', {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id:'KIM</a:t>
            </a:r>
            <a:r>
              <a:rPr lang="en-US" altLang="ko-KR" sz="1200" dirty="0"/>
              <a:t>',</a:t>
            </a:r>
          </a:p>
          <a:p>
            <a:r>
              <a:rPr lang="en-US" altLang="ko-KR" sz="1200" dirty="0"/>
              <a:t>        name:'</a:t>
            </a:r>
            <a:r>
              <a:rPr lang="ko-KR" altLang="en-US" sz="1200" dirty="0"/>
              <a:t>방탄소년단</a:t>
            </a:r>
            <a:r>
              <a:rPr lang="en-US" altLang="ko-KR" sz="1200" dirty="0"/>
              <a:t>',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authorized:true</a:t>
            </a:r>
            <a:endParaRPr lang="en-US" altLang="ko-KR" sz="1200" dirty="0"/>
          </a:p>
          <a:p>
            <a:r>
              <a:rPr lang="en-US" altLang="ko-KR" sz="1200" dirty="0"/>
              <a:t>    });</a:t>
            </a:r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/>
              <a:t>    // redirect</a:t>
            </a:r>
            <a:r>
              <a:rPr lang="ko-KR" altLang="en-US" sz="1200" dirty="0"/>
              <a:t>로 응답</a:t>
            </a:r>
          </a:p>
          <a:p>
            <a:r>
              <a:rPr lang="ko-KR" altLang="en-US" sz="1200" dirty="0"/>
              <a:t>    </a:t>
            </a:r>
            <a:r>
              <a:rPr lang="en-US" altLang="ko-KR" sz="1200" dirty="0" err="1"/>
              <a:t>res.redirect</a:t>
            </a:r>
            <a:r>
              <a:rPr lang="en-US" altLang="ko-KR" sz="1200" dirty="0"/>
              <a:t>('/process/</a:t>
            </a:r>
            <a:r>
              <a:rPr lang="en-US" altLang="ko-KR" sz="1200" dirty="0" err="1"/>
              <a:t>showCookie</a:t>
            </a:r>
            <a:r>
              <a:rPr lang="en-US" altLang="ko-KR" sz="1200" dirty="0"/>
              <a:t>')</a:t>
            </a:r>
          </a:p>
          <a:p>
            <a:r>
              <a:rPr lang="en-US" altLang="ko-KR" sz="1200" dirty="0"/>
              <a:t>});</a:t>
            </a:r>
            <a:endParaRPr lang="ko-KR" altLang="en-US" sz="1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392" y="3176337"/>
            <a:ext cx="3943350" cy="7905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392" y="4509121"/>
            <a:ext cx="3943350" cy="195410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5085392" y="2780928"/>
            <a:ext cx="370005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/>
              <a:t>http://localhost:3000/process/setUserCookie  </a:t>
            </a:r>
            <a:r>
              <a:rPr lang="ko-KR" altLang="en-US" sz="1200" dirty="0" smtClean="0"/>
              <a:t>요청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056611" y="4149080"/>
            <a:ext cx="267733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smtClean="0"/>
              <a:t>개발자 도구에서 쿠키 설정 결과 확인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083699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cookie-parser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express-session </a:t>
            </a:r>
            <a:r>
              <a:rPr lang="ko-KR" altLang="en-US" sz="2400" dirty="0" smtClean="0"/>
              <a:t>사용</a:t>
            </a:r>
            <a:endParaRPr lang="en-US" altLang="ko-KR" sz="2400" dirty="0" smtClean="0"/>
          </a:p>
          <a:p>
            <a:pPr lvl="1"/>
            <a:r>
              <a:rPr lang="en-US" altLang="ko-KR" sz="2000" dirty="0" err="1" smtClean="0"/>
              <a:t>npm</a:t>
            </a:r>
            <a:r>
              <a:rPr lang="en-US" altLang="ko-KR" sz="2000" dirty="0" smtClean="0"/>
              <a:t> install express-session --save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58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세션 처리하기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182" y="2950286"/>
            <a:ext cx="2724730" cy="1405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904" y="2950287"/>
            <a:ext cx="2120264" cy="15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950287"/>
            <a:ext cx="2525423" cy="162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380312" y="1844824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p.182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01498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052736"/>
            <a:ext cx="4978896" cy="5400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cookieParser</a:t>
            </a:r>
            <a:r>
              <a:rPr lang="en-US" altLang="ko-KR" sz="1400" dirty="0"/>
              <a:t> = require('cookie-parser');</a:t>
            </a:r>
          </a:p>
          <a:p>
            <a:pPr marL="0" indent="0">
              <a:buNone/>
            </a:pPr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expressSession</a:t>
            </a:r>
            <a:r>
              <a:rPr lang="en-US" altLang="ko-KR" sz="1400" dirty="0"/>
              <a:t> = require('express-session');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err="1"/>
              <a:t>app.use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cookieParser</a:t>
            </a:r>
            <a:r>
              <a:rPr lang="en-US" altLang="ko-KR" sz="1400" dirty="0"/>
              <a:t>());</a:t>
            </a:r>
          </a:p>
          <a:p>
            <a:pPr marL="0" indent="0">
              <a:buNone/>
            </a:pPr>
            <a:r>
              <a:rPr lang="en-US" altLang="ko-KR" sz="1400" dirty="0" err="1"/>
              <a:t>app.use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expressSession</a:t>
            </a:r>
            <a:r>
              <a:rPr lang="en-US" altLang="ko-KR" sz="1400" dirty="0"/>
              <a:t>({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secret:'my</a:t>
            </a:r>
            <a:r>
              <a:rPr lang="en-US" altLang="ko-KR" sz="1400" dirty="0"/>
              <a:t> key',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resave:true</a:t>
            </a:r>
            <a:r>
              <a:rPr lang="en-US" altLang="ko-KR" sz="1400" dirty="0"/>
              <a:t>,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saveUninitialized:true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}));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err="1"/>
              <a:t>var</a:t>
            </a:r>
            <a:r>
              <a:rPr lang="en-US" altLang="ko-KR" sz="1400" dirty="0"/>
              <a:t> router = </a:t>
            </a:r>
            <a:r>
              <a:rPr lang="en-US" altLang="ko-KR" sz="1400" dirty="0" err="1"/>
              <a:t>express.Router</a:t>
            </a:r>
            <a:r>
              <a:rPr lang="en-US" altLang="ko-KR" sz="1400" dirty="0"/>
              <a:t>();</a:t>
            </a:r>
          </a:p>
          <a:p>
            <a:pPr marL="0" indent="0">
              <a:buNone/>
            </a:pPr>
            <a:r>
              <a:rPr lang="en-US" altLang="ko-KR" sz="1400" dirty="0"/>
              <a:t>// </a:t>
            </a:r>
            <a:r>
              <a:rPr lang="ko-KR" altLang="en-US" sz="1400" dirty="0"/>
              <a:t>상품정보 </a:t>
            </a:r>
            <a:r>
              <a:rPr lang="ko-KR" altLang="en-US" sz="1400" dirty="0" err="1"/>
              <a:t>라우팅</a:t>
            </a:r>
            <a:endParaRPr lang="ko-KR" altLang="en-US" sz="1400" dirty="0"/>
          </a:p>
          <a:p>
            <a:pPr marL="0" indent="0">
              <a:buNone/>
            </a:pPr>
            <a:r>
              <a:rPr lang="en-US" altLang="ko-KR" sz="1400" dirty="0" err="1"/>
              <a:t>router.route</a:t>
            </a:r>
            <a:r>
              <a:rPr lang="en-US" altLang="ko-KR" sz="1400" dirty="0"/>
              <a:t>('/process/product').get(function(</a:t>
            </a:r>
            <a:r>
              <a:rPr lang="en-US" altLang="ko-KR" sz="1400" dirty="0" err="1"/>
              <a:t>req</a:t>
            </a:r>
            <a:r>
              <a:rPr lang="en-US" altLang="ko-KR" sz="1400" dirty="0"/>
              <a:t>, res) {</a:t>
            </a:r>
          </a:p>
          <a:p>
            <a:pPr marL="0" indent="0">
              <a:buNone/>
            </a:pPr>
            <a:r>
              <a:rPr lang="en-US" altLang="ko-KR" sz="1400" dirty="0"/>
              <a:t>    console.log('/process/product </a:t>
            </a:r>
            <a:r>
              <a:rPr lang="ko-KR" altLang="en-US" sz="1400" dirty="0"/>
              <a:t>호출</a:t>
            </a:r>
            <a:r>
              <a:rPr lang="en-US" altLang="ko-KR" sz="1400" dirty="0"/>
              <a:t>.');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</a:p>
          <a:p>
            <a:pPr marL="0" indent="0">
              <a:buNone/>
            </a:pPr>
            <a:r>
              <a:rPr lang="en-US" altLang="ko-KR" sz="1400" dirty="0"/>
              <a:t>    if(</a:t>
            </a:r>
            <a:r>
              <a:rPr lang="en-US" altLang="ko-KR" sz="1400" dirty="0" err="1"/>
              <a:t>req.session.user</a:t>
            </a:r>
            <a:r>
              <a:rPr lang="en-US" altLang="ko-KR" sz="1400" dirty="0"/>
              <a:t> === undefined){</a:t>
            </a:r>
          </a:p>
          <a:p>
            <a:pPr marL="0" indent="0"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res.redirect</a:t>
            </a:r>
            <a:r>
              <a:rPr lang="en-US" altLang="ko-KR" sz="1400" dirty="0"/>
              <a:t>('/public/login2.html');</a:t>
            </a:r>
          </a:p>
          <a:p>
            <a:pPr marL="0" indent="0">
              <a:buNone/>
            </a:pPr>
            <a:r>
              <a:rPr lang="en-US" altLang="ko-KR" sz="1400" dirty="0"/>
              <a:t>    } else {</a:t>
            </a:r>
          </a:p>
          <a:p>
            <a:pPr marL="0" indent="0"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res.redirect</a:t>
            </a:r>
            <a:r>
              <a:rPr lang="en-US" altLang="ko-KR" sz="1400" dirty="0"/>
              <a:t>('/public/product.html');</a:t>
            </a:r>
          </a:p>
          <a:p>
            <a:pPr marL="0" indent="0">
              <a:buNone/>
            </a:pPr>
            <a:r>
              <a:rPr lang="en-US" altLang="ko-KR" sz="1400" dirty="0"/>
              <a:t>    }</a:t>
            </a:r>
          </a:p>
          <a:p>
            <a:pPr marL="0" indent="0">
              <a:buNone/>
            </a:pPr>
            <a:r>
              <a:rPr lang="en-US" altLang="ko-KR" sz="1400" dirty="0"/>
              <a:t>});</a:t>
            </a:r>
            <a:endParaRPr lang="ko-KR" altLang="en-US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59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03475" y="188640"/>
            <a:ext cx="8554805" cy="939784"/>
          </a:xfrm>
        </p:spPr>
        <p:txBody>
          <a:bodyPr/>
          <a:lstStyle/>
          <a:p>
            <a:r>
              <a:rPr lang="ko-KR" altLang="en-US" dirty="0"/>
              <a:t>세션 처리하기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3928" y="2044441"/>
            <a:ext cx="488306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express-session </a:t>
            </a:r>
            <a:r>
              <a:rPr lang="ko-KR" altLang="en-US" dirty="0" smtClean="0"/>
              <a:t>설정 및 상품 정보 </a:t>
            </a:r>
            <a:r>
              <a:rPr lang="ko-KR" altLang="en-US" dirty="0" err="1" smtClean="0"/>
              <a:t>라우팅</a:t>
            </a:r>
            <a:r>
              <a:rPr lang="ko-KR" altLang="en-US" dirty="0" smtClean="0"/>
              <a:t> 설정</a:t>
            </a:r>
            <a:endParaRPr lang="en-US" altLang="ko-KR" dirty="0" smtClean="0"/>
          </a:p>
          <a:p>
            <a:r>
              <a:rPr lang="en-US" altLang="ko-KR" dirty="0" err="1" smtClean="0">
                <a:solidFill>
                  <a:srgbClr val="FF0000"/>
                </a:solidFill>
              </a:rPr>
              <a:t>app.use</a:t>
            </a:r>
            <a:r>
              <a:rPr lang="en-US" altLang="ko-KR" dirty="0" smtClean="0">
                <a:solidFill>
                  <a:srgbClr val="FF0000"/>
                </a:solidFill>
              </a:rPr>
              <a:t>()</a:t>
            </a:r>
            <a:r>
              <a:rPr lang="ko-KR" altLang="en-US" dirty="0" smtClean="0">
                <a:solidFill>
                  <a:srgbClr val="FF0000"/>
                </a:solidFill>
              </a:rPr>
              <a:t>로 </a:t>
            </a:r>
            <a:r>
              <a:rPr lang="en-US" altLang="ko-KR" dirty="0" err="1" smtClean="0">
                <a:solidFill>
                  <a:srgbClr val="FF0000"/>
                </a:solidFill>
              </a:rPr>
              <a:t>expressSession</a:t>
            </a:r>
            <a:r>
              <a:rPr lang="en-US" altLang="ko-KR" dirty="0" smtClean="0">
                <a:solidFill>
                  <a:srgbClr val="FF0000"/>
                </a:solidFill>
              </a:rPr>
              <a:t>() </a:t>
            </a:r>
            <a:r>
              <a:rPr lang="ko-KR" altLang="en-US" dirty="0" smtClean="0">
                <a:solidFill>
                  <a:srgbClr val="FF0000"/>
                </a:solidFill>
              </a:rPr>
              <a:t>생성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695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HTTP </a:t>
            </a:r>
            <a:r>
              <a:rPr lang="ko-KR" altLang="en-US" sz="2400" dirty="0" smtClean="0"/>
              <a:t>서버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포트</a:t>
            </a:r>
            <a:endParaRPr lang="en-US" altLang="ko-KR" sz="2000" dirty="0" smtClean="0"/>
          </a:p>
          <a:p>
            <a:pPr lvl="2"/>
            <a:r>
              <a:rPr lang="en-US" altLang="ko-KR" sz="1800" dirty="0" smtClean="0"/>
              <a:t>0~1023 : well-known port. </a:t>
            </a:r>
            <a:r>
              <a:rPr lang="ko-KR" altLang="en-US" sz="1800" dirty="0" smtClean="0"/>
              <a:t>미리 정의된 포트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관리자 권한 필요</a:t>
            </a:r>
            <a:endParaRPr lang="en-US" altLang="ko-KR" sz="1800" dirty="0" smtClean="0"/>
          </a:p>
          <a:p>
            <a:pPr lvl="2"/>
            <a:r>
              <a:rPr lang="en-US" altLang="ko-KR" sz="1800" dirty="0" smtClean="0"/>
              <a:t>1024~49151 : registered port</a:t>
            </a:r>
          </a:p>
          <a:p>
            <a:pPr lvl="2"/>
            <a:r>
              <a:rPr lang="en-US" altLang="ko-KR" sz="1800" dirty="0" smtClean="0"/>
              <a:t>49152~65535 : </a:t>
            </a:r>
            <a:r>
              <a:rPr lang="en-US" altLang="ko-KR" sz="1800" dirty="0" err="1" smtClean="0"/>
              <a:t>bynamic</a:t>
            </a:r>
            <a:r>
              <a:rPr lang="en-US" altLang="ko-KR" sz="1800" dirty="0" smtClean="0"/>
              <a:t> port</a:t>
            </a:r>
          </a:p>
          <a:p>
            <a:pPr lvl="2"/>
            <a:endParaRPr lang="en-US" altLang="ko-KR" sz="1800" dirty="0"/>
          </a:p>
          <a:p>
            <a:pPr lvl="2"/>
            <a:endParaRPr lang="en-US" altLang="ko-KR" sz="1800" dirty="0" smtClean="0"/>
          </a:p>
          <a:p>
            <a:pPr lvl="1"/>
            <a:r>
              <a:rPr lang="ko-KR" altLang="en-US" sz="2000" dirty="0" smtClean="0"/>
              <a:t>포트 바인딩 실패</a:t>
            </a:r>
            <a:endParaRPr lang="en-US" altLang="ko-KR" sz="2000" dirty="0" smtClean="0"/>
          </a:p>
          <a:p>
            <a:pPr lvl="2"/>
            <a:r>
              <a:rPr lang="ko-KR" altLang="en-US" sz="1800" dirty="0" smtClean="0"/>
              <a:t>이미 사용 중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권한 없음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 smtClean="0"/>
              <a:t>서</a:t>
            </a:r>
            <a:r>
              <a:rPr lang="ko-KR" altLang="en-US" dirty="0"/>
              <a:t>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5510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052736"/>
            <a:ext cx="5770984" cy="5400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200" dirty="0"/>
              <a:t>// </a:t>
            </a:r>
            <a:r>
              <a:rPr lang="ko-KR" altLang="en-US" sz="1200" dirty="0"/>
              <a:t>로그인 </a:t>
            </a:r>
            <a:r>
              <a:rPr lang="ko-KR" altLang="en-US" sz="1200" dirty="0" err="1"/>
              <a:t>라우팅</a:t>
            </a:r>
            <a:r>
              <a:rPr lang="ko-KR" altLang="en-US" sz="1200" dirty="0"/>
              <a:t> 함수 </a:t>
            </a:r>
            <a:r>
              <a:rPr lang="en-US" altLang="ko-KR" sz="1200" dirty="0"/>
              <a:t>- </a:t>
            </a:r>
            <a:r>
              <a:rPr lang="ko-KR" altLang="en-US" sz="1200" dirty="0"/>
              <a:t>로그인 후 세션 저장함</a:t>
            </a:r>
          </a:p>
          <a:p>
            <a:pPr marL="0" indent="0">
              <a:buNone/>
            </a:pPr>
            <a:r>
              <a:rPr lang="en-US" altLang="ko-KR" sz="1200" dirty="0" err="1"/>
              <a:t>router.route</a:t>
            </a:r>
            <a:r>
              <a:rPr lang="en-US" altLang="ko-KR" sz="1200" dirty="0"/>
              <a:t>('/process/login').post(function(</a:t>
            </a:r>
            <a:r>
              <a:rPr lang="en-US" altLang="ko-KR" sz="1200" dirty="0" err="1"/>
              <a:t>req,res</a:t>
            </a:r>
            <a:r>
              <a:rPr lang="en-US" altLang="ko-KR" sz="1200" dirty="0"/>
              <a:t>){</a:t>
            </a:r>
          </a:p>
          <a:p>
            <a:pPr marL="0" indent="0">
              <a:buNone/>
            </a:pPr>
            <a:r>
              <a:rPr lang="en-US" altLang="ko-KR" sz="1200" dirty="0"/>
              <a:t>    console.log('/process/login </a:t>
            </a:r>
            <a:r>
              <a:rPr lang="ko-KR" altLang="en-US" sz="1200" dirty="0"/>
              <a:t>호출</a:t>
            </a:r>
            <a:r>
              <a:rPr lang="en-US" altLang="ko-KR" sz="1200" dirty="0"/>
              <a:t>.');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paramId</a:t>
            </a:r>
            <a:r>
              <a:rPr lang="en-US" altLang="ko-KR" sz="1200" dirty="0"/>
              <a:t> = req.body.id || req.query.id;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paramPassword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req.body.password</a:t>
            </a:r>
            <a:r>
              <a:rPr lang="en-US" altLang="ko-KR" sz="1200" dirty="0"/>
              <a:t> || </a:t>
            </a:r>
            <a:r>
              <a:rPr lang="en-US" altLang="ko-KR" sz="1200" dirty="0" err="1"/>
              <a:t>req.query.password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</a:p>
          <a:p>
            <a:pPr marL="0" indent="0">
              <a:buNone/>
            </a:pPr>
            <a:r>
              <a:rPr lang="en-US" altLang="ko-KR" sz="1200" dirty="0"/>
              <a:t>    if(</a:t>
            </a:r>
            <a:r>
              <a:rPr lang="en-US" altLang="ko-KR" sz="1200" dirty="0" err="1"/>
              <a:t>req.session.user</a:t>
            </a:r>
            <a:r>
              <a:rPr lang="en-US" altLang="ko-KR" sz="1200" dirty="0"/>
              <a:t>) {</a:t>
            </a:r>
          </a:p>
          <a:p>
            <a:pPr marL="0" indent="0">
              <a:buNone/>
            </a:pPr>
            <a:r>
              <a:rPr lang="en-US" altLang="ko-KR" sz="1200" dirty="0"/>
              <a:t>        console.log('</a:t>
            </a:r>
            <a:r>
              <a:rPr lang="ko-KR" altLang="en-US" sz="1200" dirty="0"/>
              <a:t>이미 로그인 되어 상품 페이지로 이동 함</a:t>
            </a:r>
            <a:r>
              <a:rPr lang="en-US" altLang="ko-KR" sz="1200" dirty="0"/>
              <a:t>.');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res.redirect</a:t>
            </a:r>
            <a:r>
              <a:rPr lang="en-US" altLang="ko-KR" sz="1200" dirty="0"/>
              <a:t>('/public/product.html');</a:t>
            </a:r>
          </a:p>
          <a:p>
            <a:pPr marL="0" indent="0">
              <a:buNone/>
            </a:pPr>
            <a:r>
              <a:rPr lang="en-US" altLang="ko-KR" sz="1200" dirty="0"/>
              <a:t>    } else {</a:t>
            </a:r>
          </a:p>
          <a:p>
            <a:pPr marL="0" indent="0">
              <a:buNone/>
            </a:pPr>
            <a:r>
              <a:rPr lang="en-US" altLang="ko-KR" sz="1200" dirty="0"/>
              <a:t>        // </a:t>
            </a:r>
            <a:r>
              <a:rPr lang="ko-KR" altLang="en-US" sz="1200" dirty="0"/>
              <a:t>세션 저장</a:t>
            </a:r>
          </a:p>
          <a:p>
            <a:pPr marL="0" indent="0">
              <a:buNone/>
            </a:pPr>
            <a:r>
              <a:rPr lang="ko-KR" altLang="en-US" sz="1200" dirty="0"/>
              <a:t>        </a:t>
            </a:r>
            <a:r>
              <a:rPr lang="en-US" altLang="ko-KR" sz="1200" dirty="0" err="1"/>
              <a:t>req.session.user</a:t>
            </a:r>
            <a:r>
              <a:rPr lang="en-US" altLang="ko-KR" sz="1200" dirty="0"/>
              <a:t> = {</a:t>
            </a:r>
          </a:p>
          <a:p>
            <a:pPr marL="0" indent="0">
              <a:buNone/>
            </a:pPr>
            <a:r>
              <a:rPr lang="en-US" altLang="ko-KR" sz="1200" dirty="0"/>
              <a:t>            </a:t>
            </a:r>
            <a:r>
              <a:rPr lang="en-US" altLang="ko-KR" sz="1200" dirty="0" err="1"/>
              <a:t>id:paramId</a:t>
            </a:r>
            <a:r>
              <a:rPr lang="en-US" altLang="ko-KR" sz="1200" dirty="0"/>
              <a:t>,</a:t>
            </a:r>
          </a:p>
          <a:p>
            <a:pPr marL="0" indent="0">
              <a:buNone/>
            </a:pPr>
            <a:r>
              <a:rPr lang="en-US" altLang="ko-KR" sz="1200" dirty="0"/>
              <a:t>            name:'</a:t>
            </a:r>
            <a:r>
              <a:rPr lang="ko-KR" altLang="en-US" sz="1200" dirty="0"/>
              <a:t>소녀시대</a:t>
            </a:r>
            <a:r>
              <a:rPr lang="en-US" altLang="ko-KR" sz="1200" dirty="0"/>
              <a:t>',</a:t>
            </a:r>
          </a:p>
          <a:p>
            <a:pPr marL="0" indent="0">
              <a:buNone/>
            </a:pPr>
            <a:r>
              <a:rPr lang="en-US" altLang="ko-KR" sz="1200" dirty="0"/>
              <a:t>            authorized: true</a:t>
            </a:r>
          </a:p>
          <a:p>
            <a:pPr marL="0" indent="0">
              <a:buNone/>
            </a:pPr>
            <a:r>
              <a:rPr lang="en-US" altLang="ko-KR" sz="1200" dirty="0"/>
              <a:t>        };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res.writeHead</a:t>
            </a:r>
            <a:r>
              <a:rPr lang="en-US" altLang="ko-KR" sz="1200" dirty="0"/>
              <a:t>('200', {'</a:t>
            </a:r>
            <a:r>
              <a:rPr lang="en-US" altLang="ko-KR" sz="1200" dirty="0" err="1"/>
              <a:t>Content-Type':'text</a:t>
            </a:r>
            <a:r>
              <a:rPr lang="en-US" altLang="ko-KR" sz="1200" dirty="0"/>
              <a:t>/</a:t>
            </a:r>
            <a:r>
              <a:rPr lang="en-US" altLang="ko-KR" sz="1200" dirty="0" err="1"/>
              <a:t>html;charset</a:t>
            </a:r>
            <a:r>
              <a:rPr lang="en-US" altLang="ko-KR" sz="1200" dirty="0"/>
              <a:t>=utf8'});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res.write</a:t>
            </a:r>
            <a:r>
              <a:rPr lang="en-US" altLang="ko-KR" sz="1200" dirty="0"/>
              <a:t>('&lt;h1&gt;</a:t>
            </a:r>
            <a:r>
              <a:rPr lang="ko-KR" altLang="en-US" sz="1200" dirty="0"/>
              <a:t>로그인 성공</a:t>
            </a:r>
            <a:r>
              <a:rPr lang="en-US" altLang="ko-KR" sz="1200" dirty="0"/>
              <a:t>&lt;/h1&gt;');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res.write</a:t>
            </a:r>
            <a:r>
              <a:rPr lang="en-US" altLang="ko-KR" sz="1200" dirty="0"/>
              <a:t>('&lt;div&gt;&lt;p&gt;</a:t>
            </a:r>
            <a:r>
              <a:rPr lang="en-US" altLang="ko-KR" sz="1200" dirty="0" err="1"/>
              <a:t>Param</a:t>
            </a:r>
            <a:r>
              <a:rPr lang="en-US" altLang="ko-KR" sz="1200" dirty="0"/>
              <a:t> ID : '+ </a:t>
            </a:r>
            <a:r>
              <a:rPr lang="en-US" altLang="ko-KR" sz="1200" dirty="0" err="1"/>
              <a:t>paramId</a:t>
            </a:r>
            <a:r>
              <a:rPr lang="en-US" altLang="ko-KR" sz="1200" dirty="0"/>
              <a:t> +'&lt;/p&gt;&lt;/div&gt;');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res.write</a:t>
            </a:r>
            <a:r>
              <a:rPr lang="en-US" altLang="ko-KR" sz="1200" dirty="0"/>
              <a:t>('&lt;div&gt;&lt;p&gt;</a:t>
            </a:r>
            <a:r>
              <a:rPr lang="en-US" altLang="ko-KR" sz="1200" dirty="0" err="1"/>
              <a:t>Param</a:t>
            </a:r>
            <a:r>
              <a:rPr lang="en-US" altLang="ko-KR" sz="1200" dirty="0"/>
              <a:t> Password : '+ </a:t>
            </a:r>
            <a:r>
              <a:rPr lang="en-US" altLang="ko-KR" sz="1200" dirty="0" err="1"/>
              <a:t>paramPassword</a:t>
            </a:r>
            <a:r>
              <a:rPr lang="en-US" altLang="ko-KR" sz="1200" dirty="0"/>
              <a:t> +'&lt;/p&gt;&lt;/div&gt;');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res.write</a:t>
            </a:r>
            <a:r>
              <a:rPr lang="en-US" altLang="ko-KR" sz="1200" dirty="0"/>
              <a:t>("&lt;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='/process/product'&gt;</a:t>
            </a:r>
            <a:r>
              <a:rPr lang="ko-KR" altLang="en-US" sz="1200" dirty="0"/>
              <a:t>상품 페이지</a:t>
            </a:r>
            <a:r>
              <a:rPr lang="en-US" altLang="ko-KR" sz="1200" dirty="0"/>
              <a:t>&lt;/a&gt;");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res.end</a:t>
            </a:r>
            <a:r>
              <a:rPr lang="en-US" altLang="ko-KR" sz="1200" dirty="0"/>
              <a:t>();</a:t>
            </a:r>
          </a:p>
          <a:p>
            <a:pPr marL="0" indent="0">
              <a:buNone/>
            </a:pPr>
            <a:r>
              <a:rPr lang="en-US" altLang="ko-KR" sz="1200" dirty="0"/>
              <a:t>    }</a:t>
            </a:r>
          </a:p>
          <a:p>
            <a:pPr marL="0" indent="0">
              <a:buNone/>
            </a:pPr>
            <a:r>
              <a:rPr lang="en-US" altLang="ko-KR" sz="1200" dirty="0"/>
              <a:t>});</a:t>
            </a:r>
            <a:endParaRPr lang="ko-KR" altLang="en-US" sz="1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60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03475" y="188640"/>
            <a:ext cx="8554805" cy="939784"/>
          </a:xfrm>
        </p:spPr>
        <p:txBody>
          <a:bodyPr/>
          <a:lstStyle/>
          <a:p>
            <a:r>
              <a:rPr lang="ko-KR" altLang="en-US" dirty="0"/>
              <a:t>세션 처리하기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3927" y="3284984"/>
            <a:ext cx="487505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ko-KR" altLang="en-US" dirty="0" err="1" smtClean="0"/>
              <a:t>라우팅</a:t>
            </a:r>
            <a:r>
              <a:rPr lang="ko-KR" altLang="en-US" dirty="0" smtClean="0"/>
              <a:t> 함수 구현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로그인 후 세션 저장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FF0000"/>
                </a:solidFill>
              </a:rPr>
              <a:t>- </a:t>
            </a:r>
            <a:r>
              <a:rPr lang="ko-KR" altLang="en-US" dirty="0" smtClean="0">
                <a:solidFill>
                  <a:srgbClr val="FF0000"/>
                </a:solidFill>
              </a:rPr>
              <a:t>이미 로그인 되었다면 상품페이지로 이동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- </a:t>
            </a:r>
            <a:r>
              <a:rPr lang="ko-KR" altLang="en-US" dirty="0" smtClean="0">
                <a:solidFill>
                  <a:srgbClr val="FF0000"/>
                </a:solidFill>
              </a:rPr>
              <a:t>로그인 페이지 호출 되면 세션에 로그인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1491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340768"/>
            <a:ext cx="4402832" cy="460851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200" dirty="0"/>
              <a:t>// </a:t>
            </a:r>
            <a:r>
              <a:rPr lang="ko-KR" altLang="en-US" sz="1200" dirty="0"/>
              <a:t>로그아웃 </a:t>
            </a:r>
            <a:r>
              <a:rPr lang="ko-KR" altLang="en-US" sz="1200" dirty="0" err="1"/>
              <a:t>라우팅</a:t>
            </a:r>
            <a:r>
              <a:rPr lang="ko-KR" altLang="en-US" sz="1200" dirty="0"/>
              <a:t> 함수 </a:t>
            </a:r>
            <a:r>
              <a:rPr lang="en-US" altLang="ko-KR" sz="1200" dirty="0"/>
              <a:t>- </a:t>
            </a:r>
            <a:r>
              <a:rPr lang="ko-KR" altLang="en-US" sz="1200" dirty="0"/>
              <a:t>로그아웃 후 세션 삭제함</a:t>
            </a:r>
          </a:p>
          <a:p>
            <a:pPr marL="0" indent="0">
              <a:buNone/>
            </a:pPr>
            <a:r>
              <a:rPr lang="en-US" altLang="ko-KR" sz="1200" dirty="0" err="1"/>
              <a:t>router.route</a:t>
            </a:r>
            <a:r>
              <a:rPr lang="en-US" altLang="ko-KR" sz="1200" dirty="0"/>
              <a:t>('/process/logout').get(function(</a:t>
            </a:r>
            <a:r>
              <a:rPr lang="en-US" altLang="ko-KR" sz="1200" dirty="0" err="1"/>
              <a:t>req</a:t>
            </a:r>
            <a:r>
              <a:rPr lang="en-US" altLang="ko-KR" sz="1200" dirty="0"/>
              <a:t>, res) {</a:t>
            </a:r>
          </a:p>
          <a:p>
            <a:pPr marL="0" indent="0">
              <a:buNone/>
            </a:pPr>
            <a:r>
              <a:rPr lang="en-US" altLang="ko-KR" sz="1200" dirty="0"/>
              <a:t>    console.log('/process/logout </a:t>
            </a:r>
            <a:r>
              <a:rPr lang="ko-KR" altLang="en-US" sz="1200" dirty="0"/>
              <a:t>호출됨</a:t>
            </a:r>
            <a:r>
              <a:rPr lang="en-US" altLang="ko-KR" sz="1200" dirty="0"/>
              <a:t>.');</a:t>
            </a:r>
          </a:p>
          <a:p>
            <a:pPr marL="0" indent="0">
              <a:buNone/>
            </a:pPr>
            <a:r>
              <a:rPr lang="en-US" altLang="ko-KR" sz="1200" dirty="0"/>
              <a:t>    if(</a:t>
            </a:r>
            <a:r>
              <a:rPr lang="en-US" altLang="ko-KR" sz="1200" dirty="0" err="1"/>
              <a:t>req.session.user</a:t>
            </a:r>
            <a:r>
              <a:rPr lang="en-US" altLang="ko-KR" sz="1200" dirty="0"/>
              <a:t>){</a:t>
            </a:r>
          </a:p>
          <a:p>
            <a:pPr marL="0" indent="0">
              <a:buNone/>
            </a:pPr>
            <a:r>
              <a:rPr lang="en-US" altLang="ko-KR" sz="1200" dirty="0"/>
              <a:t>        //</a:t>
            </a:r>
            <a:r>
              <a:rPr lang="ko-KR" altLang="en-US" sz="1200" dirty="0"/>
              <a:t>로그인 된 상태</a:t>
            </a:r>
          </a:p>
          <a:p>
            <a:pPr marL="0" indent="0">
              <a:buNone/>
            </a:pPr>
            <a:r>
              <a:rPr lang="ko-KR" altLang="en-US" sz="1200" dirty="0"/>
              <a:t>        </a:t>
            </a:r>
            <a:r>
              <a:rPr lang="en-US" altLang="ko-KR" sz="1200" dirty="0"/>
              <a:t>console.log('</a:t>
            </a:r>
            <a:r>
              <a:rPr lang="ko-KR" altLang="en-US" sz="1200" dirty="0"/>
              <a:t>로그아웃 합니다</a:t>
            </a:r>
            <a:r>
              <a:rPr lang="en-US" altLang="ko-KR" sz="1200" dirty="0"/>
              <a:t>.');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req.session.destroy</a:t>
            </a:r>
            <a:r>
              <a:rPr lang="en-US" altLang="ko-KR" sz="1200" dirty="0"/>
              <a:t>(function(err) {</a:t>
            </a:r>
          </a:p>
          <a:p>
            <a:pPr marL="0" indent="0">
              <a:buNone/>
            </a:pPr>
            <a:r>
              <a:rPr lang="en-US" altLang="ko-KR" sz="1200" dirty="0"/>
              <a:t>            if(err) { throw err;}</a:t>
            </a:r>
          </a:p>
          <a:p>
            <a:pPr marL="0" indent="0">
              <a:buNone/>
            </a:pPr>
            <a:r>
              <a:rPr lang="en-US" altLang="ko-KR" sz="1200" dirty="0"/>
              <a:t>            console.log('</a:t>
            </a:r>
            <a:r>
              <a:rPr lang="ko-KR" altLang="en-US" sz="1200" dirty="0"/>
              <a:t>세션을 삭제하고 로그아웃 되었습니다</a:t>
            </a:r>
            <a:r>
              <a:rPr lang="en-US" altLang="ko-KR" sz="1200" dirty="0"/>
              <a:t>.');</a:t>
            </a:r>
          </a:p>
          <a:p>
            <a:pPr marL="0" indent="0">
              <a:buNone/>
            </a:pPr>
            <a:r>
              <a:rPr lang="en-US" altLang="ko-KR" sz="1200" dirty="0"/>
              <a:t>            </a:t>
            </a:r>
            <a:r>
              <a:rPr lang="en-US" altLang="ko-KR" sz="1200" dirty="0" err="1"/>
              <a:t>res.redirect</a:t>
            </a:r>
            <a:r>
              <a:rPr lang="en-US" altLang="ko-KR" sz="1200" dirty="0"/>
              <a:t>('/public/login2.html');</a:t>
            </a:r>
          </a:p>
          <a:p>
            <a:pPr marL="0" indent="0">
              <a:buNone/>
            </a:pPr>
            <a:r>
              <a:rPr lang="en-US" altLang="ko-KR" sz="1200" dirty="0"/>
              <a:t>        });</a:t>
            </a:r>
          </a:p>
          <a:p>
            <a:pPr marL="0" indent="0">
              <a:buNone/>
            </a:pPr>
            <a:r>
              <a:rPr lang="en-US" altLang="ko-KR" sz="1200" dirty="0"/>
              <a:t>    }else{</a:t>
            </a:r>
          </a:p>
          <a:p>
            <a:pPr marL="0" indent="0">
              <a:buNone/>
            </a:pPr>
            <a:r>
              <a:rPr lang="en-US" altLang="ko-KR" sz="1200" dirty="0"/>
              <a:t>        //</a:t>
            </a:r>
            <a:r>
              <a:rPr lang="ko-KR" altLang="en-US" sz="1200" dirty="0"/>
              <a:t>로그인 안된 상태</a:t>
            </a:r>
          </a:p>
          <a:p>
            <a:pPr marL="0" indent="0">
              <a:buNone/>
            </a:pPr>
            <a:r>
              <a:rPr lang="ko-KR" altLang="en-US" sz="1200" dirty="0"/>
              <a:t>        </a:t>
            </a:r>
            <a:r>
              <a:rPr lang="en-US" altLang="ko-KR" sz="1200" dirty="0"/>
              <a:t>console.log('</a:t>
            </a:r>
            <a:r>
              <a:rPr lang="ko-KR" altLang="en-US" sz="1200" dirty="0"/>
              <a:t>아직 </a:t>
            </a:r>
            <a:r>
              <a:rPr lang="ko-KR" altLang="en-US" sz="1200" dirty="0" err="1"/>
              <a:t>로그인되어</a:t>
            </a:r>
            <a:r>
              <a:rPr lang="ko-KR" altLang="en-US" sz="1200" dirty="0"/>
              <a:t> 있지 않습니다</a:t>
            </a:r>
            <a:r>
              <a:rPr lang="en-US" altLang="ko-KR" sz="1200" dirty="0"/>
              <a:t>.')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res.redirect</a:t>
            </a:r>
            <a:r>
              <a:rPr lang="en-US" altLang="ko-KR" sz="1200" dirty="0"/>
              <a:t>('/public/login2.html');</a:t>
            </a:r>
          </a:p>
          <a:p>
            <a:pPr marL="0" indent="0">
              <a:buNone/>
            </a:pPr>
            <a:r>
              <a:rPr lang="en-US" altLang="ko-KR" sz="1200" dirty="0"/>
              <a:t>    }</a:t>
            </a:r>
          </a:p>
          <a:p>
            <a:pPr marL="0" indent="0">
              <a:buNone/>
            </a:pPr>
            <a:r>
              <a:rPr lang="en-US" altLang="ko-KR" sz="1200" dirty="0"/>
              <a:t>});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 err="1"/>
              <a:t>app.use</a:t>
            </a:r>
            <a:r>
              <a:rPr lang="en-US" altLang="ko-KR" sz="1200" dirty="0"/>
              <a:t>('/', router);</a:t>
            </a:r>
            <a:endParaRPr lang="ko-KR" altLang="en-US" sz="1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61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03475" y="328976"/>
            <a:ext cx="8554805" cy="939784"/>
          </a:xfrm>
        </p:spPr>
        <p:txBody>
          <a:bodyPr/>
          <a:lstStyle/>
          <a:p>
            <a:r>
              <a:rPr lang="ko-KR" altLang="en-US" dirty="0"/>
              <a:t>세션 처리하기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39952" y="2173506"/>
            <a:ext cx="44198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로그아웃 설정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로그아웃 후 세션 삭제 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- </a:t>
            </a:r>
            <a:r>
              <a:rPr lang="ko-KR" altLang="en-US" dirty="0" smtClean="0">
                <a:solidFill>
                  <a:srgbClr val="FF0000"/>
                </a:solidFill>
              </a:rPr>
              <a:t>세션 정보는 </a:t>
            </a:r>
            <a:r>
              <a:rPr lang="en-US" altLang="ko-KR" dirty="0" smtClean="0">
                <a:solidFill>
                  <a:srgbClr val="FF0000"/>
                </a:solidFill>
              </a:rPr>
              <a:t>[</a:t>
            </a:r>
            <a:r>
              <a:rPr lang="ko-KR" altLang="en-US" dirty="0" smtClean="0">
                <a:solidFill>
                  <a:srgbClr val="FF0000"/>
                </a:solidFill>
              </a:rPr>
              <a:t>개발자도구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  <a:r>
              <a:rPr lang="ko-KR" altLang="en-US" dirty="0" smtClean="0">
                <a:solidFill>
                  <a:srgbClr val="FF0000"/>
                </a:solidFill>
              </a:rPr>
              <a:t>에서 확인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1043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업로드 기능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multer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멀티파트 폼 </a:t>
            </a:r>
            <a:r>
              <a:rPr lang="ko-KR" altLang="en-US" dirty="0" err="1" smtClean="0"/>
              <a:t>데이타</a:t>
            </a:r>
            <a:endParaRPr lang="en-US" altLang="ko-KR" dirty="0" smtClean="0"/>
          </a:p>
          <a:p>
            <a:r>
              <a:rPr lang="en-US" altLang="ko-KR" dirty="0" err="1" smtClean="0"/>
              <a:t>cors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크로스 도메인 문제 해결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62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0849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크로스 도메인 문제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366" y="1897937"/>
            <a:ext cx="4374822" cy="1243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572000" y="1506270"/>
            <a:ext cx="3674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&lt;</a:t>
            </a:r>
            <a:r>
              <a:rPr lang="ko-KR" altLang="en-US" sz="1600" dirty="0" smtClean="0"/>
              <a:t>크로스 도메인 문제에서의 에러문구</a:t>
            </a:r>
            <a:r>
              <a:rPr lang="en-US" altLang="ko-KR" sz="1600" dirty="0" smtClean="0"/>
              <a:t>&gt;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364285" y="1514821"/>
            <a:ext cx="3623791" cy="2123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ko-KR" altLang="en-US" sz="2000" dirty="0" smtClean="0"/>
              <a:t>크로스 도메인 문제란</a:t>
            </a:r>
            <a:r>
              <a:rPr lang="en-US" altLang="ko-KR" sz="2000" dirty="0" smtClean="0"/>
              <a:t>?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ko-KR" altLang="en-US" sz="1600" dirty="0" smtClean="0"/>
              <a:t>보안상의 이유로 웹 서버의 서로 다른 도메인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경로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에서 데이터를 주고 받을 수 없도록 규제하는 것을 말한다</a:t>
            </a:r>
            <a:r>
              <a:rPr lang="en-US" altLang="ko-KR" sz="1600" dirty="0" smtClean="0"/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ko-KR" altLang="en-US" sz="1600" dirty="0" smtClean="0"/>
              <a:t>서로 다른 도메인에서 서로 다른 포트 번호를 할당하여 동작하고 있기 때문에 서로 접근이 불가능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88" y="4238057"/>
            <a:ext cx="3389554" cy="1783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7" name="그룹 16"/>
          <p:cNvGrpSpPr/>
          <p:nvPr/>
        </p:nvGrpSpPr>
        <p:grpSpPr>
          <a:xfrm>
            <a:off x="3988077" y="3760110"/>
            <a:ext cx="4648869" cy="2405194"/>
            <a:chOff x="3988077" y="3760110"/>
            <a:chExt cx="4648869" cy="2405194"/>
          </a:xfrm>
        </p:grpSpPr>
        <p:grpSp>
          <p:nvGrpSpPr>
            <p:cNvPr id="3" name="그룹 2"/>
            <p:cNvGrpSpPr/>
            <p:nvPr/>
          </p:nvGrpSpPr>
          <p:grpSpPr>
            <a:xfrm>
              <a:off x="3995935" y="3760110"/>
              <a:ext cx="4641011" cy="2405194"/>
              <a:chOff x="1259632" y="1772816"/>
              <a:chExt cx="6912768" cy="3744416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1259632" y="3176972"/>
                <a:ext cx="1080120" cy="122413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3635896" y="2471847"/>
                <a:ext cx="1521018" cy="2592288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solidFill>
                      <a:prstClr val="white"/>
                    </a:solidFill>
                  </a:rPr>
                  <a:t>Tomcat </a:t>
                </a:r>
                <a:r>
                  <a:rPr lang="ko-KR" altLang="en-US" sz="1100" dirty="0" smtClean="0">
                    <a:solidFill>
                      <a:prstClr val="white"/>
                    </a:solidFill>
                  </a:rPr>
                  <a:t>서버</a:t>
                </a:r>
                <a:endParaRPr lang="en-US" altLang="ko-KR" sz="1100" dirty="0" smtClean="0">
                  <a:solidFill>
                    <a:prstClr val="white"/>
                  </a:solidFill>
                </a:endParaRPr>
              </a:p>
              <a:p>
                <a:pPr algn="ctr"/>
                <a:r>
                  <a:rPr lang="en-US" altLang="ko-KR" sz="1100" dirty="0" smtClean="0">
                    <a:solidFill>
                      <a:prstClr val="white"/>
                    </a:solidFill>
                  </a:rPr>
                  <a:t>(8080</a:t>
                </a:r>
                <a:r>
                  <a:rPr lang="ko-KR" altLang="en-US" sz="1100" dirty="0" smtClean="0">
                    <a:solidFill>
                      <a:prstClr val="white"/>
                    </a:solidFill>
                  </a:rPr>
                  <a:t>포트</a:t>
                </a:r>
                <a:r>
                  <a:rPr lang="en-US" altLang="ko-KR" sz="1100" dirty="0" smtClean="0">
                    <a:solidFill>
                      <a:prstClr val="white"/>
                    </a:solidFill>
                  </a:rPr>
                  <a:t>)</a:t>
                </a: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6660232" y="1772816"/>
                <a:ext cx="1440160" cy="1296144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 smtClean="0">
                    <a:solidFill>
                      <a:prstClr val="white"/>
                    </a:solidFill>
                  </a:rPr>
                  <a:t>NodeJS</a:t>
                </a:r>
                <a:endParaRPr lang="en-US" altLang="ko-KR" sz="1200" dirty="0" smtClean="0">
                  <a:solidFill>
                    <a:prstClr val="white"/>
                  </a:solidFill>
                </a:endParaRPr>
              </a:p>
              <a:p>
                <a:pPr algn="ctr"/>
                <a:r>
                  <a:rPr lang="en-US" altLang="ko-KR" sz="1200" dirty="0" smtClean="0">
                    <a:solidFill>
                      <a:prstClr val="white"/>
                    </a:solidFill>
                  </a:rPr>
                  <a:t>(3000</a:t>
                </a:r>
                <a:r>
                  <a:rPr lang="ko-KR" altLang="en-US" sz="1200" dirty="0" smtClean="0">
                    <a:solidFill>
                      <a:prstClr val="white"/>
                    </a:solidFill>
                  </a:rPr>
                  <a:t>포트</a:t>
                </a:r>
                <a:r>
                  <a:rPr lang="en-US" altLang="ko-KR" sz="1200" dirty="0" smtClean="0">
                    <a:solidFill>
                      <a:prstClr val="white"/>
                    </a:solidFill>
                  </a:rPr>
                  <a:t>)</a:t>
                </a:r>
                <a:endParaRPr lang="ko-KR" altLang="en-US" sz="12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6660232" y="4221088"/>
                <a:ext cx="1512168" cy="129614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prstClr val="white"/>
                    </a:solidFill>
                  </a:rPr>
                  <a:t>Tomcat </a:t>
                </a:r>
                <a:r>
                  <a:rPr lang="ko-KR" altLang="en-US" sz="1200" dirty="0">
                    <a:solidFill>
                      <a:prstClr val="white"/>
                    </a:solidFill>
                  </a:rPr>
                  <a:t>서버</a:t>
                </a:r>
                <a:endParaRPr lang="en-US" altLang="ko-KR" sz="1200" dirty="0">
                  <a:solidFill>
                    <a:prstClr val="white"/>
                  </a:solidFill>
                </a:endParaRPr>
              </a:p>
              <a:p>
                <a:pPr algn="ctr"/>
                <a:r>
                  <a:rPr lang="en-US" altLang="ko-KR" sz="1200" dirty="0">
                    <a:solidFill>
                      <a:prstClr val="white"/>
                    </a:solidFill>
                  </a:rPr>
                  <a:t>(8080</a:t>
                </a:r>
                <a:r>
                  <a:rPr lang="ko-KR" altLang="en-US" sz="1200" dirty="0">
                    <a:solidFill>
                      <a:prstClr val="white"/>
                    </a:solidFill>
                  </a:rPr>
                  <a:t>포트</a:t>
                </a:r>
                <a:r>
                  <a:rPr lang="en-US" altLang="ko-KR" sz="1200" dirty="0">
                    <a:solidFill>
                      <a:prstClr val="white"/>
                    </a:solidFill>
                  </a:rPr>
                  <a:t>)</a:t>
                </a:r>
              </a:p>
              <a:p>
                <a:pPr algn="ctr"/>
                <a:endParaRPr lang="ko-KR" altLang="en-US" sz="12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왼쪽/오른쪽 화살표 7"/>
              <p:cNvSpPr/>
              <p:nvPr/>
            </p:nvSpPr>
            <p:spPr>
              <a:xfrm>
                <a:off x="2483768" y="3501008"/>
                <a:ext cx="1080120" cy="432048"/>
              </a:xfrm>
              <a:prstGeom prst="leftRigh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왼쪽/오른쪽 화살표 8"/>
              <p:cNvSpPr/>
              <p:nvPr/>
            </p:nvSpPr>
            <p:spPr>
              <a:xfrm rot="1225463">
                <a:off x="5200104" y="4119856"/>
                <a:ext cx="1224136" cy="468052"/>
              </a:xfrm>
              <a:prstGeom prst="leftRigh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 rot="20579420">
                <a:off x="5220072" y="2644258"/>
                <a:ext cx="1247358" cy="504056"/>
                <a:chOff x="5220072" y="2132856"/>
                <a:chExt cx="1247358" cy="504056"/>
              </a:xfrm>
              <a:solidFill>
                <a:schemeClr val="tx1">
                  <a:lumMod val="95000"/>
                  <a:lumOff val="5000"/>
                </a:schemeClr>
              </a:solidFill>
            </p:grpSpPr>
            <p:sp>
              <p:nvSpPr>
                <p:cNvPr id="10" name="오른쪽 화살표 9"/>
                <p:cNvSpPr/>
                <p:nvPr/>
              </p:nvSpPr>
              <p:spPr>
                <a:xfrm>
                  <a:off x="5940152" y="2132856"/>
                  <a:ext cx="527278" cy="504056"/>
                </a:xfrm>
                <a:prstGeom prst="right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" name="왼쪽 화살표 10"/>
                <p:cNvSpPr/>
                <p:nvPr/>
              </p:nvSpPr>
              <p:spPr>
                <a:xfrm>
                  <a:off x="5220072" y="2132856"/>
                  <a:ext cx="504056" cy="504056"/>
                </a:xfrm>
                <a:prstGeom prst="left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3" name="곱셈 기호 12"/>
              <p:cNvSpPr/>
              <p:nvPr/>
            </p:nvSpPr>
            <p:spPr>
              <a:xfrm>
                <a:off x="5347222" y="2378081"/>
                <a:ext cx="950315" cy="1054783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3988077" y="4859868"/>
              <a:ext cx="793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Client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125415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56791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서버에서 다른 도메인의 접근 허용</a:t>
            </a:r>
            <a:endParaRPr lang="en-US" altLang="ko-KR" sz="2000" dirty="0" smtClean="0"/>
          </a:p>
          <a:p>
            <a:r>
              <a:rPr lang="ko-KR" altLang="en-US" sz="2000" dirty="0" smtClean="0"/>
              <a:t>웹 페이지와 서버가 다른 도메인에 저장 되어 있는 경우에서 서버에서 다른 도메인의 접근을 허용하여 요청을 받게 할 수 있다</a:t>
            </a:r>
            <a:endParaRPr lang="en-US" altLang="ko-KR" sz="2000" dirty="0" smtClean="0"/>
          </a:p>
          <a:p>
            <a:r>
              <a:rPr lang="ko-KR" altLang="en-US" sz="2000" dirty="0" smtClean="0"/>
              <a:t>서버에서 </a:t>
            </a:r>
            <a:r>
              <a:rPr lang="en-US" altLang="ko-KR" sz="2000" dirty="0" smtClean="0"/>
              <a:t>header </a:t>
            </a:r>
            <a:r>
              <a:rPr lang="ko-KR" altLang="en-US" sz="2000" dirty="0" smtClean="0"/>
              <a:t>설정으로 크로스 도메인 문제 해결</a:t>
            </a:r>
            <a:r>
              <a:rPr lang="en-US" altLang="ko-KR" sz="2000" dirty="0" smtClean="0"/>
              <a:t>.</a:t>
            </a:r>
          </a:p>
          <a:p>
            <a:pPr marL="457200" lvl="1" indent="0"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(CORS </a:t>
            </a:r>
            <a:r>
              <a:rPr lang="ko-KR" altLang="en-US" sz="1600" dirty="0" smtClean="0">
                <a:solidFill>
                  <a:srgbClr val="FF0000"/>
                </a:solidFill>
              </a:rPr>
              <a:t>모듈 대신 사용 가능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</a:rPr>
              <a:t>하나 </a:t>
            </a:r>
            <a:r>
              <a:rPr lang="en-US" altLang="ko-KR" sz="1600" dirty="0" smtClean="0">
                <a:solidFill>
                  <a:srgbClr val="FF0000"/>
                </a:solidFill>
              </a:rPr>
              <a:t>CORS </a:t>
            </a:r>
            <a:r>
              <a:rPr lang="ko-KR" altLang="en-US" sz="1600" dirty="0" smtClean="0">
                <a:solidFill>
                  <a:srgbClr val="FF0000"/>
                </a:solidFill>
              </a:rPr>
              <a:t>모듈 사용을 권장 한다</a:t>
            </a:r>
            <a:r>
              <a:rPr lang="en-US" altLang="ko-KR" sz="1600" dirty="0" smtClean="0">
                <a:solidFill>
                  <a:srgbClr val="FF0000"/>
                </a:solidFill>
              </a:rPr>
              <a:t>.)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64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크로스 도메인 문제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645024"/>
            <a:ext cx="8208912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B050"/>
                </a:solidFill>
                <a:latin typeface="Consolas" pitchFamily="49" charset="0"/>
              </a:rPr>
              <a:t>/* Cross Domain </a:t>
            </a:r>
            <a:r>
              <a:rPr lang="ko-KR" altLang="en-US" sz="1600" dirty="0" smtClean="0">
                <a:solidFill>
                  <a:srgbClr val="00B050"/>
                </a:solidFill>
                <a:latin typeface="Consolas" pitchFamily="49" charset="0"/>
              </a:rPr>
              <a:t>문제 해결 </a:t>
            </a:r>
            <a:r>
              <a:rPr lang="en-US" altLang="ko-KR" sz="1600" dirty="0" smtClean="0">
                <a:solidFill>
                  <a:srgbClr val="00B050"/>
                </a:solidFill>
                <a:latin typeface="Consolas" pitchFamily="49" charset="0"/>
              </a:rPr>
              <a:t>- CORS </a:t>
            </a:r>
            <a:r>
              <a:rPr lang="ko-KR" altLang="en-US" sz="1600" dirty="0" smtClean="0">
                <a:solidFill>
                  <a:srgbClr val="00B050"/>
                </a:solidFill>
                <a:latin typeface="Consolas" pitchFamily="49" charset="0"/>
              </a:rPr>
              <a:t>모둘 대신 사용 가능 </a:t>
            </a:r>
            <a:r>
              <a:rPr lang="en-US" altLang="ko-KR" sz="1600" dirty="0" smtClean="0">
                <a:solidFill>
                  <a:srgbClr val="00B050"/>
                </a:solidFill>
                <a:latin typeface="Consolas" pitchFamily="49" charset="0"/>
              </a:rPr>
              <a:t>*/</a:t>
            </a:r>
          </a:p>
          <a:p>
            <a:r>
              <a:rPr lang="en-US" altLang="ko-KR" sz="1600" dirty="0" err="1" smtClean="0">
                <a:latin typeface="Consolas" pitchFamily="49" charset="0"/>
              </a:rPr>
              <a:t>app.use</a:t>
            </a:r>
            <a:r>
              <a:rPr lang="en-US" altLang="ko-KR" sz="1600" dirty="0" smtClean="0">
                <a:latin typeface="Consolas" pitchFamily="49" charset="0"/>
              </a:rPr>
              <a:t>(function(</a:t>
            </a:r>
            <a:r>
              <a:rPr lang="en-US" altLang="ko-KR" sz="1600" dirty="0" err="1" smtClean="0">
                <a:latin typeface="Consolas" pitchFamily="49" charset="0"/>
              </a:rPr>
              <a:t>req</a:t>
            </a:r>
            <a:r>
              <a:rPr lang="en-US" altLang="ko-KR" sz="1600" dirty="0" smtClean="0">
                <a:latin typeface="Consolas" pitchFamily="49" charset="0"/>
              </a:rPr>
              <a:t>, res, next) {</a:t>
            </a:r>
          </a:p>
          <a:p>
            <a:r>
              <a:rPr lang="en-US" altLang="ko-KR" sz="1600" dirty="0">
                <a:latin typeface="Consolas" pitchFamily="49" charset="0"/>
              </a:rPr>
              <a:t> </a:t>
            </a:r>
            <a:r>
              <a:rPr lang="en-US" altLang="ko-KR" sz="1600" dirty="0" smtClean="0">
                <a:latin typeface="Consolas" pitchFamily="49" charset="0"/>
              </a:rPr>
              <a:t>   </a:t>
            </a:r>
            <a:r>
              <a:rPr lang="en-US" altLang="ko-KR" sz="1600" dirty="0" err="1" smtClean="0">
                <a:latin typeface="Consolas" pitchFamily="49" charset="0"/>
              </a:rPr>
              <a:t>res.header</a:t>
            </a:r>
            <a:r>
              <a:rPr lang="en-US" altLang="ko-KR" sz="1600" dirty="0" smtClean="0">
                <a:latin typeface="Consolas" pitchFamily="49" charset="0"/>
              </a:rPr>
              <a:t>(</a:t>
            </a:r>
            <a:r>
              <a:rPr lang="en-US" altLang="ko-KR" sz="1600" dirty="0" smtClean="0">
                <a:solidFill>
                  <a:srgbClr val="FF0000"/>
                </a:solidFill>
                <a:latin typeface="Consolas" pitchFamily="49" charset="0"/>
              </a:rPr>
              <a:t>"Access-Control-Allow-Origin"</a:t>
            </a:r>
            <a:r>
              <a:rPr lang="en-US" altLang="ko-KR" sz="1600" dirty="0" smtClean="0">
                <a:latin typeface="Consolas" pitchFamily="49" charset="0"/>
              </a:rPr>
              <a:t>, </a:t>
            </a:r>
            <a:r>
              <a:rPr lang="en-US" altLang="ko-KR" sz="1600" dirty="0" smtClean="0">
                <a:solidFill>
                  <a:srgbClr val="FF0000"/>
                </a:solidFill>
                <a:latin typeface="Consolas" pitchFamily="49" charset="0"/>
              </a:rPr>
              <a:t>"*"</a:t>
            </a:r>
            <a:r>
              <a:rPr lang="en-US" altLang="ko-KR" sz="1600" dirty="0" smtClean="0">
                <a:latin typeface="Consolas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itchFamily="49" charset="0"/>
              </a:rPr>
              <a:t>    </a:t>
            </a:r>
            <a:r>
              <a:rPr lang="en-US" altLang="ko-KR" sz="1600" dirty="0" err="1" smtClean="0">
                <a:latin typeface="Consolas" pitchFamily="49" charset="0"/>
              </a:rPr>
              <a:t>res.header</a:t>
            </a:r>
            <a:r>
              <a:rPr lang="en-US" altLang="ko-KR" sz="1600" dirty="0" smtClean="0">
                <a:latin typeface="Consolas" pitchFamily="49" charset="0"/>
              </a:rPr>
              <a:t>(</a:t>
            </a:r>
            <a:r>
              <a:rPr lang="en-US" altLang="ko-KR" sz="1100" dirty="0" smtClean="0">
                <a:solidFill>
                  <a:srgbClr val="FF0000"/>
                </a:solidFill>
                <a:latin typeface="Consolas" pitchFamily="49" charset="0"/>
              </a:rPr>
              <a:t>"Access-Control-Allow-Headers"</a:t>
            </a:r>
            <a:r>
              <a:rPr lang="en-US" altLang="ko-KR" sz="1100" dirty="0" smtClean="0">
                <a:latin typeface="Consolas" pitchFamily="49" charset="0"/>
              </a:rPr>
              <a:t>, </a:t>
            </a:r>
            <a:r>
              <a:rPr lang="en-US" altLang="ko-KR" sz="1100" dirty="0" smtClean="0">
                <a:solidFill>
                  <a:srgbClr val="FF0000"/>
                </a:solidFill>
                <a:latin typeface="Consolas" pitchFamily="49" charset="0"/>
              </a:rPr>
              <a:t>"Origin, X-Requested-With, Content-Type, Accept"</a:t>
            </a:r>
            <a:r>
              <a:rPr lang="en-US" altLang="ko-KR" sz="1600" dirty="0" smtClean="0">
                <a:latin typeface="Consolas" pitchFamily="49" charset="0"/>
              </a:rPr>
              <a:t>);</a:t>
            </a:r>
          </a:p>
          <a:p>
            <a:r>
              <a:rPr lang="en-US" altLang="ko-KR" sz="1600" dirty="0">
                <a:latin typeface="Consolas" pitchFamily="49" charset="0"/>
              </a:rPr>
              <a:t> </a:t>
            </a:r>
            <a:r>
              <a:rPr lang="en-US" altLang="ko-KR" sz="1600" dirty="0" smtClean="0">
                <a:latin typeface="Consolas" pitchFamily="49" charset="0"/>
              </a:rPr>
              <a:t>   next();</a:t>
            </a:r>
            <a:endParaRPr lang="en-US" altLang="ko-KR" sz="1600" dirty="0">
              <a:latin typeface="Consolas" pitchFamily="49" charset="0"/>
            </a:endParaRPr>
          </a:p>
          <a:p>
            <a:r>
              <a:rPr lang="en-US" altLang="ko-KR" sz="1600" dirty="0" smtClean="0">
                <a:latin typeface="Consolas" pitchFamily="49" charset="0"/>
              </a:rPr>
              <a:t>});</a:t>
            </a:r>
            <a:endParaRPr lang="ko-KR" altLang="en-US" sz="16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53491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7" y="2779176"/>
            <a:ext cx="7056785" cy="3499783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CORS </a:t>
            </a:r>
            <a:r>
              <a:rPr lang="ko-KR" altLang="en-US" dirty="0" smtClean="0"/>
              <a:t>모듈 사용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268760"/>
            <a:ext cx="5344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CORS </a:t>
            </a:r>
            <a:r>
              <a:rPr lang="ko-KR" altLang="en-US" dirty="0" smtClean="0"/>
              <a:t>모듈을 사용해서 크로스 도메인 문제 해결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 smtClean="0"/>
              <a:t>npm</a:t>
            </a:r>
            <a:r>
              <a:rPr lang="en-US" altLang="ko-KR" dirty="0" smtClean="0"/>
              <a:t> install </a:t>
            </a:r>
            <a:r>
              <a:rPr lang="en-US" altLang="ko-KR" dirty="0" err="1" smtClean="0"/>
              <a:t>cors</a:t>
            </a:r>
            <a:r>
              <a:rPr lang="en-US" altLang="ko-KR" dirty="0" smtClean="0"/>
              <a:t> --save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1988840"/>
            <a:ext cx="460851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cors</a:t>
            </a:r>
            <a:r>
              <a:rPr lang="en-US" altLang="ko-KR" dirty="0"/>
              <a:t> = require('</a:t>
            </a:r>
            <a:r>
              <a:rPr lang="en-US" altLang="ko-KR" dirty="0" err="1"/>
              <a:t>cors</a:t>
            </a:r>
            <a:r>
              <a:rPr lang="en-US" altLang="ko-KR" dirty="0"/>
              <a:t>');</a:t>
            </a:r>
          </a:p>
          <a:p>
            <a:r>
              <a:rPr lang="en-US" altLang="ko-KR" dirty="0" err="1"/>
              <a:t>app.use</a:t>
            </a:r>
            <a:r>
              <a:rPr lang="en-US" altLang="ko-KR" dirty="0"/>
              <a:t>(</a:t>
            </a:r>
            <a:r>
              <a:rPr lang="en-US" altLang="ko-KR" dirty="0" err="1"/>
              <a:t>cors</a:t>
            </a:r>
            <a:r>
              <a:rPr lang="en-US" altLang="ko-KR" dirty="0"/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75867649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멀티파트</a:t>
            </a:r>
            <a:r>
              <a:rPr lang="en-US" altLang="ko-KR" sz="2400" dirty="0" smtClean="0"/>
              <a:t>(multipart) </a:t>
            </a:r>
            <a:r>
              <a:rPr lang="ko-KR" altLang="en-US" sz="2400" dirty="0" smtClean="0"/>
              <a:t>포맷으로 파일 업로드 기능 사용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ko-KR" altLang="en-US" sz="1800" dirty="0" smtClean="0"/>
              <a:t>음악이나 이미지 파일 등을 일반 데이터와 함께 서버로 보내는 표준</a:t>
            </a:r>
            <a:r>
              <a:rPr lang="en-US" altLang="ko-KR" sz="1800" dirty="0" smtClean="0"/>
              <a:t>.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클라이언트에서 </a:t>
            </a:r>
            <a:r>
              <a:rPr lang="en-US" altLang="ko-KR" sz="2400" dirty="0" smtClean="0"/>
              <a:t>POST </a:t>
            </a:r>
            <a:r>
              <a:rPr lang="ko-KR" altLang="en-US" sz="2400" dirty="0" smtClean="0"/>
              <a:t>방식으로 전송 하므로 </a:t>
            </a:r>
            <a:r>
              <a:rPr lang="en-US" altLang="ko-KR" sz="2400" dirty="0" smtClean="0"/>
              <a:t>body-parser </a:t>
            </a:r>
            <a:r>
              <a:rPr lang="ko-KR" altLang="en-US" sz="2400" dirty="0" err="1" smtClean="0"/>
              <a:t>미들웨어를</a:t>
            </a:r>
            <a:r>
              <a:rPr lang="ko-KR" altLang="en-US" sz="2400" dirty="0" smtClean="0"/>
              <a:t> 함께 사용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ko-KR" altLang="en-US" sz="1800" dirty="0" err="1" smtClean="0"/>
              <a:t>미들웨어의</a:t>
            </a:r>
            <a:r>
              <a:rPr lang="ko-KR" altLang="en-US" sz="1800" dirty="0" smtClean="0"/>
              <a:t> 순서가 바뀌면 에러 발생</a:t>
            </a:r>
            <a:r>
              <a:rPr lang="en-US" altLang="ko-KR" sz="1800" dirty="0" smtClean="0"/>
              <a:t>.</a:t>
            </a:r>
          </a:p>
          <a:p>
            <a:endParaRPr lang="en-US" altLang="ko-KR" sz="2400" dirty="0" smtClean="0"/>
          </a:p>
          <a:p>
            <a:r>
              <a:rPr lang="ko-KR" altLang="en-US" sz="2400" dirty="0" err="1" smtClean="0"/>
              <a:t>멀터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multer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미들웨어</a:t>
            </a:r>
            <a:r>
              <a:rPr lang="ko-KR" altLang="en-US" sz="2400" dirty="0" smtClean="0"/>
              <a:t> 설치</a:t>
            </a:r>
            <a:endParaRPr lang="en-US" altLang="ko-KR" sz="2400" dirty="0" smtClean="0"/>
          </a:p>
          <a:p>
            <a:pPr lvl="1"/>
            <a:r>
              <a:rPr lang="en-US" altLang="ko-KR" sz="2000" dirty="0" err="1" smtClean="0"/>
              <a:t>npm</a:t>
            </a:r>
            <a:r>
              <a:rPr lang="en-US" altLang="ko-KR" sz="2000" dirty="0" smtClean="0"/>
              <a:t> install </a:t>
            </a:r>
            <a:r>
              <a:rPr lang="en-US" altLang="ko-KR" sz="2000" dirty="0" err="1" smtClean="0"/>
              <a:t>multer</a:t>
            </a:r>
            <a:r>
              <a:rPr lang="en-US" altLang="ko-KR" sz="2000" dirty="0" smtClean="0"/>
              <a:t> --save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p.189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66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업로드 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506151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748680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필요한 </a:t>
            </a:r>
            <a:r>
              <a:rPr lang="ko-KR" altLang="en-US" sz="2400" dirty="0" err="1" smtClean="0"/>
              <a:t>메소드</a:t>
            </a:r>
            <a:r>
              <a:rPr lang="ko-KR" altLang="en-US" sz="2400" dirty="0" smtClean="0"/>
              <a:t> 모듈 호출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67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업로드 기능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1556792"/>
            <a:ext cx="5904656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</a:rPr>
              <a:t>// Express </a:t>
            </a:r>
            <a:r>
              <a:rPr lang="ko-KR" altLang="en-US" sz="1400" dirty="0">
                <a:solidFill>
                  <a:srgbClr val="00B050"/>
                </a:solidFill>
              </a:rPr>
              <a:t>기본 모듈 불러오기</a:t>
            </a:r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express = require('express');</a:t>
            </a:r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http = require('http');</a:t>
            </a:r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path = require('path');</a:t>
            </a:r>
          </a:p>
          <a:p>
            <a:endParaRPr lang="en-US" altLang="ko-KR" sz="1400" dirty="0"/>
          </a:p>
          <a:p>
            <a:r>
              <a:rPr lang="en-US" altLang="ko-KR" sz="1400" dirty="0">
                <a:solidFill>
                  <a:srgbClr val="00B050"/>
                </a:solidFill>
              </a:rPr>
              <a:t>// Express</a:t>
            </a:r>
            <a:r>
              <a:rPr lang="ko-KR" altLang="en-US" sz="1400" dirty="0">
                <a:solidFill>
                  <a:srgbClr val="00B050"/>
                </a:solidFill>
              </a:rPr>
              <a:t>의 </a:t>
            </a:r>
            <a:r>
              <a:rPr lang="ko-KR" altLang="en-US" sz="1400" dirty="0" err="1">
                <a:solidFill>
                  <a:srgbClr val="00B050"/>
                </a:solidFill>
              </a:rPr>
              <a:t>미들웨어</a:t>
            </a:r>
            <a:r>
              <a:rPr lang="ko-KR" altLang="en-US" sz="1400" dirty="0">
                <a:solidFill>
                  <a:srgbClr val="00B050"/>
                </a:solidFill>
              </a:rPr>
              <a:t> 불러오기</a:t>
            </a:r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bodyParser</a:t>
            </a:r>
            <a:r>
              <a:rPr lang="en-US" altLang="ko-KR" sz="1400" dirty="0"/>
              <a:t> = require('body-parser');</a:t>
            </a:r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static = require('serve-static');</a:t>
            </a:r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errorHandler</a:t>
            </a:r>
            <a:r>
              <a:rPr lang="en-US" altLang="ko-KR" sz="1400" dirty="0"/>
              <a:t> = require('</a:t>
            </a:r>
            <a:r>
              <a:rPr lang="en-US" altLang="ko-KR" sz="1400" dirty="0" err="1"/>
              <a:t>errorhandler</a:t>
            </a:r>
            <a:r>
              <a:rPr lang="en-US" altLang="ko-KR" sz="1400" dirty="0" smtClean="0"/>
              <a:t>');</a:t>
            </a:r>
          </a:p>
          <a:p>
            <a:r>
              <a:rPr lang="en-US" altLang="ko-KR" sz="1400" dirty="0"/>
              <a:t>// </a:t>
            </a:r>
            <a:r>
              <a:rPr lang="ko-KR" altLang="en-US" sz="1400" dirty="0"/>
              <a:t>에러 </a:t>
            </a:r>
            <a:r>
              <a:rPr lang="ko-KR" altLang="en-US" sz="1400" dirty="0" err="1"/>
              <a:t>핸들러</a:t>
            </a:r>
            <a:r>
              <a:rPr lang="ko-KR" altLang="en-US" sz="1400" dirty="0"/>
              <a:t> 모듈 사용</a:t>
            </a:r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expressErrorHandler</a:t>
            </a:r>
            <a:r>
              <a:rPr lang="en-US" altLang="ko-KR" sz="1400" dirty="0"/>
              <a:t> = require('express-error-handler');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>
                <a:solidFill>
                  <a:srgbClr val="00B050"/>
                </a:solidFill>
              </a:rPr>
              <a:t>// </a:t>
            </a:r>
            <a:r>
              <a:rPr lang="ko-KR" altLang="en-US" sz="1400" dirty="0">
                <a:solidFill>
                  <a:srgbClr val="00B050"/>
                </a:solidFill>
              </a:rPr>
              <a:t>쿠키와 세션 </a:t>
            </a:r>
            <a:r>
              <a:rPr lang="ko-KR" altLang="en-US" sz="1400" dirty="0" err="1">
                <a:solidFill>
                  <a:srgbClr val="00B050"/>
                </a:solidFill>
              </a:rPr>
              <a:t>미들웨어</a:t>
            </a:r>
            <a:endParaRPr lang="ko-KR" altLang="en-US" sz="1400" dirty="0">
              <a:solidFill>
                <a:srgbClr val="00B050"/>
              </a:solidFill>
            </a:endParaRPr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cookieParser</a:t>
            </a:r>
            <a:r>
              <a:rPr lang="en-US" altLang="ko-KR" sz="1400" dirty="0"/>
              <a:t> = require('cookie-parser');</a:t>
            </a:r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expressSession</a:t>
            </a:r>
            <a:r>
              <a:rPr lang="en-US" altLang="ko-KR" sz="1400" dirty="0"/>
              <a:t> = require('express-session');</a:t>
            </a:r>
          </a:p>
          <a:p>
            <a:endParaRPr lang="en-US" altLang="ko-KR" sz="1400" dirty="0"/>
          </a:p>
          <a:p>
            <a:r>
              <a:rPr lang="en-US" altLang="ko-KR" sz="1400" dirty="0">
                <a:solidFill>
                  <a:srgbClr val="00B050"/>
                </a:solidFill>
              </a:rPr>
              <a:t>// </a:t>
            </a:r>
            <a:r>
              <a:rPr lang="ko-KR" altLang="en-US" sz="1400" dirty="0">
                <a:solidFill>
                  <a:srgbClr val="00B050"/>
                </a:solidFill>
              </a:rPr>
              <a:t>파일 업로드용 </a:t>
            </a:r>
            <a:r>
              <a:rPr lang="ko-KR" altLang="en-US" sz="1400" dirty="0" err="1">
                <a:solidFill>
                  <a:srgbClr val="00B050"/>
                </a:solidFill>
              </a:rPr>
              <a:t>미들웨어</a:t>
            </a:r>
            <a:endParaRPr lang="ko-KR" altLang="en-US" sz="1400" dirty="0">
              <a:solidFill>
                <a:srgbClr val="00B050"/>
              </a:solidFill>
            </a:endParaRPr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multer</a:t>
            </a:r>
            <a:r>
              <a:rPr lang="en-US" altLang="ko-KR" sz="1400" dirty="0"/>
              <a:t> = require('</a:t>
            </a:r>
            <a:r>
              <a:rPr lang="en-US" altLang="ko-KR" sz="1400" dirty="0" err="1"/>
              <a:t>multer</a:t>
            </a:r>
            <a:r>
              <a:rPr lang="en-US" altLang="ko-KR" sz="1400" dirty="0"/>
              <a:t>');</a:t>
            </a:r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fs</a:t>
            </a:r>
            <a:r>
              <a:rPr lang="en-US" altLang="ko-KR" sz="1400" dirty="0"/>
              <a:t> = require('</a:t>
            </a:r>
            <a:r>
              <a:rPr lang="en-US" altLang="ko-KR" sz="1400" dirty="0" err="1"/>
              <a:t>fs</a:t>
            </a:r>
            <a:r>
              <a:rPr lang="en-US" altLang="ko-KR" sz="1400" dirty="0"/>
              <a:t>');</a:t>
            </a:r>
          </a:p>
          <a:p>
            <a:endParaRPr lang="en-US" altLang="ko-KR" sz="1400" dirty="0"/>
          </a:p>
          <a:p>
            <a:r>
              <a:rPr lang="en-US" altLang="ko-KR" sz="1400" dirty="0">
                <a:solidFill>
                  <a:srgbClr val="00B050"/>
                </a:solidFill>
              </a:rPr>
              <a:t>// CORD(</a:t>
            </a:r>
            <a:r>
              <a:rPr lang="ko-KR" altLang="en-US" sz="1400" dirty="0">
                <a:solidFill>
                  <a:srgbClr val="00B050"/>
                </a:solidFill>
              </a:rPr>
              <a:t>다중 서버 접속</a:t>
            </a:r>
            <a:r>
              <a:rPr lang="en-US" altLang="ko-KR" sz="1400" dirty="0">
                <a:solidFill>
                  <a:srgbClr val="00B050"/>
                </a:solidFill>
              </a:rPr>
              <a:t>) </a:t>
            </a:r>
            <a:r>
              <a:rPr lang="ko-KR" altLang="en-US" sz="1400" dirty="0">
                <a:solidFill>
                  <a:srgbClr val="00B050"/>
                </a:solidFill>
              </a:rPr>
              <a:t>지원</a:t>
            </a:r>
          </a:p>
          <a:p>
            <a:r>
              <a:rPr lang="en-US" altLang="ko-KR" sz="1400" dirty="0">
                <a:solidFill>
                  <a:srgbClr val="00B050"/>
                </a:solidFill>
              </a:rPr>
              <a:t>// - </a:t>
            </a:r>
            <a:r>
              <a:rPr lang="ko-KR" altLang="en-US" sz="1400" dirty="0">
                <a:solidFill>
                  <a:srgbClr val="00B050"/>
                </a:solidFill>
              </a:rPr>
              <a:t>클라이언트에서 </a:t>
            </a:r>
            <a:r>
              <a:rPr lang="en-US" altLang="ko-KR" sz="1400" dirty="0">
                <a:solidFill>
                  <a:srgbClr val="00B050"/>
                </a:solidFill>
              </a:rPr>
              <a:t>Ajax </a:t>
            </a:r>
            <a:r>
              <a:rPr lang="ko-KR" altLang="en-US" sz="1400" dirty="0">
                <a:solidFill>
                  <a:srgbClr val="00B050"/>
                </a:solidFill>
              </a:rPr>
              <a:t>요청 시 필요</a:t>
            </a:r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cors</a:t>
            </a:r>
            <a:r>
              <a:rPr lang="en-US" altLang="ko-KR" sz="1400" dirty="0"/>
              <a:t> = require('</a:t>
            </a:r>
            <a:r>
              <a:rPr lang="en-US" altLang="ko-KR" sz="1400" dirty="0" err="1"/>
              <a:t>cors</a:t>
            </a:r>
            <a:r>
              <a:rPr lang="en-US" altLang="ko-KR" sz="1400" dirty="0" smtClean="0"/>
              <a:t>');</a:t>
            </a:r>
            <a:endParaRPr lang="en-US" altLang="ko-KR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614" y="1628800"/>
            <a:ext cx="3897339" cy="1008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32040" y="1268760"/>
            <a:ext cx="3820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필요한 외장 모듈은 </a:t>
            </a:r>
            <a:r>
              <a:rPr lang="en-US" altLang="ko-KR" sz="1400" dirty="0" err="1" smtClean="0"/>
              <a:t>npm</a:t>
            </a:r>
            <a:r>
              <a:rPr lang="en-US" altLang="ko-KR" sz="1400" dirty="0" smtClean="0"/>
              <a:t> install</a:t>
            </a:r>
            <a:r>
              <a:rPr lang="ko-KR" altLang="en-US" sz="1400" dirty="0" smtClean="0"/>
              <a:t>명령으로 설치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614" y="2780928"/>
            <a:ext cx="3868866" cy="579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327003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504056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미들웨어</a:t>
            </a:r>
            <a:r>
              <a:rPr lang="ko-KR" altLang="en-US" sz="2000" dirty="0" smtClean="0"/>
              <a:t> 설정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68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03475" y="116632"/>
            <a:ext cx="8554805" cy="939784"/>
          </a:xfrm>
        </p:spPr>
        <p:txBody>
          <a:bodyPr/>
          <a:lstStyle/>
          <a:p>
            <a:r>
              <a:rPr lang="ko-KR" altLang="en-US" dirty="0" smtClean="0"/>
              <a:t>파일 업로드 기능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628800"/>
            <a:ext cx="4283545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/>
              <a:t>...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// </a:t>
            </a:r>
            <a:r>
              <a:rPr lang="en-US" altLang="ko-KR" sz="1200" dirty="0"/>
              <a:t>Express </a:t>
            </a:r>
            <a:r>
              <a:rPr lang="ko-KR" altLang="en-US" sz="1200" dirty="0"/>
              <a:t>객체 생성 및 기본 속성 설정</a:t>
            </a:r>
          </a:p>
          <a:p>
            <a:r>
              <a:rPr lang="en-US" altLang="ko-KR" sz="1200" dirty="0" err="1"/>
              <a:t>var</a:t>
            </a:r>
            <a:r>
              <a:rPr lang="en-US" altLang="ko-KR" sz="1200" dirty="0"/>
              <a:t> app = express();</a:t>
            </a:r>
          </a:p>
          <a:p>
            <a:r>
              <a:rPr lang="en-US" altLang="ko-KR" sz="1200" dirty="0" err="1"/>
              <a:t>app.set</a:t>
            </a:r>
            <a:r>
              <a:rPr lang="en-US" altLang="ko-KR" sz="1200" dirty="0"/>
              <a:t>('port', </a:t>
            </a:r>
            <a:r>
              <a:rPr lang="en-US" altLang="ko-KR" sz="1200" dirty="0" err="1"/>
              <a:t>process.env.PORT</a:t>
            </a:r>
            <a:r>
              <a:rPr lang="en-US" altLang="ko-KR" sz="1200" dirty="0"/>
              <a:t> || 3000);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// body-parser</a:t>
            </a:r>
            <a:r>
              <a:rPr lang="ko-KR" altLang="en-US" sz="1200" dirty="0"/>
              <a:t>를 사용해서 </a:t>
            </a:r>
            <a:r>
              <a:rPr lang="ko-KR" altLang="en-US" sz="1200" dirty="0" err="1"/>
              <a:t>파싱</a:t>
            </a:r>
            <a:endParaRPr lang="ko-KR" altLang="en-US" sz="1200" dirty="0"/>
          </a:p>
          <a:p>
            <a:r>
              <a:rPr lang="en-US" altLang="ko-KR" sz="1200" dirty="0" err="1"/>
              <a:t>app.use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bodyParser.urlencoded</a:t>
            </a:r>
            <a:r>
              <a:rPr lang="en-US" altLang="ko-KR" sz="1200" dirty="0"/>
              <a:t>({extended : false}));</a:t>
            </a:r>
          </a:p>
          <a:p>
            <a:r>
              <a:rPr lang="en-US" altLang="ko-KR" sz="1200" dirty="0" err="1"/>
              <a:t>app.use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bodyParser.json</a:t>
            </a:r>
            <a:r>
              <a:rPr lang="en-US" altLang="ko-KR" sz="1200" dirty="0"/>
              <a:t>());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// static </a:t>
            </a:r>
            <a:r>
              <a:rPr lang="ko-KR" altLang="en-US" sz="1200" dirty="0" err="1"/>
              <a:t>미들웨어로</a:t>
            </a:r>
            <a:r>
              <a:rPr lang="ko-KR" altLang="en-US" sz="1200" dirty="0"/>
              <a:t> </a:t>
            </a:r>
            <a:r>
              <a:rPr lang="en-US" altLang="ko-KR" sz="1200" dirty="0"/>
              <a:t>public </a:t>
            </a:r>
            <a:r>
              <a:rPr lang="ko-KR" altLang="en-US" sz="1200" dirty="0"/>
              <a:t>폴더와 </a:t>
            </a:r>
            <a:r>
              <a:rPr lang="en-US" altLang="ko-KR" sz="1200" dirty="0"/>
              <a:t>uploads </a:t>
            </a:r>
            <a:r>
              <a:rPr lang="ko-KR" altLang="en-US" sz="1200" dirty="0"/>
              <a:t>폴더 오픈</a:t>
            </a:r>
          </a:p>
          <a:p>
            <a:r>
              <a:rPr lang="en-US" altLang="ko-KR" sz="1200" dirty="0" err="1"/>
              <a:t>app.use</a:t>
            </a:r>
            <a:r>
              <a:rPr lang="en-US" altLang="ko-KR" sz="1200" dirty="0"/>
              <a:t>('/public', static(</a:t>
            </a:r>
            <a:r>
              <a:rPr lang="en-US" altLang="ko-KR" sz="1200" dirty="0" err="1"/>
              <a:t>path.join</a:t>
            </a:r>
            <a:r>
              <a:rPr lang="en-US" altLang="ko-KR" sz="1200" dirty="0"/>
              <a:t>(__</a:t>
            </a:r>
            <a:r>
              <a:rPr lang="en-US" altLang="ko-KR" sz="1200" dirty="0" err="1"/>
              <a:t>dirname</a:t>
            </a:r>
            <a:r>
              <a:rPr lang="en-US" altLang="ko-KR" sz="1200" dirty="0"/>
              <a:t>, 'public')));</a:t>
            </a:r>
          </a:p>
          <a:p>
            <a:r>
              <a:rPr lang="en-US" altLang="ko-KR" sz="1200" dirty="0" err="1"/>
              <a:t>app.use</a:t>
            </a:r>
            <a:r>
              <a:rPr lang="en-US" altLang="ko-KR" sz="1200" dirty="0"/>
              <a:t>('/uploads', static(</a:t>
            </a:r>
            <a:r>
              <a:rPr lang="en-US" altLang="ko-KR" sz="1200" dirty="0" err="1"/>
              <a:t>path.join</a:t>
            </a:r>
            <a:r>
              <a:rPr lang="en-US" altLang="ko-KR" sz="1200" dirty="0"/>
              <a:t>(__</a:t>
            </a:r>
            <a:r>
              <a:rPr lang="en-US" altLang="ko-KR" sz="1200" dirty="0" err="1"/>
              <a:t>dirname</a:t>
            </a:r>
            <a:r>
              <a:rPr lang="en-US" altLang="ko-KR" sz="1200" dirty="0"/>
              <a:t>, 'uploads')));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// cookie-parser</a:t>
            </a:r>
            <a:r>
              <a:rPr lang="ko-KR" altLang="en-US" sz="1200" dirty="0"/>
              <a:t>와 </a:t>
            </a:r>
            <a:r>
              <a:rPr lang="en-US" altLang="ko-KR" sz="1200" dirty="0"/>
              <a:t>session </a:t>
            </a:r>
            <a:r>
              <a:rPr lang="ko-KR" altLang="en-US" sz="1200" dirty="0" err="1"/>
              <a:t>미들웨어</a:t>
            </a:r>
            <a:r>
              <a:rPr lang="ko-KR" altLang="en-US" sz="1200" dirty="0"/>
              <a:t> 설정</a:t>
            </a:r>
          </a:p>
          <a:p>
            <a:r>
              <a:rPr lang="en-US" altLang="ko-KR" sz="1200" dirty="0" err="1"/>
              <a:t>app.use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cookieParser</a:t>
            </a:r>
            <a:r>
              <a:rPr lang="en-US" altLang="ko-KR" sz="1200" dirty="0"/>
              <a:t>());</a:t>
            </a:r>
          </a:p>
          <a:p>
            <a:r>
              <a:rPr lang="en-US" altLang="ko-KR" sz="1200" dirty="0" err="1"/>
              <a:t>app.use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expressSession</a:t>
            </a:r>
            <a:r>
              <a:rPr lang="en-US" altLang="ko-KR" sz="1200" dirty="0"/>
              <a:t>({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secret:'my</a:t>
            </a:r>
            <a:r>
              <a:rPr lang="en-US" altLang="ko-KR" sz="1200" dirty="0"/>
              <a:t> key',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resave:true</a:t>
            </a:r>
            <a:r>
              <a:rPr lang="en-US" altLang="ko-KR" sz="1200" dirty="0"/>
              <a:t>,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saveUninitialized:true</a:t>
            </a:r>
            <a:endParaRPr lang="en-US" altLang="ko-KR" sz="1200" dirty="0"/>
          </a:p>
          <a:p>
            <a:r>
              <a:rPr lang="en-US" altLang="ko-KR" sz="1200" dirty="0"/>
              <a:t>}));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// CORS(</a:t>
            </a:r>
            <a:r>
              <a:rPr lang="ko-KR" altLang="en-US" sz="1200" dirty="0"/>
              <a:t>다중 서버 접속</a:t>
            </a:r>
            <a:r>
              <a:rPr lang="en-US" altLang="ko-KR" sz="1200" dirty="0"/>
              <a:t>)</a:t>
            </a:r>
            <a:r>
              <a:rPr lang="ko-KR" altLang="en-US" sz="1200" dirty="0"/>
              <a:t>지원 설정</a:t>
            </a:r>
          </a:p>
          <a:p>
            <a:r>
              <a:rPr lang="en-US" altLang="ko-KR" sz="1200" dirty="0" err="1"/>
              <a:t>app.use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cors</a:t>
            </a:r>
            <a:r>
              <a:rPr lang="en-US" altLang="ko-KR" sz="1200" dirty="0" smtClean="0"/>
              <a:t>());</a:t>
            </a:r>
            <a:endParaRPr lang="en-US" altLang="ko-KR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115738" y="1628800"/>
            <a:ext cx="3632726" cy="4708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// </a:t>
            </a:r>
            <a:r>
              <a:rPr lang="en-US" altLang="ko-KR" sz="1200" dirty="0" err="1"/>
              <a:t>multer</a:t>
            </a:r>
            <a:r>
              <a:rPr lang="en-US" altLang="ko-KR" sz="1200" dirty="0"/>
              <a:t> </a:t>
            </a:r>
            <a:r>
              <a:rPr lang="ko-KR" altLang="en-US" sz="1200" dirty="0" err="1"/>
              <a:t>미들웨어</a:t>
            </a:r>
            <a:r>
              <a:rPr lang="ko-KR" altLang="en-US" sz="1200" dirty="0"/>
              <a:t> 사용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미들웨어</a:t>
            </a:r>
            <a:r>
              <a:rPr lang="ko-KR" altLang="en-US" sz="1200" dirty="0"/>
              <a:t> 사용 순서 </a:t>
            </a:r>
          </a:p>
          <a:p>
            <a:r>
              <a:rPr lang="en-US" altLang="ko-KR" sz="1200" dirty="0"/>
              <a:t>// body-parser -&gt; </a:t>
            </a:r>
            <a:r>
              <a:rPr lang="en-US" altLang="ko-KR" sz="1200" dirty="0" err="1"/>
              <a:t>multer</a:t>
            </a:r>
            <a:r>
              <a:rPr lang="en-US" altLang="ko-KR" sz="1200" dirty="0"/>
              <a:t> -&gt; router </a:t>
            </a:r>
            <a:r>
              <a:rPr lang="ko-KR" altLang="en-US" sz="1200" dirty="0"/>
              <a:t>순으로 실행</a:t>
            </a:r>
          </a:p>
          <a:p>
            <a:r>
              <a:rPr lang="en-US" altLang="ko-KR" sz="1200" dirty="0" err="1"/>
              <a:t>var</a:t>
            </a:r>
            <a:r>
              <a:rPr lang="en-US" altLang="ko-KR" sz="1200" dirty="0"/>
              <a:t> storage = </a:t>
            </a:r>
            <a:r>
              <a:rPr lang="en-US" altLang="ko-KR" sz="1200" dirty="0" err="1"/>
              <a:t>multer.diskStorage</a:t>
            </a:r>
            <a:r>
              <a:rPr lang="en-US" altLang="ko-KR" sz="1200" dirty="0"/>
              <a:t>({</a:t>
            </a:r>
          </a:p>
          <a:p>
            <a:r>
              <a:rPr lang="en-US" altLang="ko-KR" sz="1200" dirty="0"/>
              <a:t>    destination: function(</a:t>
            </a:r>
            <a:r>
              <a:rPr lang="en-US" altLang="ko-KR" sz="1200" dirty="0" err="1"/>
              <a:t>req</a:t>
            </a:r>
            <a:r>
              <a:rPr lang="en-US" altLang="ko-KR" sz="1200" dirty="0"/>
              <a:t>, file, callback) {</a:t>
            </a:r>
          </a:p>
          <a:p>
            <a:r>
              <a:rPr lang="en-US" altLang="ko-KR" sz="1200" dirty="0"/>
              <a:t>        callback(null, 'uploads');</a:t>
            </a:r>
          </a:p>
          <a:p>
            <a:r>
              <a:rPr lang="en-US" altLang="ko-KR" sz="1200" dirty="0"/>
              <a:t>    },</a:t>
            </a:r>
          </a:p>
          <a:p>
            <a:r>
              <a:rPr lang="en-US" altLang="ko-KR" sz="1200" dirty="0"/>
              <a:t>    filename: function(</a:t>
            </a:r>
            <a:r>
              <a:rPr lang="en-US" altLang="ko-KR" sz="1200" dirty="0" err="1"/>
              <a:t>req</a:t>
            </a:r>
            <a:r>
              <a:rPr lang="en-US" altLang="ko-KR" sz="1200" dirty="0"/>
              <a:t>, file, callback) {</a:t>
            </a:r>
          </a:p>
          <a:p>
            <a:r>
              <a:rPr lang="en-US" altLang="ko-KR" sz="1200" dirty="0"/>
              <a:t>        callback(null, </a:t>
            </a:r>
            <a:r>
              <a:rPr lang="en-US" altLang="ko-KR" sz="1200" dirty="0" err="1"/>
              <a:t>file.originalname</a:t>
            </a:r>
            <a:r>
              <a:rPr lang="en-US" altLang="ko-KR" sz="1200" dirty="0"/>
              <a:t> + </a:t>
            </a:r>
            <a:r>
              <a:rPr lang="en-US" altLang="ko-KR" sz="1200" dirty="0" err="1"/>
              <a:t>Date.now</a:t>
            </a:r>
            <a:r>
              <a:rPr lang="en-US" altLang="ko-KR" sz="1200" dirty="0"/>
              <a:t>());</a:t>
            </a:r>
          </a:p>
          <a:p>
            <a:r>
              <a:rPr lang="en-US" altLang="ko-KR" sz="1200" dirty="0"/>
              <a:t>    }</a:t>
            </a:r>
          </a:p>
          <a:p>
            <a:r>
              <a:rPr lang="en-US" altLang="ko-KR" sz="1200" dirty="0"/>
              <a:t>});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// </a:t>
            </a:r>
            <a:r>
              <a:rPr lang="ko-KR" altLang="en-US" sz="1200" dirty="0"/>
              <a:t>파일 제한</a:t>
            </a:r>
            <a:r>
              <a:rPr lang="en-US" altLang="ko-KR" sz="1200" dirty="0"/>
              <a:t>: 10</a:t>
            </a:r>
            <a:r>
              <a:rPr lang="ko-KR" altLang="en-US" sz="1200" dirty="0"/>
              <a:t>개</a:t>
            </a:r>
            <a:r>
              <a:rPr lang="en-US" altLang="ko-KR" sz="1200" dirty="0"/>
              <a:t>, 1G </a:t>
            </a:r>
            <a:r>
              <a:rPr lang="ko-KR" altLang="en-US" sz="1200" dirty="0"/>
              <a:t>이하</a:t>
            </a:r>
          </a:p>
          <a:p>
            <a:r>
              <a:rPr lang="en-US" altLang="ko-KR" sz="1200" dirty="0" err="1"/>
              <a:t>var</a:t>
            </a:r>
            <a:r>
              <a:rPr lang="en-US" altLang="ko-KR" sz="1200" dirty="0"/>
              <a:t> upload = </a:t>
            </a:r>
            <a:r>
              <a:rPr lang="en-US" altLang="ko-KR" sz="1200" dirty="0" err="1"/>
              <a:t>multer</a:t>
            </a:r>
            <a:r>
              <a:rPr lang="en-US" altLang="ko-KR" sz="1200" dirty="0"/>
              <a:t>({</a:t>
            </a:r>
          </a:p>
          <a:p>
            <a:r>
              <a:rPr lang="en-US" altLang="ko-KR" sz="1200" dirty="0"/>
              <a:t>    storage: storage,</a:t>
            </a:r>
          </a:p>
          <a:p>
            <a:r>
              <a:rPr lang="en-US" altLang="ko-KR" sz="1200" dirty="0"/>
              <a:t>    limits: {</a:t>
            </a:r>
          </a:p>
          <a:p>
            <a:r>
              <a:rPr lang="en-US" altLang="ko-KR" sz="1200" dirty="0"/>
              <a:t>        files: 10,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fileSize</a:t>
            </a:r>
            <a:r>
              <a:rPr lang="en-US" altLang="ko-KR" sz="1200" dirty="0"/>
              <a:t>: 1024 * 1024 * 1024</a:t>
            </a:r>
          </a:p>
          <a:p>
            <a:r>
              <a:rPr lang="en-US" altLang="ko-KR" sz="1200" dirty="0"/>
              <a:t>    }</a:t>
            </a:r>
          </a:p>
          <a:p>
            <a:r>
              <a:rPr lang="en-US" altLang="ko-KR" sz="1200" dirty="0"/>
              <a:t>})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// </a:t>
            </a:r>
            <a:r>
              <a:rPr lang="ko-KR" altLang="en-US" sz="1200" dirty="0" err="1"/>
              <a:t>라우터</a:t>
            </a:r>
            <a:r>
              <a:rPr lang="ko-KR" altLang="en-US" sz="1200" dirty="0"/>
              <a:t> 함수 등록</a:t>
            </a:r>
          </a:p>
          <a:p>
            <a:r>
              <a:rPr lang="en-US" altLang="ko-KR" sz="1200" dirty="0" err="1"/>
              <a:t>var</a:t>
            </a:r>
            <a:r>
              <a:rPr lang="en-US" altLang="ko-KR" sz="1200" dirty="0"/>
              <a:t> router = </a:t>
            </a:r>
            <a:r>
              <a:rPr lang="en-US" altLang="ko-KR" sz="1200" dirty="0" err="1"/>
              <a:t>express.Router</a:t>
            </a:r>
            <a:r>
              <a:rPr lang="en-US" altLang="ko-KR" sz="1200" dirty="0"/>
              <a:t>();</a:t>
            </a:r>
          </a:p>
          <a:p>
            <a:endParaRPr lang="ko-KR" altLang="en-US" sz="1200" dirty="0"/>
          </a:p>
          <a:p>
            <a:r>
              <a:rPr lang="en-US" altLang="ko-KR" sz="1200" dirty="0" smtClean="0"/>
              <a:t>...</a:t>
            </a:r>
            <a:endParaRPr lang="ko-KR" altLang="en-US" sz="1200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4679081" y="1628800"/>
            <a:ext cx="436657" cy="452431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31510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67544" y="1639341"/>
            <a:ext cx="8676456" cy="1356522"/>
          </a:xfrm>
        </p:spPr>
        <p:txBody>
          <a:bodyPr>
            <a:normAutofit/>
          </a:bodyPr>
          <a:lstStyle/>
          <a:p>
            <a:r>
              <a:rPr lang="en-US" altLang="ko-KR" sz="2400" dirty="0" err="1" smtClean="0"/>
              <a:t>multer</a:t>
            </a:r>
            <a:r>
              <a:rPr lang="en-US" altLang="ko-KR" sz="2400" dirty="0" smtClean="0"/>
              <a:t> </a:t>
            </a:r>
            <a:r>
              <a:rPr lang="ko-KR" altLang="en-US" sz="2400" dirty="0" err="1" smtClean="0"/>
              <a:t>미들웨어를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사용할때</a:t>
            </a:r>
            <a:r>
              <a:rPr lang="ko-KR" altLang="en-US" sz="2400" dirty="0" smtClean="0"/>
              <a:t> 설정하는 주요 속성과 </a:t>
            </a:r>
            <a:r>
              <a:rPr lang="ko-KR" altLang="en-US" sz="2400" dirty="0" err="1" smtClean="0"/>
              <a:t>메소드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간단하게 </a:t>
            </a:r>
            <a:r>
              <a:rPr lang="en-US" altLang="ko-KR" sz="2000" dirty="0" smtClean="0"/>
              <a:t>destination </a:t>
            </a:r>
            <a:r>
              <a:rPr lang="ko-KR" altLang="en-US" sz="2000" dirty="0" smtClean="0"/>
              <a:t>속성에 파일 저장 폴더만 지정해도 동작 함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en-US" altLang="ko-KR" sz="2000" dirty="0" smtClean="0"/>
              <a:t>destination</a:t>
            </a:r>
            <a:r>
              <a:rPr lang="ko-KR" altLang="en-US" sz="2000" dirty="0" smtClean="0"/>
              <a:t>에 지정한 업로드 폴더는 프로젝트 내에 존재 해야 함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69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업로드 기능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68811"/>
              </p:ext>
            </p:extLst>
          </p:nvPr>
        </p:nvGraphicFramePr>
        <p:xfrm>
          <a:off x="899592" y="3323952"/>
          <a:ext cx="7879824" cy="1473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32248"/>
                <a:gridCol w="5647576"/>
              </a:tblGrid>
              <a:tr h="139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err="1" smtClean="0"/>
                        <a:t>메소드</a:t>
                      </a:r>
                      <a:r>
                        <a:rPr lang="ko-KR" altLang="en-US" dirty="0" smtClean="0"/>
                        <a:t> 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5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destination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업로드한</a:t>
                      </a:r>
                      <a:r>
                        <a:rPr lang="ko-KR" altLang="en-US" dirty="0" smtClean="0"/>
                        <a:t> 파일이 저장될 폴더를 지정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filename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업로드 한 파일의 이름 변경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limits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파일 크기나 파일 개수 등의 제한 </a:t>
                      </a:r>
                      <a:r>
                        <a:rPr lang="ko-KR" altLang="en-US" dirty="0" err="1" smtClean="0"/>
                        <a:t>속서을</a:t>
                      </a:r>
                      <a:r>
                        <a:rPr lang="ko-KR" altLang="en-US" dirty="0" smtClean="0"/>
                        <a:t> 설정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3850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92696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서버와 이벤트</a:t>
            </a:r>
            <a:endParaRPr lang="en-US" altLang="ko-KR" sz="2800" dirty="0" smtClean="0"/>
          </a:p>
          <a:p>
            <a:pPr lvl="1"/>
            <a:r>
              <a:rPr lang="ko-KR" altLang="en-US" sz="2000" dirty="0" smtClean="0"/>
              <a:t>서버와 이벤트 </a:t>
            </a:r>
            <a:r>
              <a:rPr lang="ko-KR" altLang="en-US" sz="2000" dirty="0" err="1" smtClean="0"/>
              <a:t>리스너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 smtClean="0"/>
              <a:t>서</a:t>
            </a:r>
            <a:r>
              <a:rPr lang="ko-KR" altLang="en-US" dirty="0"/>
              <a:t>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2564904"/>
            <a:ext cx="7344816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prstClr val="black"/>
                </a:solidFill>
                <a:latin typeface="Consolas" pitchFamily="49" charset="0"/>
              </a:rPr>
              <a:t>var</a:t>
            </a:r>
            <a:r>
              <a:rPr lang="en-US" altLang="ko-KR" dirty="0" smtClean="0">
                <a:solidFill>
                  <a:prstClr val="black"/>
                </a:solidFill>
                <a:latin typeface="Consolas" pitchFamily="49" charset="0"/>
              </a:rPr>
              <a:t> http = require('http');</a:t>
            </a:r>
          </a:p>
          <a:p>
            <a:r>
              <a:rPr lang="en-US" altLang="ko-KR" dirty="0" err="1" smtClean="0">
                <a:solidFill>
                  <a:prstClr val="black"/>
                </a:solidFill>
                <a:latin typeface="Consolas" pitchFamily="49" charset="0"/>
              </a:rPr>
              <a:t>var</a:t>
            </a:r>
            <a:r>
              <a:rPr lang="en-US" altLang="ko-KR" dirty="0" smtClean="0">
                <a:solidFill>
                  <a:prstClr val="black"/>
                </a:solidFill>
                <a:latin typeface="Consolas" pitchFamily="49" charset="0"/>
              </a:rPr>
              <a:t> server = </a:t>
            </a:r>
            <a:r>
              <a:rPr lang="en-US" altLang="ko-KR" dirty="0" err="1" smtClean="0">
                <a:solidFill>
                  <a:prstClr val="black"/>
                </a:solidFill>
                <a:latin typeface="Consolas" pitchFamily="49" charset="0"/>
              </a:rPr>
              <a:t>http.createServer</a:t>
            </a:r>
            <a:r>
              <a:rPr lang="en-US" altLang="ko-KR" dirty="0" smtClean="0">
                <a:solidFill>
                  <a:prstClr val="black"/>
                </a:solidFill>
                <a:latin typeface="Consolas" pitchFamily="49" charset="0"/>
              </a:rPr>
              <a:t>();</a:t>
            </a:r>
          </a:p>
          <a:p>
            <a:r>
              <a:rPr lang="en-US" altLang="ko-KR" dirty="0" err="1" smtClean="0">
                <a:solidFill>
                  <a:prstClr val="black"/>
                </a:solidFill>
                <a:latin typeface="Consolas" pitchFamily="49" charset="0"/>
              </a:rPr>
              <a:t>server.on</a:t>
            </a:r>
            <a:r>
              <a:rPr lang="en-US" altLang="ko-KR" dirty="0" smtClean="0">
                <a:solidFill>
                  <a:prstClr val="black"/>
                </a:solidFill>
                <a:latin typeface="Consolas" pitchFamily="49" charset="0"/>
              </a:rPr>
              <a:t>('request', function(request, response) {</a:t>
            </a:r>
          </a:p>
          <a:p>
            <a:r>
              <a:rPr lang="en-US" altLang="ko-KR" dirty="0" smtClean="0">
                <a:solidFill>
                  <a:prstClr val="black"/>
                </a:solidFill>
                <a:latin typeface="Consolas" pitchFamily="49" charset="0"/>
              </a:rPr>
              <a:t>	</a:t>
            </a:r>
            <a:r>
              <a:rPr lang="en-US" altLang="ko-KR" dirty="0">
                <a:solidFill>
                  <a:prstClr val="black"/>
                </a:solidFill>
                <a:latin typeface="Consolas" pitchFamily="49" charset="0"/>
              </a:rPr>
              <a:t> </a:t>
            </a:r>
            <a:r>
              <a:rPr lang="en-US" altLang="ko-KR" dirty="0" err="1" smtClean="0">
                <a:solidFill>
                  <a:prstClr val="black"/>
                </a:solidFill>
                <a:latin typeface="Consolas" pitchFamily="49" charset="0"/>
              </a:rPr>
              <a:t>response.end</a:t>
            </a:r>
            <a:r>
              <a:rPr lang="en-US" altLang="ko-KR" dirty="0" smtClean="0">
                <a:solidFill>
                  <a:prstClr val="black"/>
                </a:solidFill>
                <a:latin typeface="Consolas" pitchFamily="49" charset="0"/>
              </a:rPr>
              <a:t>('Hello');</a:t>
            </a:r>
            <a:endParaRPr lang="en-US" altLang="ko-KR" dirty="0">
              <a:solidFill>
                <a:prstClr val="black"/>
              </a:solidFill>
              <a:latin typeface="Consolas" pitchFamily="49" charset="0"/>
            </a:endParaRPr>
          </a:p>
          <a:p>
            <a:r>
              <a:rPr lang="en-US" altLang="ko-KR" dirty="0" smtClean="0">
                <a:solidFill>
                  <a:prstClr val="black"/>
                </a:solidFill>
                <a:latin typeface="Consolas" pitchFamily="49" charset="0"/>
              </a:rPr>
              <a:t>});</a:t>
            </a:r>
            <a:endParaRPr lang="en-US" altLang="ko-KR" dirty="0">
              <a:solidFill>
                <a:prstClr val="black"/>
              </a:solidFill>
              <a:latin typeface="Consolas" pitchFamily="49" charset="0"/>
            </a:endParaRPr>
          </a:p>
          <a:p>
            <a:r>
              <a:rPr lang="en-US" altLang="ko-KR" dirty="0" err="1" smtClean="0">
                <a:solidFill>
                  <a:prstClr val="black"/>
                </a:solidFill>
                <a:latin typeface="Consolas" pitchFamily="49" charset="0"/>
              </a:rPr>
              <a:t>server.on</a:t>
            </a:r>
            <a:r>
              <a:rPr lang="en-US" altLang="ko-KR" dirty="0" smtClean="0">
                <a:solidFill>
                  <a:prstClr val="black"/>
                </a:solidFill>
                <a:latin typeface="Consolas" pitchFamily="49" charset="0"/>
              </a:rPr>
              <a:t>('connection', </a:t>
            </a:r>
            <a:r>
              <a:rPr lang="en-US" altLang="ko-KR" dirty="0">
                <a:solidFill>
                  <a:prstClr val="black"/>
                </a:solidFill>
                <a:latin typeface="Consolas" pitchFamily="49" charset="0"/>
              </a:rPr>
              <a:t>function(request, response) {</a:t>
            </a:r>
          </a:p>
          <a:p>
            <a:r>
              <a:rPr lang="en-US" altLang="ko-KR" dirty="0" smtClean="0">
                <a:solidFill>
                  <a:prstClr val="black"/>
                </a:solidFill>
                <a:latin typeface="Consolas" pitchFamily="49" charset="0"/>
              </a:rPr>
              <a:t>	console.log('connection event');</a:t>
            </a:r>
            <a:endParaRPr lang="en-US" altLang="ko-KR" dirty="0">
              <a:solidFill>
                <a:prstClr val="black"/>
              </a:solidFill>
              <a:latin typeface="Consolas" pitchFamily="49" charset="0"/>
            </a:endParaRPr>
          </a:p>
          <a:p>
            <a:r>
              <a:rPr lang="en-US" altLang="ko-KR" dirty="0" smtClean="0">
                <a:solidFill>
                  <a:prstClr val="black"/>
                </a:solidFill>
                <a:latin typeface="Consolas" pitchFamily="49" charset="0"/>
              </a:rPr>
              <a:t>});</a:t>
            </a:r>
          </a:p>
          <a:p>
            <a:r>
              <a:rPr lang="en-US" altLang="ko-KR" dirty="0" err="1">
                <a:solidFill>
                  <a:prstClr val="black"/>
                </a:solidFill>
                <a:latin typeface="Consolas" pitchFamily="49" charset="0"/>
              </a:rPr>
              <a:t>server.on</a:t>
            </a:r>
            <a:r>
              <a:rPr lang="en-US" altLang="ko-KR" dirty="0" smtClean="0">
                <a:solidFill>
                  <a:prstClr val="black"/>
                </a:solidFill>
                <a:latin typeface="Consolas" pitchFamily="49" charset="0"/>
              </a:rPr>
              <a:t>('close', </a:t>
            </a:r>
            <a:r>
              <a:rPr lang="en-US" altLang="ko-KR" dirty="0">
                <a:solidFill>
                  <a:prstClr val="black"/>
                </a:solidFill>
                <a:latin typeface="Consolas" pitchFamily="49" charset="0"/>
              </a:rPr>
              <a:t>function</a:t>
            </a:r>
            <a:r>
              <a:rPr lang="en-US" altLang="ko-KR" dirty="0" smtClean="0">
                <a:solidFill>
                  <a:prstClr val="black"/>
                </a:solidFill>
                <a:latin typeface="Consolas" pitchFamily="49" charset="0"/>
              </a:rPr>
              <a:t>() </a:t>
            </a:r>
            <a:r>
              <a:rPr lang="en-US" altLang="ko-KR" dirty="0">
                <a:solidFill>
                  <a:prstClr val="black"/>
                </a:solidFill>
                <a:latin typeface="Consolas" pitchFamily="49" charset="0"/>
              </a:rPr>
              <a:t>{</a:t>
            </a:r>
          </a:p>
          <a:p>
            <a:r>
              <a:rPr lang="en-US" altLang="ko-KR" dirty="0" smtClean="0">
                <a:solidFill>
                  <a:prstClr val="black"/>
                </a:solidFill>
                <a:latin typeface="Consolas" pitchFamily="49" charset="0"/>
              </a:rPr>
              <a:t>	console.log('close');</a:t>
            </a:r>
            <a:endParaRPr lang="en-US" altLang="ko-KR" dirty="0">
              <a:solidFill>
                <a:prstClr val="black"/>
              </a:solidFill>
              <a:latin typeface="Consolas" pitchFamily="49" charset="0"/>
            </a:endParaRPr>
          </a:p>
          <a:p>
            <a:r>
              <a:rPr lang="en-US" altLang="ko-KR" dirty="0">
                <a:solidFill>
                  <a:prstClr val="black"/>
                </a:solidFill>
                <a:latin typeface="Consolas" pitchFamily="49" charset="0"/>
              </a:rPr>
              <a:t>});</a:t>
            </a:r>
          </a:p>
          <a:p>
            <a:r>
              <a:rPr lang="en-US" altLang="ko-KR" dirty="0" err="1" smtClean="0">
                <a:solidFill>
                  <a:prstClr val="black"/>
                </a:solidFill>
                <a:latin typeface="Consolas" pitchFamily="49" charset="0"/>
              </a:rPr>
              <a:t>server.listen</a:t>
            </a:r>
            <a:r>
              <a:rPr lang="en-US" altLang="ko-KR" dirty="0" smtClean="0">
                <a:solidFill>
                  <a:prstClr val="black"/>
                </a:solidFill>
                <a:latin typeface="Consolas" pitchFamily="49" charset="0"/>
              </a:rPr>
              <a:t>(3000);</a:t>
            </a:r>
            <a:endParaRPr lang="ko-KR" altLang="en-US" dirty="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81710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864096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/public/photo.html </a:t>
            </a:r>
            <a:r>
              <a:rPr lang="ko-KR" altLang="en-US" sz="2000" dirty="0" smtClean="0"/>
              <a:t>파일 추가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70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업로드 기능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900671"/>
            <a:ext cx="7056784" cy="4401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 </a:t>
            </a:r>
            <a:r>
              <a:rPr lang="en-US" altLang="ko-KR" sz="1400" dirty="0" err="1"/>
              <a:t>lang</a:t>
            </a:r>
            <a:r>
              <a:rPr lang="en-US" altLang="ko-KR" sz="1400" dirty="0"/>
              <a:t>="en"&gt;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    &lt;meta charset="UTF-8"&gt;</a:t>
            </a:r>
          </a:p>
          <a:p>
            <a:r>
              <a:rPr lang="en-US" altLang="ko-KR" sz="1400" dirty="0"/>
              <a:t>    &lt;title&gt;</a:t>
            </a:r>
            <a:r>
              <a:rPr lang="ko-KR" altLang="en-US" sz="1400" dirty="0"/>
              <a:t>파일 업로드 테스트</a:t>
            </a:r>
            <a:r>
              <a:rPr lang="en-US" altLang="ko-KR" sz="1400" dirty="0"/>
              <a:t>&lt;/title&gt;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    &lt;h1&gt;</a:t>
            </a:r>
            <a:r>
              <a:rPr lang="ko-KR" altLang="en-US" sz="1400" dirty="0"/>
              <a:t>파일 업로드</a:t>
            </a:r>
            <a:r>
              <a:rPr lang="en-US" altLang="ko-KR" sz="1400" dirty="0"/>
              <a:t>&lt;/h1&gt;</a:t>
            </a:r>
          </a:p>
          <a:p>
            <a:r>
              <a:rPr lang="en-US" altLang="ko-KR" sz="1400" dirty="0"/>
              <a:t>    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&lt;form action="/process/photo" method="post" </a:t>
            </a:r>
            <a:r>
              <a:rPr lang="en-US" altLang="ko-KR" sz="1400" dirty="0" err="1"/>
              <a:t>enctype</a:t>
            </a:r>
            <a:r>
              <a:rPr lang="en-US" altLang="ko-KR" sz="1400" dirty="0"/>
              <a:t>="multipart/form-data"&gt;</a:t>
            </a:r>
          </a:p>
          <a:p>
            <a:r>
              <a:rPr lang="en-US" altLang="ko-KR" sz="1400" dirty="0"/>
              <a:t>        &lt;table&gt;</a:t>
            </a:r>
          </a:p>
          <a:p>
            <a:r>
              <a:rPr lang="en-US" altLang="ko-KR" sz="1400" dirty="0"/>
              <a:t>            &lt;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            &lt;td&gt;&lt;label for="photo"&gt;</a:t>
            </a:r>
            <a:r>
              <a:rPr lang="ko-KR" altLang="en-US" sz="1400" dirty="0"/>
              <a:t>파일</a:t>
            </a:r>
            <a:r>
              <a:rPr lang="en-US" altLang="ko-KR" sz="1400" dirty="0"/>
              <a:t>&lt;/label&gt;&lt;/td&gt;</a:t>
            </a:r>
          </a:p>
          <a:p>
            <a:r>
              <a:rPr lang="en-US" altLang="ko-KR" sz="1400" dirty="0"/>
              <a:t>                &lt;td&gt;&lt;input type="file" name="photo" id="photo"&gt;&lt;/td&gt;</a:t>
            </a:r>
          </a:p>
          <a:p>
            <a:r>
              <a:rPr lang="en-US" altLang="ko-KR" sz="1400" dirty="0"/>
              <a:t>            &lt;/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    &lt;/table&gt;</a:t>
            </a:r>
          </a:p>
          <a:p>
            <a:r>
              <a:rPr lang="en-US" altLang="ko-KR" sz="1400" dirty="0"/>
              <a:t>        &lt;input type="submit" value="</a:t>
            </a:r>
            <a:r>
              <a:rPr lang="ko-KR" altLang="en-US" sz="1400" dirty="0"/>
              <a:t>업로드</a:t>
            </a:r>
            <a:r>
              <a:rPr lang="en-US" altLang="ko-KR" sz="1400" dirty="0"/>
              <a:t>" name="</a:t>
            </a:r>
            <a:r>
              <a:rPr lang="ko-KR" altLang="en-US" sz="1400" dirty="0"/>
              <a:t>전송</a:t>
            </a:r>
            <a:r>
              <a:rPr lang="en-US" altLang="ko-KR" sz="1400" dirty="0"/>
              <a:t>"&gt;</a:t>
            </a:r>
          </a:p>
          <a:p>
            <a:r>
              <a:rPr lang="en-US" altLang="ko-KR" sz="1400" dirty="0"/>
              <a:t>    &lt;/form&gt;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6522254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19844" y="908720"/>
            <a:ext cx="8229600" cy="936103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app.js </a:t>
            </a:r>
            <a:r>
              <a:rPr lang="ko-KR" altLang="en-US" sz="2000" dirty="0" smtClean="0"/>
              <a:t>파일에 </a:t>
            </a:r>
            <a:r>
              <a:rPr lang="ko-KR" altLang="en-US" sz="2000" dirty="0" err="1" smtClean="0"/>
              <a:t>라우팅</a:t>
            </a:r>
            <a:r>
              <a:rPr lang="ko-KR" altLang="en-US" sz="2000" dirty="0" smtClean="0"/>
              <a:t> 구현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71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03475" y="116632"/>
            <a:ext cx="8554805" cy="939784"/>
          </a:xfrm>
        </p:spPr>
        <p:txBody>
          <a:bodyPr/>
          <a:lstStyle/>
          <a:p>
            <a:r>
              <a:rPr lang="ko-KR" altLang="en-US" dirty="0" smtClean="0"/>
              <a:t>파일 업로드 기능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340768"/>
            <a:ext cx="7776864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B050"/>
                </a:solidFill>
              </a:rPr>
              <a:t>// </a:t>
            </a:r>
            <a:r>
              <a:rPr lang="ko-KR" altLang="en-US" sz="1200" dirty="0">
                <a:solidFill>
                  <a:srgbClr val="00B050"/>
                </a:solidFill>
              </a:rPr>
              <a:t>파일 업로드 </a:t>
            </a:r>
            <a:r>
              <a:rPr lang="ko-KR" altLang="en-US" sz="1200" dirty="0" err="1">
                <a:solidFill>
                  <a:srgbClr val="00B050"/>
                </a:solidFill>
              </a:rPr>
              <a:t>라우팅</a:t>
            </a:r>
            <a:r>
              <a:rPr lang="ko-KR" altLang="en-US" sz="1200" dirty="0">
                <a:solidFill>
                  <a:srgbClr val="00B050"/>
                </a:solidFill>
              </a:rPr>
              <a:t> 함수 </a:t>
            </a:r>
            <a:r>
              <a:rPr lang="en-US" altLang="ko-KR" sz="1200" dirty="0">
                <a:solidFill>
                  <a:srgbClr val="00B050"/>
                </a:solidFill>
              </a:rPr>
              <a:t>- </a:t>
            </a:r>
            <a:r>
              <a:rPr lang="ko-KR" altLang="en-US" sz="1200" dirty="0">
                <a:solidFill>
                  <a:srgbClr val="00B050"/>
                </a:solidFill>
              </a:rPr>
              <a:t>로그인 후 세션 저장함</a:t>
            </a:r>
          </a:p>
          <a:p>
            <a:r>
              <a:rPr lang="en-US" altLang="ko-KR" sz="1200" dirty="0" err="1"/>
              <a:t>router.route</a:t>
            </a:r>
            <a:r>
              <a:rPr lang="en-US" altLang="ko-KR" sz="1200" dirty="0"/>
              <a:t>('/process/photo').post(</a:t>
            </a:r>
            <a:r>
              <a:rPr lang="en-US" altLang="ko-KR" sz="1200" dirty="0" err="1"/>
              <a:t>upload.array</a:t>
            </a:r>
            <a:r>
              <a:rPr lang="en-US" altLang="ko-KR" sz="1200" dirty="0"/>
              <a:t>('photo', 1), function(</a:t>
            </a:r>
            <a:r>
              <a:rPr lang="en-US" altLang="ko-KR" sz="1200" dirty="0" err="1"/>
              <a:t>req</a:t>
            </a:r>
            <a:r>
              <a:rPr lang="en-US" altLang="ko-KR" sz="1200" dirty="0"/>
              <a:t>, res) {</a:t>
            </a:r>
          </a:p>
          <a:p>
            <a:r>
              <a:rPr lang="en-US" altLang="ko-KR" sz="1200" dirty="0"/>
              <a:t>	console.log('/process/photo </a:t>
            </a:r>
            <a:r>
              <a:rPr lang="ko-KR" altLang="en-US" sz="1200" dirty="0"/>
              <a:t>호출됨</a:t>
            </a:r>
            <a:r>
              <a:rPr lang="en-US" altLang="ko-KR" sz="1200" dirty="0" smtClean="0"/>
              <a:t>.');</a:t>
            </a:r>
            <a:endParaRPr lang="en-US" altLang="ko-KR" sz="1200" dirty="0"/>
          </a:p>
          <a:p>
            <a:r>
              <a:rPr lang="en-US" altLang="ko-KR" sz="1200" dirty="0"/>
              <a:t>	try {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files = </a:t>
            </a:r>
            <a:r>
              <a:rPr lang="en-US" altLang="ko-KR" sz="1200" dirty="0" err="1"/>
              <a:t>req.files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console.dir</a:t>
            </a:r>
            <a:r>
              <a:rPr lang="en-US" altLang="ko-KR" sz="1200" dirty="0"/>
              <a:t>('#===== </a:t>
            </a:r>
            <a:r>
              <a:rPr lang="ko-KR" altLang="en-US" sz="1200" dirty="0" err="1"/>
              <a:t>업로드된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첫번째</a:t>
            </a:r>
            <a:r>
              <a:rPr lang="ko-KR" altLang="en-US" sz="1200" dirty="0"/>
              <a:t> 파일 정보 </a:t>
            </a:r>
            <a:r>
              <a:rPr lang="en-US" altLang="ko-KR" sz="1200" dirty="0"/>
              <a:t>=====#')</a:t>
            </a:r>
          </a:p>
          <a:p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console.dir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req.files</a:t>
            </a:r>
            <a:r>
              <a:rPr lang="en-US" altLang="ko-KR" sz="1200" dirty="0" smtClean="0"/>
              <a:t>[0</a:t>
            </a:r>
            <a:r>
              <a:rPr lang="en-US" altLang="ko-KR" sz="1200" dirty="0"/>
              <a:t>]);</a:t>
            </a:r>
          </a:p>
          <a:p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console.dir</a:t>
            </a:r>
            <a:r>
              <a:rPr lang="en-US" altLang="ko-KR" sz="1200" dirty="0"/>
              <a:t>('#=====#')</a:t>
            </a:r>
          </a:p>
          <a:p>
            <a:r>
              <a:rPr lang="en-US" altLang="ko-KR" sz="1200" dirty="0"/>
              <a:t>        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>
                <a:solidFill>
                  <a:srgbClr val="00B050"/>
                </a:solidFill>
              </a:rPr>
              <a:t>// </a:t>
            </a:r>
            <a:r>
              <a:rPr lang="ko-KR" altLang="en-US" sz="1200" dirty="0">
                <a:solidFill>
                  <a:srgbClr val="00B050"/>
                </a:solidFill>
              </a:rPr>
              <a:t>현재의 파일 정보를 저장할 변수 선언</a:t>
            </a:r>
          </a:p>
          <a:p>
            <a:r>
              <a:rPr lang="ko-KR" altLang="en-US" sz="1200" dirty="0"/>
              <a:t>		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originalname</a:t>
            </a:r>
            <a:r>
              <a:rPr lang="en-US" altLang="ko-KR" sz="1200" dirty="0"/>
              <a:t> = '',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smtClean="0"/>
              <a:t>filename </a:t>
            </a:r>
            <a:r>
              <a:rPr lang="en-US" altLang="ko-KR" sz="1200" dirty="0"/>
              <a:t>= '',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 smtClean="0"/>
              <a:t>mimetype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'',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smtClean="0"/>
              <a:t>size </a:t>
            </a:r>
            <a:r>
              <a:rPr lang="en-US" altLang="ko-KR" sz="1200" dirty="0"/>
              <a:t>= 0;</a:t>
            </a:r>
          </a:p>
          <a:p>
            <a:r>
              <a:rPr lang="en-US" altLang="ko-KR" sz="1200" dirty="0"/>
              <a:t>		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smtClean="0"/>
              <a:t> if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Array.isArray</a:t>
            </a:r>
            <a:r>
              <a:rPr lang="en-US" altLang="ko-KR" sz="1200" dirty="0"/>
              <a:t>(files)) { 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                                              </a:t>
            </a:r>
            <a:r>
              <a:rPr lang="en-US" altLang="ko-KR" sz="1200" dirty="0">
                <a:solidFill>
                  <a:srgbClr val="00B050"/>
                </a:solidFill>
              </a:rPr>
              <a:t>// </a:t>
            </a:r>
            <a:r>
              <a:rPr lang="ko-KR" altLang="en-US" sz="1200" dirty="0">
                <a:solidFill>
                  <a:srgbClr val="00B050"/>
                </a:solidFill>
              </a:rPr>
              <a:t>배열에 들어가 있는 경우 </a:t>
            </a:r>
            <a:r>
              <a:rPr lang="en-US" altLang="ko-KR" sz="1200" dirty="0">
                <a:solidFill>
                  <a:srgbClr val="00B050"/>
                </a:solidFill>
              </a:rPr>
              <a:t>(</a:t>
            </a:r>
            <a:r>
              <a:rPr lang="ko-KR" altLang="en-US" sz="1200" dirty="0">
                <a:solidFill>
                  <a:srgbClr val="00B050"/>
                </a:solidFill>
              </a:rPr>
              <a:t>설정에서 </a:t>
            </a:r>
            <a:r>
              <a:rPr lang="en-US" altLang="ko-KR" sz="1200" dirty="0">
                <a:solidFill>
                  <a:srgbClr val="00B050"/>
                </a:solidFill>
              </a:rPr>
              <a:t>1</a:t>
            </a:r>
            <a:r>
              <a:rPr lang="ko-KR" altLang="en-US" sz="1200" dirty="0">
                <a:solidFill>
                  <a:srgbClr val="00B050"/>
                </a:solidFill>
              </a:rPr>
              <a:t>개의 파일도 배열에 넣게 했음</a:t>
            </a:r>
            <a:r>
              <a:rPr lang="en-US" altLang="ko-KR" sz="1200" dirty="0">
                <a:solidFill>
                  <a:srgbClr val="00B050"/>
                </a:solidFill>
              </a:rPr>
              <a:t>)</a:t>
            </a:r>
          </a:p>
          <a:p>
            <a:r>
              <a:rPr lang="en-US" altLang="ko-KR" sz="1200" dirty="0"/>
              <a:t>	        </a:t>
            </a:r>
            <a:r>
              <a:rPr lang="en-US" altLang="ko-KR" sz="1200" dirty="0" smtClean="0"/>
              <a:t>                                   console.log</a:t>
            </a:r>
            <a:r>
              <a:rPr lang="en-US" altLang="ko-KR" sz="1200" dirty="0"/>
              <a:t>("</a:t>
            </a:r>
            <a:r>
              <a:rPr lang="ko-KR" altLang="en-US" sz="1200" dirty="0"/>
              <a:t>배열에 들어있는 파일 </a:t>
            </a:r>
            <a:r>
              <a:rPr lang="ko-KR" altLang="en-US" sz="1200" dirty="0" err="1"/>
              <a:t>갯수</a:t>
            </a:r>
            <a:r>
              <a:rPr lang="ko-KR" altLang="en-US" sz="1200" dirty="0"/>
              <a:t> </a:t>
            </a:r>
            <a:r>
              <a:rPr lang="en-US" altLang="ko-KR" sz="1200" dirty="0"/>
              <a:t>: %d", </a:t>
            </a:r>
            <a:r>
              <a:rPr lang="en-US" altLang="ko-KR" sz="1200" dirty="0" err="1"/>
              <a:t>files.length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	        </a:t>
            </a:r>
          </a:p>
          <a:p>
            <a:r>
              <a:rPr lang="en-US" altLang="ko-KR" sz="1200" dirty="0"/>
              <a:t>	      </a:t>
            </a:r>
            <a:r>
              <a:rPr lang="en-US" altLang="ko-KR" sz="1200" dirty="0" smtClean="0"/>
              <a:t>                                     </a:t>
            </a:r>
            <a:r>
              <a:rPr lang="en-US" altLang="ko-KR" sz="1200" dirty="0"/>
              <a:t>for (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index = 0; index &lt; </a:t>
            </a:r>
            <a:r>
              <a:rPr lang="en-US" altLang="ko-KR" sz="1200" dirty="0" err="1"/>
              <a:t>files.length</a:t>
            </a:r>
            <a:r>
              <a:rPr lang="en-US" altLang="ko-KR" sz="1200" dirty="0"/>
              <a:t>; index++) {</a:t>
            </a:r>
          </a:p>
          <a:p>
            <a:r>
              <a:rPr lang="en-US" altLang="ko-KR" sz="1200" dirty="0"/>
              <a:t>	        	</a:t>
            </a:r>
            <a:r>
              <a:rPr lang="en-US" altLang="ko-KR" sz="1200" dirty="0" smtClean="0"/>
              <a:t>                                    </a:t>
            </a:r>
            <a:r>
              <a:rPr lang="en-US" altLang="ko-KR" sz="1200" dirty="0" err="1" smtClean="0"/>
              <a:t>originalname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files[index].</a:t>
            </a:r>
            <a:r>
              <a:rPr lang="en-US" altLang="ko-KR" sz="1200" dirty="0" err="1"/>
              <a:t>originalname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	        	</a:t>
            </a:r>
            <a:r>
              <a:rPr lang="en-US" altLang="ko-KR" sz="1200" dirty="0" smtClean="0"/>
              <a:t>                                    filename </a:t>
            </a:r>
            <a:r>
              <a:rPr lang="en-US" altLang="ko-KR" sz="1200" dirty="0"/>
              <a:t>= files[index].filename;</a:t>
            </a:r>
          </a:p>
          <a:p>
            <a:r>
              <a:rPr lang="en-US" altLang="ko-KR" sz="1200" dirty="0"/>
              <a:t>	        	</a:t>
            </a:r>
            <a:r>
              <a:rPr lang="en-US" altLang="ko-KR" sz="1200" dirty="0" smtClean="0"/>
              <a:t>                                    </a:t>
            </a:r>
            <a:r>
              <a:rPr lang="en-US" altLang="ko-KR" sz="1200" dirty="0" err="1" smtClean="0"/>
              <a:t>mimetype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files[index].</a:t>
            </a:r>
            <a:r>
              <a:rPr lang="en-US" altLang="ko-KR" sz="1200" dirty="0" err="1"/>
              <a:t>mimetype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	        	</a:t>
            </a:r>
            <a:r>
              <a:rPr lang="en-US" altLang="ko-KR" sz="1200" dirty="0" smtClean="0"/>
              <a:t>                                    size </a:t>
            </a:r>
            <a:r>
              <a:rPr lang="en-US" altLang="ko-KR" sz="1200" dirty="0"/>
              <a:t>= files[index].size;</a:t>
            </a:r>
          </a:p>
          <a:p>
            <a:r>
              <a:rPr lang="en-US" altLang="ko-KR" sz="1200" dirty="0"/>
              <a:t>	        </a:t>
            </a:r>
            <a:r>
              <a:rPr lang="en-US" altLang="ko-KR" sz="1200" dirty="0" smtClean="0"/>
              <a:t>                                 } </a:t>
            </a:r>
            <a:r>
              <a:rPr lang="en-US" altLang="ko-KR" sz="1200" dirty="0" smtClean="0">
                <a:solidFill>
                  <a:srgbClr val="00B050"/>
                </a:solidFill>
              </a:rPr>
              <a:t>// end of  for</a:t>
            </a:r>
            <a:endParaRPr lang="en-US" altLang="ko-KR" sz="1200" dirty="0"/>
          </a:p>
          <a:p>
            <a:r>
              <a:rPr lang="en-US" altLang="ko-KR" sz="1200" dirty="0"/>
              <a:t>	   </a:t>
            </a:r>
            <a:r>
              <a:rPr lang="en-US" altLang="ko-KR" sz="1200" dirty="0" smtClean="0"/>
              <a:t>                        } else{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0616824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19844" y="908720"/>
            <a:ext cx="8229600" cy="936103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app.js </a:t>
            </a:r>
            <a:r>
              <a:rPr lang="ko-KR" altLang="en-US" sz="2000" dirty="0" smtClean="0"/>
              <a:t>파일에 </a:t>
            </a:r>
            <a:r>
              <a:rPr lang="ko-KR" altLang="en-US" sz="2000" dirty="0" err="1" smtClean="0"/>
              <a:t>라우팅</a:t>
            </a:r>
            <a:r>
              <a:rPr lang="ko-KR" altLang="en-US" sz="2000" dirty="0" smtClean="0"/>
              <a:t> 구현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계속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72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03475" y="116632"/>
            <a:ext cx="8554805" cy="939784"/>
          </a:xfrm>
        </p:spPr>
        <p:txBody>
          <a:bodyPr/>
          <a:lstStyle/>
          <a:p>
            <a:r>
              <a:rPr lang="ko-KR" altLang="en-US" dirty="0" smtClean="0"/>
              <a:t>파일 업로드 기능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9884" y="1340768"/>
            <a:ext cx="7796572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	    </a:t>
            </a:r>
            <a:r>
              <a:rPr lang="en-US" altLang="ko-KR" sz="1200" dirty="0" smtClean="0"/>
              <a:t>                  </a:t>
            </a:r>
            <a:r>
              <a:rPr lang="en-US" altLang="ko-KR" sz="1200" dirty="0" smtClean="0">
                <a:solidFill>
                  <a:srgbClr val="00B050"/>
                </a:solidFill>
              </a:rPr>
              <a:t> // else  </a:t>
            </a:r>
            <a:r>
              <a:rPr lang="ko-KR" altLang="en-US" sz="1200" dirty="0" smtClean="0">
                <a:solidFill>
                  <a:srgbClr val="00B050"/>
                </a:solidFill>
              </a:rPr>
              <a:t>부분 계속 이어서 작성 </a:t>
            </a:r>
            <a:r>
              <a:rPr lang="en-US" altLang="ko-KR" sz="1200" dirty="0" smtClean="0">
                <a:solidFill>
                  <a:srgbClr val="00B050"/>
                </a:solidFill>
              </a:rPr>
              <a:t>....</a:t>
            </a:r>
          </a:p>
          <a:p>
            <a:r>
              <a:rPr lang="en-US" altLang="ko-KR" sz="1200" dirty="0">
                <a:solidFill>
                  <a:srgbClr val="00B050"/>
                </a:solidFill>
              </a:rPr>
              <a:t> </a:t>
            </a:r>
            <a:r>
              <a:rPr lang="en-US" altLang="ko-KR" sz="1200" dirty="0" smtClean="0">
                <a:solidFill>
                  <a:srgbClr val="00B050"/>
                </a:solidFill>
              </a:rPr>
              <a:t>                                               // </a:t>
            </a:r>
            <a:r>
              <a:rPr lang="ko-KR" altLang="en-US" sz="1200" dirty="0">
                <a:solidFill>
                  <a:srgbClr val="00B050"/>
                </a:solidFill>
              </a:rPr>
              <a:t>배열에 들어가 있지 않은 경우 </a:t>
            </a:r>
            <a:r>
              <a:rPr lang="en-US" altLang="ko-KR" sz="1200" dirty="0">
                <a:solidFill>
                  <a:srgbClr val="00B050"/>
                </a:solidFill>
              </a:rPr>
              <a:t>(</a:t>
            </a:r>
            <a:r>
              <a:rPr lang="ko-KR" altLang="en-US" sz="1200" dirty="0">
                <a:solidFill>
                  <a:srgbClr val="00B050"/>
                </a:solidFill>
              </a:rPr>
              <a:t>현재 설정에서는 해당 없음</a:t>
            </a:r>
            <a:r>
              <a:rPr lang="en-US" altLang="ko-KR" sz="1200" dirty="0">
                <a:solidFill>
                  <a:srgbClr val="00B050"/>
                </a:solidFill>
              </a:rPr>
              <a:t>)</a:t>
            </a:r>
          </a:p>
          <a:p>
            <a:r>
              <a:rPr lang="en-US" altLang="ko-KR" sz="1200" dirty="0"/>
              <a:t>	        </a:t>
            </a:r>
            <a:r>
              <a:rPr lang="en-US" altLang="ko-KR" sz="1200" dirty="0" smtClean="0"/>
              <a:t>                console.log</a:t>
            </a:r>
            <a:r>
              <a:rPr lang="en-US" altLang="ko-KR" sz="1200" dirty="0"/>
              <a:t>("</a:t>
            </a:r>
            <a:r>
              <a:rPr lang="ko-KR" altLang="en-US" sz="1200" dirty="0"/>
              <a:t>파일 </a:t>
            </a:r>
            <a:r>
              <a:rPr lang="ko-KR" altLang="en-US" sz="1200" dirty="0" err="1"/>
              <a:t>갯수</a:t>
            </a:r>
            <a:r>
              <a:rPr lang="ko-KR" altLang="en-US" sz="1200" dirty="0"/>
              <a:t> </a:t>
            </a:r>
            <a:r>
              <a:rPr lang="en-US" altLang="ko-KR" sz="1200" dirty="0"/>
              <a:t>: 1 ");</a:t>
            </a:r>
          </a:p>
          <a:p>
            <a:r>
              <a:rPr lang="en-US" altLang="ko-KR" sz="1200" dirty="0"/>
              <a:t>	        </a:t>
            </a:r>
          </a:p>
          <a:p>
            <a:r>
              <a:rPr lang="en-US" altLang="ko-KR" sz="1200" dirty="0"/>
              <a:t>	    	</a:t>
            </a:r>
            <a:r>
              <a:rPr lang="en-US" altLang="ko-KR" sz="1200" dirty="0" err="1"/>
              <a:t>originalname</a:t>
            </a:r>
            <a:r>
              <a:rPr lang="en-US" altLang="ko-KR" sz="1200" dirty="0"/>
              <a:t> = files[index].</a:t>
            </a:r>
            <a:r>
              <a:rPr lang="en-US" altLang="ko-KR" sz="1200" dirty="0" err="1"/>
              <a:t>originalname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	    	filename = files[index].name;</a:t>
            </a:r>
          </a:p>
          <a:p>
            <a:r>
              <a:rPr lang="en-US" altLang="ko-KR" sz="1200" dirty="0"/>
              <a:t>	    	</a:t>
            </a:r>
            <a:r>
              <a:rPr lang="en-US" altLang="ko-KR" sz="1200" dirty="0" err="1"/>
              <a:t>mimetype</a:t>
            </a:r>
            <a:r>
              <a:rPr lang="en-US" altLang="ko-KR" sz="1200" dirty="0"/>
              <a:t> = files[index].</a:t>
            </a:r>
            <a:r>
              <a:rPr lang="en-US" altLang="ko-KR" sz="1200" dirty="0" err="1"/>
              <a:t>mimetype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	    	size = files[index].size;</a:t>
            </a:r>
          </a:p>
          <a:p>
            <a:r>
              <a:rPr lang="en-US" altLang="ko-KR" sz="1200" dirty="0"/>
              <a:t>	    </a:t>
            </a:r>
            <a:r>
              <a:rPr lang="en-US" altLang="ko-KR" sz="1200" dirty="0" smtClean="0"/>
              <a:t>    } </a:t>
            </a:r>
            <a:r>
              <a:rPr lang="en-US" altLang="ko-KR" sz="1200" dirty="0" smtClean="0">
                <a:solidFill>
                  <a:srgbClr val="00B050"/>
                </a:solidFill>
              </a:rPr>
              <a:t>// end  of  </a:t>
            </a:r>
            <a:r>
              <a:rPr lang="en-US" altLang="ko-KR" sz="1200" dirty="0" err="1" smtClean="0">
                <a:solidFill>
                  <a:srgbClr val="00B050"/>
                </a:solidFill>
              </a:rPr>
              <a:t>if~else</a:t>
            </a:r>
            <a:endParaRPr lang="en-US" altLang="ko-KR" sz="1200" dirty="0">
              <a:solidFill>
                <a:srgbClr val="00B050"/>
              </a:solidFill>
            </a:endParaRPr>
          </a:p>
          <a:p>
            <a:r>
              <a:rPr lang="en-US" altLang="ko-KR" sz="1200" dirty="0"/>
              <a:t>		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        console.log</a:t>
            </a:r>
            <a:r>
              <a:rPr lang="en-US" altLang="ko-KR" sz="1200" dirty="0"/>
              <a:t>('</a:t>
            </a:r>
            <a:r>
              <a:rPr lang="ko-KR" altLang="en-US" sz="1200" dirty="0"/>
              <a:t>현재 파일 정보 </a:t>
            </a:r>
            <a:r>
              <a:rPr lang="en-US" altLang="ko-KR" sz="1200" dirty="0"/>
              <a:t>: ' + </a:t>
            </a:r>
            <a:r>
              <a:rPr lang="en-US" altLang="ko-KR" sz="1200" dirty="0" err="1"/>
              <a:t>originalname</a:t>
            </a:r>
            <a:r>
              <a:rPr lang="en-US" altLang="ko-KR" sz="1200" dirty="0"/>
              <a:t> + ', ' + filename + ', </a:t>
            </a:r>
            <a:r>
              <a:rPr lang="en-US" altLang="ko-KR" sz="1200" dirty="0" smtClean="0"/>
              <a:t>' + </a:t>
            </a:r>
            <a:r>
              <a:rPr lang="en-US" altLang="ko-KR" sz="1200" dirty="0" err="1"/>
              <a:t>mimetype</a:t>
            </a:r>
            <a:r>
              <a:rPr lang="en-US" altLang="ko-KR" sz="1200" dirty="0"/>
              <a:t> + ', ' + size);</a:t>
            </a:r>
          </a:p>
          <a:p>
            <a:r>
              <a:rPr lang="en-US" altLang="ko-KR" sz="1200" dirty="0"/>
              <a:t>		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         </a:t>
            </a:r>
            <a:r>
              <a:rPr lang="en-US" altLang="ko-KR" sz="1200" dirty="0" smtClean="0">
                <a:solidFill>
                  <a:srgbClr val="00B050"/>
                </a:solidFill>
              </a:rPr>
              <a:t>// </a:t>
            </a:r>
            <a:r>
              <a:rPr lang="ko-KR" altLang="en-US" sz="1200" dirty="0">
                <a:solidFill>
                  <a:srgbClr val="00B050"/>
                </a:solidFill>
              </a:rPr>
              <a:t>클라이언트에 응답 전송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smtClean="0"/>
              <a:t>         </a:t>
            </a:r>
            <a:r>
              <a:rPr lang="en-US" altLang="ko-KR" sz="1200" dirty="0" err="1" smtClean="0"/>
              <a:t>res.writeHead</a:t>
            </a:r>
            <a:r>
              <a:rPr lang="en-US" altLang="ko-KR" sz="1200" dirty="0"/>
              <a:t>('200', {'</a:t>
            </a:r>
            <a:r>
              <a:rPr lang="en-US" altLang="ko-KR" sz="1200" dirty="0" err="1"/>
              <a:t>Content-Type':'text</a:t>
            </a:r>
            <a:r>
              <a:rPr lang="en-US" altLang="ko-KR" sz="1200" dirty="0"/>
              <a:t>/</a:t>
            </a:r>
            <a:r>
              <a:rPr lang="en-US" altLang="ko-KR" sz="1200" dirty="0" err="1"/>
              <a:t>html;charset</a:t>
            </a:r>
            <a:r>
              <a:rPr lang="en-US" altLang="ko-KR" sz="1200" dirty="0"/>
              <a:t>=utf8'});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         </a:t>
            </a:r>
            <a:r>
              <a:rPr lang="en-US" altLang="ko-KR" sz="1200" dirty="0" err="1" smtClean="0"/>
              <a:t>res.write</a:t>
            </a:r>
            <a:r>
              <a:rPr lang="en-US" altLang="ko-KR" sz="1200" dirty="0"/>
              <a:t>('&lt;h3&gt;</a:t>
            </a:r>
            <a:r>
              <a:rPr lang="ko-KR" altLang="en-US" sz="1200" dirty="0"/>
              <a:t>파일 업로드 성공</a:t>
            </a:r>
            <a:r>
              <a:rPr lang="en-US" altLang="ko-KR" sz="1200" dirty="0"/>
              <a:t>&lt;/h3&gt;');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         </a:t>
            </a:r>
            <a:r>
              <a:rPr lang="en-US" altLang="ko-KR" sz="1200" dirty="0" err="1" smtClean="0"/>
              <a:t>res.write</a:t>
            </a:r>
            <a:r>
              <a:rPr lang="en-US" altLang="ko-KR" sz="1200" dirty="0"/>
              <a:t>('&lt;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/&gt;');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         </a:t>
            </a:r>
            <a:r>
              <a:rPr lang="en-US" altLang="ko-KR" sz="1200" dirty="0" err="1" smtClean="0"/>
              <a:t>res.write</a:t>
            </a:r>
            <a:r>
              <a:rPr lang="en-US" altLang="ko-KR" sz="1200" dirty="0"/>
              <a:t>('&lt;p&gt;</a:t>
            </a:r>
            <a:r>
              <a:rPr lang="ko-KR" altLang="en-US" sz="1200" dirty="0"/>
              <a:t>원본 파일명 </a:t>
            </a:r>
            <a:r>
              <a:rPr lang="en-US" altLang="ko-KR" sz="1200" dirty="0"/>
              <a:t>: ' + </a:t>
            </a:r>
            <a:r>
              <a:rPr lang="en-US" altLang="ko-KR" sz="1200" dirty="0" err="1"/>
              <a:t>originalname</a:t>
            </a:r>
            <a:r>
              <a:rPr lang="en-US" altLang="ko-KR" sz="1200" dirty="0"/>
              <a:t> + ' -&gt; </a:t>
            </a:r>
            <a:r>
              <a:rPr lang="ko-KR" altLang="en-US" sz="1200" dirty="0"/>
              <a:t>저장 파일명 </a:t>
            </a:r>
            <a:r>
              <a:rPr lang="en-US" altLang="ko-KR" sz="1200" dirty="0"/>
              <a:t>: ' + filename + '&lt;/p&gt;');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         </a:t>
            </a:r>
            <a:r>
              <a:rPr lang="en-US" altLang="ko-KR" sz="1200" dirty="0" err="1" smtClean="0"/>
              <a:t>res.write</a:t>
            </a:r>
            <a:r>
              <a:rPr lang="en-US" altLang="ko-KR" sz="1200" dirty="0"/>
              <a:t>('&lt;p&gt;MIME TYPE : ' + </a:t>
            </a:r>
            <a:r>
              <a:rPr lang="en-US" altLang="ko-KR" sz="1200" dirty="0" err="1"/>
              <a:t>mimetype</a:t>
            </a:r>
            <a:r>
              <a:rPr lang="en-US" altLang="ko-KR" sz="1200" dirty="0"/>
              <a:t> + '&lt;/p&gt;');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         </a:t>
            </a:r>
            <a:r>
              <a:rPr lang="en-US" altLang="ko-KR" sz="1200" dirty="0" err="1" smtClean="0"/>
              <a:t>res.write</a:t>
            </a:r>
            <a:r>
              <a:rPr lang="en-US" altLang="ko-KR" sz="1200" dirty="0"/>
              <a:t>('&lt;p&gt;</a:t>
            </a:r>
            <a:r>
              <a:rPr lang="ko-KR" altLang="en-US" sz="1200" dirty="0"/>
              <a:t>파일 크기 </a:t>
            </a:r>
            <a:r>
              <a:rPr lang="en-US" altLang="ko-KR" sz="1200" dirty="0"/>
              <a:t>: ' + size + '&lt;/p&gt;');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         </a:t>
            </a:r>
            <a:r>
              <a:rPr lang="en-US" altLang="ko-KR" sz="1200" dirty="0" err="1" smtClean="0"/>
              <a:t>res.end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		</a:t>
            </a:r>
          </a:p>
          <a:p>
            <a:r>
              <a:rPr lang="en-US" altLang="ko-KR" sz="1200" dirty="0"/>
              <a:t>	} catch(err) {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console.dir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err.stack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} </a:t>
            </a:r>
            <a:r>
              <a:rPr lang="en-US" altLang="ko-KR" sz="1200" dirty="0" smtClean="0">
                <a:solidFill>
                  <a:srgbClr val="00B050"/>
                </a:solidFill>
              </a:rPr>
              <a:t>// end of </a:t>
            </a:r>
            <a:r>
              <a:rPr lang="en-US" altLang="ko-KR" sz="1200" dirty="0" err="1" smtClean="0">
                <a:solidFill>
                  <a:srgbClr val="00B050"/>
                </a:solidFill>
              </a:rPr>
              <a:t>try~catch</a:t>
            </a:r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		</a:t>
            </a:r>
          </a:p>
          <a:p>
            <a:r>
              <a:rPr lang="en-US" altLang="ko-KR" sz="1200" dirty="0"/>
              <a:t>}); </a:t>
            </a:r>
            <a:r>
              <a:rPr lang="en-US" altLang="ko-KR" sz="1200" dirty="0" smtClean="0"/>
              <a:t> </a:t>
            </a:r>
            <a:r>
              <a:rPr lang="en-US" altLang="ko-KR" sz="1200" dirty="0" smtClean="0">
                <a:solidFill>
                  <a:srgbClr val="00B050"/>
                </a:solidFill>
              </a:rPr>
              <a:t>// </a:t>
            </a:r>
            <a:r>
              <a:rPr lang="en-US" altLang="ko-KR" sz="1200" dirty="0">
                <a:solidFill>
                  <a:srgbClr val="00B050"/>
                </a:solidFill>
              </a:rPr>
              <a:t>end of </a:t>
            </a:r>
            <a:r>
              <a:rPr lang="en-US" altLang="ko-KR" sz="1200" dirty="0" err="1">
                <a:solidFill>
                  <a:srgbClr val="00B050"/>
                </a:solidFill>
              </a:rPr>
              <a:t>router.route</a:t>
            </a:r>
            <a:r>
              <a:rPr lang="en-US" altLang="ko-KR" sz="1200" dirty="0">
                <a:solidFill>
                  <a:srgbClr val="00B050"/>
                </a:solidFill>
              </a:rPr>
              <a:t>('/process/photo')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58995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73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업로드 기능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25" y="1713203"/>
            <a:ext cx="4608512" cy="2014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4005064"/>
            <a:ext cx="4032448" cy="1987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998804"/>
            <a:ext cx="2057400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979712" y="5805264"/>
            <a:ext cx="2016224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42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몽고디비</a:t>
            </a:r>
            <a:r>
              <a:rPr lang="ko-KR" altLang="en-US" dirty="0" smtClean="0"/>
              <a:t> 사용하기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74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892696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몽고디비</a:t>
            </a:r>
            <a:r>
              <a:rPr lang="ko-KR" altLang="en-US" sz="2000" dirty="0" smtClean="0"/>
              <a:t> 설치 파일 다운로드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https://www.mongodb.com</a:t>
            </a:r>
          </a:p>
          <a:p>
            <a:pPr lvl="1"/>
            <a:r>
              <a:rPr lang="en-US" altLang="ko-KR" sz="1600" dirty="0"/>
              <a:t>SOLUTIONS &gt; Download Center &gt; </a:t>
            </a:r>
            <a:r>
              <a:rPr lang="ko-KR" altLang="en-US" sz="1600" dirty="0"/>
              <a:t>윈도우용 설치파일 다운로드</a:t>
            </a:r>
            <a:endParaRPr lang="en-US" altLang="ko-KR" sz="1600" dirty="0"/>
          </a:p>
          <a:p>
            <a:pPr marL="457200" lvl="1" indent="0">
              <a:buNone/>
            </a:pPr>
            <a:endParaRPr lang="ko-KR" altLang="en-US" sz="16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75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몽고디비</a:t>
            </a:r>
            <a:r>
              <a:rPr lang="ko-KR" altLang="en-US" dirty="0" smtClean="0"/>
              <a:t> 설치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348880"/>
            <a:ext cx="6020355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012160" y="2276872"/>
            <a:ext cx="1051803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979712" y="3933056"/>
            <a:ext cx="1051803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456296" y="5619891"/>
            <a:ext cx="1243496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309473" y="1916832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(1)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77025" y="3563724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(2)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19849" y="5250559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(3)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6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17032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몽고디비</a:t>
            </a:r>
            <a:r>
              <a:rPr lang="ko-KR" altLang="en-US" sz="2000" dirty="0" smtClean="0"/>
              <a:t> 설치가 끝나면 </a:t>
            </a:r>
            <a:r>
              <a:rPr lang="ko-KR" altLang="en-US" sz="2000" dirty="0" err="1" smtClean="0"/>
              <a:t>몽고디비</a:t>
            </a:r>
            <a:r>
              <a:rPr lang="ko-KR" altLang="en-US" sz="2000" dirty="0" smtClean="0"/>
              <a:t> 설치 경로의 </a:t>
            </a:r>
            <a:r>
              <a:rPr lang="en-US" altLang="ko-KR" sz="2000" dirty="0" smtClean="0"/>
              <a:t>bin </a:t>
            </a:r>
            <a:r>
              <a:rPr lang="ko-KR" altLang="en-US" sz="2000" dirty="0" smtClean="0"/>
              <a:t>폴더를 </a:t>
            </a:r>
            <a:r>
              <a:rPr lang="en-US" altLang="ko-KR" sz="2000" dirty="0" smtClean="0"/>
              <a:t>Path</a:t>
            </a:r>
            <a:r>
              <a:rPr lang="ko-KR" altLang="en-US" sz="2000" dirty="0" smtClean="0"/>
              <a:t>환경변수에 등록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1600" dirty="0" smtClean="0"/>
              <a:t>컴퓨터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우클릭</a:t>
            </a:r>
            <a:r>
              <a:rPr lang="en-US" altLang="ko-KR" sz="1600" dirty="0" smtClean="0"/>
              <a:t>) &gt; </a:t>
            </a:r>
            <a:r>
              <a:rPr lang="ko-KR" altLang="en-US" sz="1600" dirty="0" smtClean="0"/>
              <a:t>속성 </a:t>
            </a:r>
            <a:r>
              <a:rPr lang="en-US" altLang="ko-KR" sz="1600" dirty="0" smtClean="0"/>
              <a:t>&gt; </a:t>
            </a:r>
            <a:r>
              <a:rPr lang="ko-KR" altLang="en-US" sz="1600" dirty="0" smtClean="0"/>
              <a:t>고급시스템설정 </a:t>
            </a:r>
            <a:r>
              <a:rPr lang="en-US" altLang="ko-KR" sz="1600" dirty="0" smtClean="0"/>
              <a:t>&gt; </a:t>
            </a:r>
            <a:r>
              <a:rPr lang="ko-KR" altLang="en-US" sz="1600" dirty="0" smtClean="0"/>
              <a:t>시스템속성 </a:t>
            </a:r>
            <a:r>
              <a:rPr lang="en-US" altLang="ko-KR" sz="1600" dirty="0" smtClean="0"/>
              <a:t>&gt; </a:t>
            </a:r>
            <a:r>
              <a:rPr lang="ko-KR" altLang="en-US" sz="1600" dirty="0" smtClean="0"/>
              <a:t>고급 </a:t>
            </a:r>
            <a:r>
              <a:rPr lang="en-US" altLang="ko-KR" sz="1600" dirty="0" smtClean="0"/>
              <a:t>&gt; </a:t>
            </a:r>
            <a:r>
              <a:rPr lang="ko-KR" altLang="en-US" sz="1600" dirty="0" smtClean="0"/>
              <a:t>환경변</a:t>
            </a:r>
            <a:r>
              <a:rPr lang="ko-KR" altLang="en-US" sz="1600" dirty="0"/>
              <a:t>수</a:t>
            </a:r>
            <a:endParaRPr lang="en-US" altLang="ko-KR" sz="16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윈도우 사용자 폴더 아래에 </a:t>
            </a:r>
            <a:r>
              <a:rPr lang="en-US" altLang="ko-KR" sz="2000" dirty="0" smtClean="0"/>
              <a:t>[database] </a:t>
            </a:r>
            <a:r>
              <a:rPr lang="ko-KR" altLang="en-US" sz="2000" dirty="0" smtClean="0"/>
              <a:t>폴더를 만들고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그 안에 다시 </a:t>
            </a:r>
            <a:r>
              <a:rPr lang="en-US" altLang="ko-KR" sz="2000" dirty="0" smtClean="0"/>
              <a:t>[local] </a:t>
            </a:r>
            <a:r>
              <a:rPr lang="ko-KR" altLang="en-US" sz="2000" dirty="0" smtClean="0"/>
              <a:t>폴더를 만든다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en-US" altLang="ko-KR" sz="2000" dirty="0" err="1" smtClean="0">
                <a:solidFill>
                  <a:srgbClr val="FF0000"/>
                </a:solidFill>
              </a:rPr>
              <a:t>mongod</a:t>
            </a:r>
            <a:r>
              <a:rPr lang="en-US" altLang="ko-KR" sz="2000" dirty="0" smtClean="0">
                <a:solidFill>
                  <a:srgbClr val="FF0000"/>
                </a:solidFill>
              </a:rPr>
              <a:t> --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dbpath</a:t>
            </a:r>
            <a:r>
              <a:rPr lang="en-US" altLang="ko-KR" sz="2000" dirty="0" smtClean="0">
                <a:solidFill>
                  <a:srgbClr val="FF0000"/>
                </a:solidFill>
              </a:rPr>
              <a:t> /Users/user/database/local</a:t>
            </a:r>
          </a:p>
          <a:p>
            <a:pPr lvl="1"/>
            <a:r>
              <a:rPr lang="ko-KR" altLang="en-US" sz="1600" dirty="0" smtClean="0"/>
              <a:t>경로는 영문으로 이루어 지도록 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데이터 베이스가 시작되면 </a:t>
            </a:r>
            <a:r>
              <a:rPr lang="en-US" altLang="ko-KR" sz="1600" dirty="0" smtClean="0"/>
              <a:t>27017  </a:t>
            </a:r>
            <a:r>
              <a:rPr lang="ko-KR" altLang="en-US" sz="1600" dirty="0" smtClean="0"/>
              <a:t>포트에서 접속 대기된다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600" dirty="0" smtClean="0"/>
              <a:t>C:\Users\user\database\local </a:t>
            </a:r>
            <a:r>
              <a:rPr lang="ko-KR" altLang="en-US" sz="1600" dirty="0" smtClean="0"/>
              <a:t>폴더에서 생성된 파일과 폴더 확인</a:t>
            </a:r>
            <a:r>
              <a:rPr lang="en-US" altLang="ko-KR" sz="1600" dirty="0" smtClean="0"/>
              <a:t>.</a:t>
            </a:r>
          </a:p>
          <a:p>
            <a:pPr lvl="1"/>
            <a:endParaRPr lang="en-US" altLang="ko-KR" sz="16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76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몽고디비</a:t>
            </a:r>
            <a:r>
              <a:rPr lang="ko-KR" altLang="en-US" dirty="0" smtClean="0"/>
              <a:t> 설치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680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err="1" smtClean="0"/>
              <a:t>몽고디비</a:t>
            </a:r>
            <a:r>
              <a:rPr lang="ko-KR" altLang="en-US" sz="1800" dirty="0" smtClean="0"/>
              <a:t> 패스 환경변수</a:t>
            </a:r>
            <a:endParaRPr lang="en-US" altLang="ko-KR" sz="1800" dirty="0" smtClean="0"/>
          </a:p>
          <a:p>
            <a:pPr lvl="1"/>
            <a:r>
              <a:rPr lang="ko-KR" altLang="en-US" sz="1400" dirty="0" err="1"/>
              <a:t>몽고디비</a:t>
            </a:r>
            <a:r>
              <a:rPr lang="ko-KR" altLang="en-US" sz="1400" dirty="0"/>
              <a:t> 설치경로를 </a:t>
            </a:r>
            <a:r>
              <a:rPr lang="en-US" altLang="ko-KR" sz="1400" dirty="0"/>
              <a:t>Path </a:t>
            </a:r>
            <a:r>
              <a:rPr lang="ko-KR" altLang="en-US" sz="1400" dirty="0"/>
              <a:t>환경변수에 </a:t>
            </a:r>
            <a:r>
              <a:rPr lang="ko-KR" altLang="en-US" sz="1400" dirty="0" smtClean="0"/>
              <a:t>등록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lvl="1"/>
            <a:r>
              <a:rPr lang="ko-KR" altLang="en-US" sz="1400" dirty="0" err="1" smtClean="0"/>
              <a:t>내컴퓨터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우클릭</a:t>
            </a:r>
            <a:r>
              <a:rPr lang="en-US" altLang="ko-KR" sz="1400" dirty="0" smtClean="0"/>
              <a:t>) &gt; </a:t>
            </a:r>
            <a:r>
              <a:rPr lang="ko-KR" altLang="en-US" sz="1400" dirty="0" smtClean="0"/>
              <a:t>고급시스템 설정 </a:t>
            </a:r>
            <a:r>
              <a:rPr lang="en-US" altLang="ko-KR" sz="1400" dirty="0" smtClean="0"/>
              <a:t>&gt; </a:t>
            </a:r>
            <a:r>
              <a:rPr lang="ko-KR" altLang="en-US" sz="1400" dirty="0" smtClean="0"/>
              <a:t>환경변수 </a:t>
            </a:r>
            <a:endParaRPr lang="en-US" altLang="ko-KR" sz="1400" dirty="0" smtClean="0"/>
          </a:p>
          <a:p>
            <a:pPr lvl="1"/>
            <a:endParaRPr lang="en-US" altLang="ko-KR" sz="1400" dirty="0"/>
          </a:p>
          <a:p>
            <a:r>
              <a:rPr lang="ko-KR" altLang="en-US" sz="1800" dirty="0" err="1" smtClean="0"/>
              <a:t>몽고디비</a:t>
            </a:r>
            <a:r>
              <a:rPr lang="ko-KR" altLang="en-US" sz="1800" dirty="0" smtClean="0"/>
              <a:t> 실행하기</a:t>
            </a:r>
            <a:endParaRPr lang="en-US" altLang="ko-KR" sz="1800" dirty="0" smtClean="0"/>
          </a:p>
          <a:p>
            <a:pPr lvl="1"/>
            <a:r>
              <a:rPr lang="ko-KR" altLang="en-US" sz="1400" dirty="0" smtClean="0"/>
              <a:t>사용자 폴더 아래에 </a:t>
            </a:r>
            <a:r>
              <a:rPr lang="en-US" altLang="ko-KR" sz="1400" dirty="0" smtClean="0"/>
              <a:t>database </a:t>
            </a:r>
            <a:r>
              <a:rPr lang="ko-KR" altLang="en-US" sz="1400" dirty="0" smtClean="0"/>
              <a:t>폴더 생성</a:t>
            </a:r>
            <a:endParaRPr lang="en-US" altLang="ko-KR" sz="1400" dirty="0" smtClean="0"/>
          </a:p>
          <a:p>
            <a:pPr lvl="1"/>
            <a:r>
              <a:rPr lang="en-US" altLang="ko-KR" sz="1400" dirty="0" err="1" smtClean="0"/>
              <a:t>mongod</a:t>
            </a:r>
            <a:r>
              <a:rPr lang="en-US" altLang="ko-KR" sz="1400" dirty="0" smtClean="0"/>
              <a:t> --</a:t>
            </a:r>
            <a:r>
              <a:rPr lang="en-US" altLang="ko-KR" sz="1400" dirty="0" err="1" smtClean="0"/>
              <a:t>dbpath</a:t>
            </a:r>
            <a:r>
              <a:rPr lang="en-US" altLang="ko-KR" sz="1400" dirty="0" smtClean="0"/>
              <a:t> /Users/user/database/local</a:t>
            </a:r>
          </a:p>
          <a:p>
            <a:pPr lvl="1"/>
            <a:r>
              <a:rPr lang="en-US" altLang="ko-KR" sz="1400" dirty="0" smtClean="0"/>
              <a:t>(</a:t>
            </a:r>
            <a:r>
              <a:rPr lang="en-US" altLang="ko-KR" sz="1400" dirty="0"/>
              <a:t>/</a:t>
            </a:r>
            <a:r>
              <a:rPr lang="en-US" altLang="ko-KR" sz="1400" dirty="0" smtClean="0"/>
              <a:t>Users/user</a:t>
            </a:r>
            <a:r>
              <a:rPr lang="ko-KR" altLang="en-US" sz="1400" dirty="0" smtClean="0"/>
              <a:t>는 사용자 계정 홈 </a:t>
            </a:r>
            <a:r>
              <a:rPr lang="ko-KR" altLang="en-US" sz="1400" dirty="0" err="1" smtClean="0"/>
              <a:t>디렉토리</a:t>
            </a:r>
            <a:r>
              <a:rPr lang="ko-KR" altLang="en-US" sz="1400" dirty="0" smtClean="0"/>
              <a:t> 임</a:t>
            </a:r>
            <a:r>
              <a:rPr lang="en-US" altLang="ko-KR" sz="1400" dirty="0" smtClean="0"/>
              <a:t>.)</a:t>
            </a:r>
          </a:p>
          <a:p>
            <a:pPr lvl="1"/>
            <a:r>
              <a:rPr lang="en-US" altLang="ko-KR" sz="1400" dirty="0" err="1" smtClean="0"/>
              <a:t>dbpath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폴더에 여러 파일이 자동 생성 됨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ko-KR" altLang="en-US" sz="1400" dirty="0" smtClean="0"/>
              <a:t>주의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언제든 명령프롬프트에서 </a:t>
            </a:r>
            <a:r>
              <a:rPr lang="en-US" altLang="ko-KR" sz="1400" dirty="0" err="1" smtClean="0"/>
              <a:t>MongoDB</a:t>
            </a:r>
            <a:r>
              <a:rPr lang="ko-KR" altLang="en-US" sz="1400" dirty="0" smtClean="0"/>
              <a:t>가 실행 되어 있어야 </a:t>
            </a:r>
            <a:r>
              <a:rPr lang="en-US" altLang="ko-KR" sz="1400" dirty="0" smtClean="0"/>
              <a:t>DB </a:t>
            </a:r>
            <a:r>
              <a:rPr lang="ko-KR" altLang="en-US" sz="1400" dirty="0" smtClean="0"/>
              <a:t>접속이 가능하다</a:t>
            </a:r>
            <a:r>
              <a:rPr lang="en-US" altLang="ko-KR" sz="1400" dirty="0" smtClean="0"/>
              <a:t>.</a:t>
            </a:r>
          </a:p>
          <a:p>
            <a:pPr lvl="1"/>
            <a:endParaRPr lang="ko-KR" altLang="en-US" sz="14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493" y="1484784"/>
            <a:ext cx="2655379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496" y="4452530"/>
            <a:ext cx="2843468" cy="2140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452530"/>
            <a:ext cx="3528392" cy="2145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781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에서 데이터 다루기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모든 데이터 관련 형식은 모두 </a:t>
            </a:r>
            <a:r>
              <a:rPr lang="en-US" altLang="ko-KR" sz="1800" dirty="0" smtClean="0"/>
              <a:t>JSON</a:t>
            </a:r>
            <a:r>
              <a:rPr lang="ko-KR" altLang="en-US" sz="1800" dirty="0" smtClean="0"/>
              <a:t>형태이다</a:t>
            </a:r>
            <a:endParaRPr lang="ko-KR" altLang="en-US" sz="18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466424"/>
              </p:ext>
            </p:extLst>
          </p:nvPr>
        </p:nvGraphicFramePr>
        <p:xfrm>
          <a:off x="899592" y="2060848"/>
          <a:ext cx="7776864" cy="248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884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5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RDBMS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MongoDB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TABLE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COLLECTION(</a:t>
                      </a:r>
                      <a:r>
                        <a:rPr lang="ko-KR" altLang="en-US" dirty="0" smtClean="0"/>
                        <a:t>컬렉션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ROW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DOCUMENT(</a:t>
                      </a:r>
                      <a:r>
                        <a:rPr lang="ko-KR" altLang="en-US" dirty="0" smtClean="0"/>
                        <a:t>도큐먼트</a:t>
                      </a:r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문서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COLUMN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FIELD(</a:t>
                      </a:r>
                      <a:r>
                        <a:rPr lang="ko-KR" altLang="en-US" dirty="0" smtClean="0"/>
                        <a:t>필드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PRIMARY</a:t>
                      </a:r>
                      <a:r>
                        <a:rPr lang="en-US" altLang="ko-KR" baseline="0" dirty="0" smtClean="0"/>
                        <a:t> 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OBJECT_ID</a:t>
                      </a:r>
                      <a:r>
                        <a:rPr lang="en-US" altLang="ko-KR" baseline="0" dirty="0" smtClean="0"/>
                        <a:t> Field(</a:t>
                      </a:r>
                      <a:r>
                        <a:rPr lang="ko-KR" altLang="en-US" baseline="0" dirty="0" smtClean="0"/>
                        <a:t>오브젝트 </a:t>
                      </a:r>
                      <a:r>
                        <a:rPr lang="en-US" altLang="ko-KR" baseline="0" dirty="0" smtClean="0"/>
                        <a:t>ID </a:t>
                      </a:r>
                      <a:r>
                        <a:rPr lang="ko-KR" altLang="en-US" baseline="0" dirty="0" smtClean="0"/>
                        <a:t>필드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RELATIONSHIP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EMBEDED &amp; LINK(</a:t>
                      </a:r>
                      <a:r>
                        <a:rPr lang="ko-KR" altLang="en-US" dirty="0" err="1" smtClean="0"/>
                        <a:t>임베디드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&amp; </a:t>
                      </a:r>
                      <a:r>
                        <a:rPr lang="ko-KR" altLang="en-US" dirty="0" smtClean="0"/>
                        <a:t>링크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내용 개체 틀 2"/>
          <p:cNvSpPr txBox="1">
            <a:spLocks/>
          </p:cNvSpPr>
          <p:nvPr/>
        </p:nvSpPr>
        <p:spPr>
          <a:xfrm>
            <a:off x="467544" y="4653136"/>
            <a:ext cx="8229600" cy="532656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¢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/>
              <a:buChar char="p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140000"/>
              <a:buFont typeface="Wingdings"/>
              <a:buChar char="§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120000"/>
              <a:buFont typeface="Wingdings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110000"/>
              <a:buFont typeface="Wingdings"/>
              <a:buChar char="§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90000"/>
              <a:buFont typeface="Wingdings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smtClean="0"/>
              <a:t>RDB</a:t>
            </a:r>
            <a:r>
              <a:rPr lang="ko-KR" altLang="en-US" sz="1800" dirty="0" smtClean="0"/>
              <a:t>와 </a:t>
            </a:r>
            <a:r>
              <a:rPr lang="en-US" altLang="ko-KR" sz="1800" dirty="0" err="1" smtClean="0"/>
              <a:t>MongoDB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쿼리 비교</a:t>
            </a:r>
            <a:endParaRPr lang="ko-KR" altLang="en-US" sz="18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011260"/>
              </p:ext>
            </p:extLst>
          </p:nvPr>
        </p:nvGraphicFramePr>
        <p:xfrm>
          <a:off x="827584" y="5085184"/>
          <a:ext cx="78695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47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347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RDB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MongoDB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create</a:t>
                      </a:r>
                      <a:r>
                        <a:rPr lang="en-US" altLang="ko-KR" baseline="0" dirty="0" smtClean="0"/>
                        <a:t> table </a:t>
                      </a:r>
                      <a:r>
                        <a:rPr lang="en-US" altLang="ko-KR" baseline="0" dirty="0" err="1" smtClean="0"/>
                        <a:t>emp</a:t>
                      </a:r>
                      <a:r>
                        <a:rPr lang="en-US" altLang="ko-KR" baseline="0" dirty="0" smtClean="0"/>
                        <a:t>(no number(3) );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db.createCollection</a:t>
                      </a:r>
                      <a:r>
                        <a:rPr lang="en-US" altLang="ko-KR" dirty="0" smtClean="0"/>
                        <a:t>({"</a:t>
                      </a:r>
                      <a:r>
                        <a:rPr lang="en-US" altLang="ko-KR" dirty="0" err="1" smtClean="0"/>
                        <a:t>emp</a:t>
                      </a:r>
                      <a:r>
                        <a:rPr lang="en-US" altLang="ko-KR" dirty="0" smtClean="0"/>
                        <a:t>"})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468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268759"/>
            <a:ext cx="8229600" cy="2736305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몽고디비</a:t>
            </a:r>
            <a:r>
              <a:rPr lang="ko-KR" altLang="en-US" sz="2000" dirty="0" smtClean="0"/>
              <a:t> 설치 확인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mongo</a:t>
            </a:r>
          </a:p>
          <a:p>
            <a:r>
              <a:rPr lang="ko-KR" altLang="en-US" sz="2000" dirty="0" smtClean="0"/>
              <a:t>데이터베이스 지정 </a:t>
            </a:r>
            <a:r>
              <a:rPr lang="en-US" altLang="ko-KR" sz="1600" dirty="0" smtClean="0">
                <a:solidFill>
                  <a:srgbClr val="FF0000"/>
                </a:solidFill>
              </a:rPr>
              <a:t>(use </a:t>
            </a:r>
            <a:r>
              <a:rPr lang="ko-KR" altLang="en-US" sz="1600" dirty="0" smtClean="0">
                <a:solidFill>
                  <a:srgbClr val="FF0000"/>
                </a:solidFill>
              </a:rPr>
              <a:t>명령어를 사용 하면 </a:t>
            </a:r>
            <a:r>
              <a:rPr lang="en-US" altLang="ko-KR" sz="1600" dirty="0" smtClean="0">
                <a:solidFill>
                  <a:srgbClr val="FF0000"/>
                </a:solidFill>
              </a:rPr>
              <a:t>DB </a:t>
            </a:r>
            <a:r>
              <a:rPr lang="ko-KR" altLang="en-US" sz="1600" dirty="0" smtClean="0">
                <a:solidFill>
                  <a:srgbClr val="FF0000"/>
                </a:solidFill>
              </a:rPr>
              <a:t>자동 생성</a:t>
            </a:r>
            <a:r>
              <a:rPr lang="en-US" altLang="ko-KR" sz="1600" dirty="0" smtClean="0">
                <a:solidFill>
                  <a:srgbClr val="FF0000"/>
                </a:solidFill>
              </a:rPr>
              <a:t>)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sz="1600" dirty="0" smtClean="0"/>
              <a:t>use local</a:t>
            </a:r>
          </a:p>
          <a:p>
            <a:r>
              <a:rPr lang="en-US" altLang="ko-KR" sz="2000" dirty="0" err="1" smtClean="0"/>
              <a:t>db</a:t>
            </a:r>
            <a:r>
              <a:rPr lang="ko-KR" altLang="en-US" sz="2000" dirty="0" smtClean="0"/>
              <a:t>에 </a:t>
            </a:r>
            <a:r>
              <a:rPr lang="en-US" altLang="ko-KR" sz="2000" dirty="0" smtClean="0"/>
              <a:t>users</a:t>
            </a:r>
            <a:r>
              <a:rPr lang="ko-KR" altLang="en-US" sz="2000" dirty="0" smtClean="0"/>
              <a:t> 컬렉션 만들고 문서 </a:t>
            </a:r>
            <a:r>
              <a:rPr lang="en-US" altLang="ko-KR" sz="2000" dirty="0" smtClean="0"/>
              <a:t>insert</a:t>
            </a:r>
          </a:p>
          <a:p>
            <a:pPr lvl="1"/>
            <a:r>
              <a:rPr lang="en-US" altLang="ko-KR" sz="1600" dirty="0" err="1" smtClean="0"/>
              <a:t>db.users.insert</a:t>
            </a:r>
            <a:r>
              <a:rPr lang="en-US" altLang="ko-KR" sz="1600" dirty="0" smtClean="0"/>
              <a:t>({name:'</a:t>
            </a:r>
            <a:r>
              <a:rPr lang="ko-KR" altLang="en-US" sz="1600" dirty="0" smtClean="0"/>
              <a:t>방탄소년단</a:t>
            </a:r>
            <a:r>
              <a:rPr lang="en-US" altLang="ko-KR" sz="1600" dirty="0" smtClean="0"/>
              <a:t>', age:21})</a:t>
            </a:r>
          </a:p>
          <a:p>
            <a:r>
              <a:rPr lang="en-US" altLang="ko-KR" sz="2000" dirty="0" smtClean="0"/>
              <a:t>users</a:t>
            </a:r>
            <a:r>
              <a:rPr lang="ko-KR" altLang="en-US" sz="2000" dirty="0" smtClean="0"/>
              <a:t>컬렉션에 있는 모든 문서 객체들 반환</a:t>
            </a:r>
            <a:endParaRPr lang="en-US" altLang="ko-KR" sz="2000" dirty="0" smtClean="0"/>
          </a:p>
          <a:p>
            <a:pPr lvl="1"/>
            <a:r>
              <a:rPr lang="en-US" altLang="ko-KR" sz="1600" dirty="0" err="1" smtClean="0"/>
              <a:t>db.users.find</a:t>
            </a:r>
            <a:r>
              <a:rPr lang="en-US" altLang="ko-KR" sz="1600" dirty="0" smtClean="0"/>
              <a:t>().pretty()</a:t>
            </a:r>
          </a:p>
          <a:p>
            <a:pPr lvl="1"/>
            <a:endParaRPr lang="ko-KR" altLang="en-US" sz="16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79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몽고디비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099896"/>
            <a:ext cx="4608512" cy="2400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96136" y="4073163"/>
            <a:ext cx="2565126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</a:rPr>
              <a:t>pretty</a:t>
            </a:r>
            <a:r>
              <a:rPr lang="ko-KR" altLang="en-US" sz="1400" dirty="0" smtClean="0">
                <a:solidFill>
                  <a:srgbClr val="0070C0"/>
                </a:solidFill>
              </a:rPr>
              <a:t>의 사전적 의미는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r>
              <a:rPr lang="ko-KR" altLang="en-US" sz="1400" dirty="0" err="1" smtClean="0">
                <a:solidFill>
                  <a:srgbClr val="0070C0"/>
                </a:solidFill>
              </a:rPr>
              <a:t>어느정도</a:t>
            </a:r>
            <a:r>
              <a:rPr lang="en-US" altLang="ko-KR" sz="1400" dirty="0" smtClean="0">
                <a:solidFill>
                  <a:srgbClr val="0070C0"/>
                </a:solidFill>
              </a:rPr>
              <a:t>, </a:t>
            </a:r>
            <a:r>
              <a:rPr lang="ko-KR" altLang="en-US" sz="1400" dirty="0" err="1" smtClean="0">
                <a:solidFill>
                  <a:srgbClr val="0070C0"/>
                </a:solidFill>
              </a:rPr>
              <a:t>꽤라는</a:t>
            </a:r>
            <a:r>
              <a:rPr lang="ko-KR" altLang="en-US" sz="1400" dirty="0" smtClean="0">
                <a:solidFill>
                  <a:srgbClr val="0070C0"/>
                </a:solidFill>
              </a:rPr>
              <a:t> 의미도 있다</a:t>
            </a:r>
            <a:r>
              <a:rPr lang="en-US" altLang="ko-KR" sz="1400" dirty="0" smtClean="0">
                <a:solidFill>
                  <a:srgbClr val="0070C0"/>
                </a:solidFill>
              </a:rPr>
              <a:t>.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725144"/>
            <a:ext cx="3240360" cy="822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455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4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서버 이벤트 코드</a:t>
            </a:r>
            <a:endParaRPr lang="en-US" altLang="ko-KR" sz="2400" dirty="0" smtClean="0"/>
          </a:p>
          <a:p>
            <a:pPr lvl="1"/>
            <a:r>
              <a:rPr lang="en-US" altLang="ko-KR" sz="1800" dirty="0" smtClean="0"/>
              <a:t>HTTP </a:t>
            </a:r>
            <a:r>
              <a:rPr lang="ko-KR" altLang="en-US" sz="1800" dirty="0" smtClean="0"/>
              <a:t>서버 </a:t>
            </a:r>
            <a:r>
              <a:rPr lang="en-US" altLang="ko-KR" sz="1800" dirty="0" smtClean="0"/>
              <a:t>request </a:t>
            </a:r>
            <a:r>
              <a:rPr lang="ko-KR" altLang="en-US" sz="1800" dirty="0" smtClean="0"/>
              <a:t>이벤트 </a:t>
            </a:r>
            <a:r>
              <a:rPr lang="ko-KR" altLang="en-US" sz="1800" dirty="0" err="1" smtClean="0"/>
              <a:t>리스너</a:t>
            </a:r>
            <a:endParaRPr lang="en-US" altLang="ko-KR" sz="1800" dirty="0" smtClean="0"/>
          </a:p>
          <a:p>
            <a:pPr lvl="1"/>
            <a:r>
              <a:rPr lang="ko-KR" altLang="en-US" sz="1800" dirty="0" err="1" smtClean="0"/>
              <a:t>웹브라우저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주소창에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http://127.0.0.1:3000 </a:t>
            </a:r>
            <a:r>
              <a:rPr lang="ko-KR" altLang="en-US" sz="1800" dirty="0" smtClean="0"/>
              <a:t>실행</a:t>
            </a:r>
            <a:endParaRPr lang="en-US" altLang="ko-KR" sz="1800" dirty="0" smtClean="0"/>
          </a:p>
          <a:p>
            <a:pPr lvl="1"/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 smtClean="0"/>
              <a:t>서</a:t>
            </a:r>
            <a:r>
              <a:rPr lang="ko-KR" altLang="en-US" dirty="0"/>
              <a:t>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0" y="2876743"/>
            <a:ext cx="71287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prstClr val="black"/>
                </a:solidFill>
                <a:latin typeface="Consolas" pitchFamily="49" charset="0"/>
              </a:rPr>
              <a:t>var</a:t>
            </a:r>
            <a:r>
              <a:rPr lang="en-US" altLang="ko-KR" dirty="0">
                <a:solidFill>
                  <a:prstClr val="black"/>
                </a:solidFill>
                <a:latin typeface="Consolas" pitchFamily="49" charset="0"/>
              </a:rPr>
              <a:t> http = require('http');</a:t>
            </a:r>
          </a:p>
          <a:p>
            <a:r>
              <a:rPr lang="en-US" altLang="ko-KR" dirty="0" err="1">
                <a:solidFill>
                  <a:prstClr val="black"/>
                </a:solidFill>
                <a:latin typeface="Consolas" pitchFamily="49" charset="0"/>
              </a:rPr>
              <a:t>var</a:t>
            </a:r>
            <a:r>
              <a:rPr lang="en-US" altLang="ko-KR" dirty="0">
                <a:solidFill>
                  <a:prstClr val="black"/>
                </a:solidFill>
                <a:latin typeface="Consolas" pitchFamily="49" charset="0"/>
              </a:rPr>
              <a:t> server = </a:t>
            </a:r>
            <a:r>
              <a:rPr lang="en-US" altLang="ko-KR" dirty="0" err="1">
                <a:solidFill>
                  <a:prstClr val="black"/>
                </a:solidFill>
                <a:latin typeface="Consolas" pitchFamily="49" charset="0"/>
              </a:rPr>
              <a:t>http.createServer</a:t>
            </a:r>
            <a:r>
              <a:rPr lang="en-US" altLang="ko-KR" dirty="0">
                <a:solidFill>
                  <a:prstClr val="black"/>
                </a:solidFill>
                <a:latin typeface="Consolas" pitchFamily="49" charset="0"/>
              </a:rPr>
              <a:t>(function(</a:t>
            </a:r>
            <a:r>
              <a:rPr lang="en-US" altLang="ko-KR" dirty="0" err="1">
                <a:solidFill>
                  <a:prstClr val="black"/>
                </a:solidFill>
                <a:latin typeface="Consolas" pitchFamily="49" charset="0"/>
              </a:rPr>
              <a:t>req</a:t>
            </a:r>
            <a:r>
              <a:rPr lang="en-US" altLang="ko-KR" dirty="0">
                <a:solidFill>
                  <a:prstClr val="black"/>
                </a:solidFill>
                <a:latin typeface="Consolas" pitchFamily="49" charset="0"/>
              </a:rPr>
              <a:t>, res) {</a:t>
            </a:r>
          </a:p>
          <a:p>
            <a:r>
              <a:rPr lang="en-US" altLang="ko-KR" dirty="0">
                <a:solidFill>
                  <a:prstClr val="black"/>
                </a:solidFill>
                <a:latin typeface="Consolas" pitchFamily="49" charset="0"/>
              </a:rPr>
              <a:t>    </a:t>
            </a:r>
            <a:r>
              <a:rPr lang="en-US" altLang="ko-KR" dirty="0" err="1">
                <a:solidFill>
                  <a:prstClr val="black"/>
                </a:solidFill>
                <a:latin typeface="Consolas" pitchFamily="49" charset="0"/>
              </a:rPr>
              <a:t>res.end</a:t>
            </a:r>
            <a:r>
              <a:rPr lang="en-US" altLang="ko-KR" dirty="0">
                <a:solidFill>
                  <a:prstClr val="black"/>
                </a:solidFill>
                <a:latin typeface="Consolas" pitchFamily="49" charset="0"/>
              </a:rPr>
              <a:t>('Hello World');</a:t>
            </a:r>
          </a:p>
          <a:p>
            <a:r>
              <a:rPr lang="en-US" altLang="ko-KR" dirty="0">
                <a:solidFill>
                  <a:prstClr val="black"/>
                </a:solidFill>
                <a:latin typeface="Consolas" pitchFamily="49" charset="0"/>
              </a:rPr>
              <a:t>}).listen(3000);</a:t>
            </a:r>
            <a:endParaRPr lang="ko-KR" altLang="en-US" dirty="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53920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97152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몽고디비</a:t>
            </a:r>
            <a:r>
              <a:rPr lang="ko-KR" altLang="en-US" sz="2000" dirty="0" smtClean="0"/>
              <a:t> 실행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mongo</a:t>
            </a:r>
          </a:p>
          <a:p>
            <a:r>
              <a:rPr lang="ko-KR" altLang="en-US" sz="2000" dirty="0" smtClean="0"/>
              <a:t>데이터베이스 생성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use [</a:t>
            </a:r>
            <a:r>
              <a:rPr lang="ko-KR" altLang="en-US" sz="1600" dirty="0" err="1" smtClean="0"/>
              <a:t>데이터베이스명</a:t>
            </a:r>
            <a:r>
              <a:rPr lang="en-US" altLang="ko-KR" sz="1600" dirty="0" smtClean="0"/>
              <a:t>] </a:t>
            </a:r>
            <a:r>
              <a:rPr lang="ko-KR" altLang="en-US" sz="1600" dirty="0" smtClean="0"/>
              <a:t>명령 사용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600" dirty="0" smtClean="0"/>
              <a:t>use vehicle</a:t>
            </a:r>
          </a:p>
          <a:p>
            <a:r>
              <a:rPr lang="ko-KR" altLang="en-US" sz="2000" dirty="0" smtClean="0"/>
              <a:t>현재 사용중인 </a:t>
            </a:r>
            <a:r>
              <a:rPr lang="en-US" altLang="ko-KR" sz="2000" dirty="0" smtClean="0"/>
              <a:t>DB</a:t>
            </a:r>
            <a:r>
              <a:rPr lang="ko-KR" altLang="en-US" sz="2000" dirty="0" smtClean="0"/>
              <a:t>명 출력</a:t>
            </a:r>
            <a:endParaRPr lang="en-US" altLang="ko-KR" sz="2000" dirty="0" smtClean="0"/>
          </a:p>
          <a:p>
            <a:pPr lvl="1"/>
            <a:r>
              <a:rPr lang="en-US" altLang="ko-KR" sz="1600" dirty="0" err="1" smtClean="0"/>
              <a:t>db</a:t>
            </a:r>
            <a:endParaRPr lang="en-US" altLang="ko-KR" sz="1600" dirty="0" smtClean="0"/>
          </a:p>
          <a:p>
            <a:r>
              <a:rPr lang="ko-KR" altLang="en-US" sz="2000" dirty="0" smtClean="0"/>
              <a:t>컬렉션에 데이터 저장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save({}) </a:t>
            </a:r>
            <a:r>
              <a:rPr lang="ko-KR" altLang="en-US" sz="1600" dirty="0" smtClean="0"/>
              <a:t>명령 사용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600" dirty="0" err="1" smtClean="0"/>
              <a:t>db.car.save</a:t>
            </a:r>
            <a:r>
              <a:rPr lang="en-US" altLang="ko-KR" sz="1600" dirty="0" smtClean="0"/>
              <a:t>({name:'SM5',price:1000,company:'SAMSUNG',year:2013});</a:t>
            </a:r>
          </a:p>
          <a:p>
            <a:pPr lvl="1"/>
            <a:r>
              <a:rPr lang="en-US" altLang="ko-KR" sz="1600" dirty="0" err="1" smtClean="0"/>
              <a:t>db.car.save</a:t>
            </a:r>
            <a:r>
              <a:rPr lang="en-US" altLang="ko-KR" sz="1600" dirty="0"/>
              <a:t>({name</a:t>
            </a:r>
            <a:r>
              <a:rPr lang="en-US" altLang="ko-KR" sz="1600" dirty="0" smtClean="0"/>
              <a:t>:'Sonata',price:2000,company:'HYUNDAI',year:2012});</a:t>
            </a:r>
          </a:p>
          <a:p>
            <a:pPr lvl="1"/>
            <a:r>
              <a:rPr lang="en-US" altLang="ko-KR" sz="1600" dirty="0" err="1" smtClean="0"/>
              <a:t>db.car.save</a:t>
            </a:r>
            <a:r>
              <a:rPr lang="en-US" altLang="ko-KR" sz="1600" dirty="0"/>
              <a:t>({name</a:t>
            </a:r>
            <a:r>
              <a:rPr lang="en-US" altLang="ko-KR" sz="1600" dirty="0" smtClean="0"/>
              <a:t>:'BMW',price:3000,company:'BMW',year:2012});</a:t>
            </a:r>
            <a:endParaRPr lang="en-US" altLang="ko-KR" sz="1600" dirty="0"/>
          </a:p>
          <a:p>
            <a:pPr lvl="1"/>
            <a:r>
              <a:rPr lang="en-US" altLang="ko-KR" sz="1600" dirty="0" err="1" smtClean="0"/>
              <a:t>db.car.save</a:t>
            </a:r>
            <a:r>
              <a:rPr lang="en-US" altLang="ko-KR" sz="1600" dirty="0"/>
              <a:t>({name</a:t>
            </a:r>
            <a:r>
              <a:rPr lang="en-US" altLang="ko-KR" sz="1600" dirty="0" smtClean="0"/>
              <a:t>:'K7',price:3000,company:'KIA',</a:t>
            </a:r>
            <a:r>
              <a:rPr lang="en-US" altLang="ko-KR" sz="1600" dirty="0"/>
              <a:t>year:2013});</a:t>
            </a:r>
          </a:p>
          <a:p>
            <a:r>
              <a:rPr lang="ko-KR" altLang="en-US" sz="2000" dirty="0" smtClean="0"/>
              <a:t>컬렉션에 있는 모든 문서객체 반환</a:t>
            </a:r>
            <a:endParaRPr lang="en-US" altLang="ko-KR" sz="2000" dirty="0" smtClean="0"/>
          </a:p>
          <a:p>
            <a:pPr lvl="1"/>
            <a:r>
              <a:rPr lang="en-US" altLang="ko-KR" sz="1600" dirty="0" err="1" smtClean="0"/>
              <a:t>db.car.find</a:t>
            </a:r>
            <a:r>
              <a:rPr lang="en-US" altLang="ko-KR" sz="1600" dirty="0" smtClean="0"/>
              <a:t>().pretty();</a:t>
            </a:r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80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몽고디비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444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다양한 </a:t>
            </a:r>
            <a:r>
              <a:rPr lang="en-US" altLang="ko-KR" sz="2000" dirty="0" smtClean="0"/>
              <a:t>find() </a:t>
            </a:r>
            <a:r>
              <a:rPr lang="ko-KR" altLang="en-US" sz="2000" dirty="0" smtClean="0"/>
              <a:t>사용법</a:t>
            </a:r>
            <a:endParaRPr lang="en-US" altLang="ko-KR" sz="2000" dirty="0" smtClean="0"/>
          </a:p>
          <a:p>
            <a:pPr lvl="1"/>
            <a:r>
              <a:rPr lang="en-US" altLang="ko-KR" sz="1800" dirty="0" err="1"/>
              <a:t>db.car.find</a:t>
            </a:r>
            <a:r>
              <a:rPr lang="en-US" altLang="ko-KR" sz="1800" dirty="0"/>
              <a:t>({name:'K7</a:t>
            </a:r>
            <a:r>
              <a:rPr lang="en-US" altLang="ko-KR" sz="1800" dirty="0" smtClean="0"/>
              <a:t>'});</a:t>
            </a:r>
          </a:p>
          <a:p>
            <a:pPr lvl="1"/>
            <a:r>
              <a:rPr lang="en-US" altLang="ko-KR" sz="1800" dirty="0" err="1"/>
              <a:t>db.car.find</a:t>
            </a:r>
            <a:r>
              <a:rPr lang="en-US" altLang="ko-KR" sz="1800" dirty="0"/>
              <a:t>({name:'K7'},</a:t>
            </a:r>
            <a:r>
              <a:rPr lang="en-US" altLang="ko-KR" sz="1800" dirty="0">
                <a:solidFill>
                  <a:srgbClr val="FF0000"/>
                </a:solidFill>
              </a:rPr>
              <a:t>{_</a:t>
            </a:r>
            <a:r>
              <a:rPr lang="en-US" altLang="ko-KR" sz="1800" dirty="0" err="1">
                <a:solidFill>
                  <a:srgbClr val="FF0000"/>
                </a:solidFill>
              </a:rPr>
              <a:t>id:false</a:t>
            </a:r>
            <a:r>
              <a:rPr lang="en-US" altLang="ko-KR" sz="1800" dirty="0" smtClean="0">
                <a:solidFill>
                  <a:srgbClr val="FF0000"/>
                </a:solidFill>
              </a:rPr>
              <a:t>}</a:t>
            </a:r>
            <a:r>
              <a:rPr lang="en-US" altLang="ko-KR" sz="1800" dirty="0" smtClean="0"/>
              <a:t>);</a:t>
            </a:r>
          </a:p>
          <a:p>
            <a:pPr lvl="1"/>
            <a:endParaRPr lang="en-US" altLang="ko-KR" sz="1800" dirty="0"/>
          </a:p>
          <a:p>
            <a:pPr lvl="1"/>
            <a:r>
              <a:rPr lang="en-US" altLang="ko-KR" sz="1800" dirty="0" err="1"/>
              <a:t>db.car.find</a:t>
            </a:r>
            <a:r>
              <a:rPr lang="en-US" altLang="ko-KR" sz="1800" dirty="0"/>
              <a:t>({price:</a:t>
            </a:r>
            <a:r>
              <a:rPr lang="en-US" altLang="ko-KR" sz="1800" dirty="0">
                <a:solidFill>
                  <a:srgbClr val="FF0000"/>
                </a:solidFill>
              </a:rPr>
              <a:t>{$gte:2000}</a:t>
            </a:r>
            <a:r>
              <a:rPr lang="en-US" altLang="ko-KR" sz="1800" dirty="0"/>
              <a:t>},{_</a:t>
            </a:r>
            <a:r>
              <a:rPr lang="en-US" altLang="ko-KR" sz="1800" dirty="0" err="1"/>
              <a:t>id:false</a:t>
            </a:r>
            <a:r>
              <a:rPr lang="en-US" altLang="ko-KR" sz="1800" dirty="0" smtClean="0"/>
              <a:t>});</a:t>
            </a:r>
          </a:p>
          <a:p>
            <a:pPr lvl="1"/>
            <a:r>
              <a:rPr lang="en-US" altLang="ko-KR" sz="1800" dirty="0" err="1"/>
              <a:t>db.car.find</a:t>
            </a:r>
            <a:r>
              <a:rPr lang="en-US" altLang="ko-KR" sz="1800" dirty="0"/>
              <a:t>({price:{</a:t>
            </a:r>
            <a:r>
              <a:rPr lang="en-US" altLang="ko-KR" sz="1800" dirty="0">
                <a:solidFill>
                  <a:srgbClr val="FF0000"/>
                </a:solidFill>
              </a:rPr>
              <a:t>$gt</a:t>
            </a:r>
            <a:r>
              <a:rPr lang="en-US" altLang="ko-KR" sz="1800" dirty="0"/>
              <a:t>:2000}},{_</a:t>
            </a:r>
            <a:r>
              <a:rPr lang="en-US" altLang="ko-KR" sz="1800" dirty="0" err="1"/>
              <a:t>id:false</a:t>
            </a:r>
            <a:r>
              <a:rPr lang="en-US" altLang="ko-KR" sz="1800" dirty="0" smtClean="0"/>
              <a:t>});</a:t>
            </a:r>
          </a:p>
          <a:p>
            <a:pPr lvl="1"/>
            <a:endParaRPr lang="en-US" altLang="ko-KR" sz="1800" dirty="0"/>
          </a:p>
          <a:p>
            <a:pPr lvl="1"/>
            <a:r>
              <a:rPr lang="en-US" altLang="ko-KR" sz="1800" dirty="0" err="1"/>
              <a:t>db.car.find</a:t>
            </a:r>
            <a:r>
              <a:rPr lang="en-US" altLang="ko-KR" sz="1800" dirty="0"/>
              <a:t>({price</a:t>
            </a:r>
            <a:r>
              <a:rPr lang="en-US" altLang="ko-KR" sz="1800" dirty="0" smtClean="0"/>
              <a:t>:{</a:t>
            </a:r>
            <a:r>
              <a:rPr lang="en-US" altLang="ko-KR" sz="1800" dirty="0" smtClean="0">
                <a:solidFill>
                  <a:srgbClr val="FF0000"/>
                </a:solidFill>
              </a:rPr>
              <a:t>$lte</a:t>
            </a:r>
            <a:r>
              <a:rPr lang="en-US" altLang="ko-KR" sz="1800" dirty="0" smtClean="0"/>
              <a:t>:2000</a:t>
            </a:r>
            <a:r>
              <a:rPr lang="en-US" altLang="ko-KR" sz="1800" dirty="0"/>
              <a:t>}},{_</a:t>
            </a:r>
            <a:r>
              <a:rPr lang="en-US" altLang="ko-KR" sz="1800" dirty="0" err="1"/>
              <a:t>id:false</a:t>
            </a:r>
            <a:r>
              <a:rPr lang="en-US" altLang="ko-KR" sz="1800" dirty="0"/>
              <a:t>});</a:t>
            </a:r>
          </a:p>
          <a:p>
            <a:pPr lvl="1"/>
            <a:r>
              <a:rPr lang="en-US" altLang="ko-KR" sz="1800" dirty="0" err="1"/>
              <a:t>db.car.find</a:t>
            </a:r>
            <a:r>
              <a:rPr lang="en-US" altLang="ko-KR" sz="1800" dirty="0"/>
              <a:t>({price</a:t>
            </a:r>
            <a:r>
              <a:rPr lang="en-US" altLang="ko-KR" sz="1800" dirty="0" smtClean="0"/>
              <a:t>:{</a:t>
            </a:r>
            <a:r>
              <a:rPr lang="en-US" altLang="ko-KR" sz="1800" dirty="0" smtClean="0">
                <a:solidFill>
                  <a:srgbClr val="FF0000"/>
                </a:solidFill>
              </a:rPr>
              <a:t>$lt</a:t>
            </a:r>
            <a:r>
              <a:rPr lang="en-US" altLang="ko-KR" sz="1800" dirty="0" smtClean="0"/>
              <a:t>:2000</a:t>
            </a:r>
            <a:r>
              <a:rPr lang="en-US" altLang="ko-KR" sz="1800" dirty="0"/>
              <a:t>}},{_</a:t>
            </a:r>
            <a:r>
              <a:rPr lang="en-US" altLang="ko-KR" sz="1800" dirty="0" err="1"/>
              <a:t>id:false</a:t>
            </a:r>
            <a:r>
              <a:rPr lang="en-US" altLang="ko-KR" sz="1800" dirty="0"/>
              <a:t>});</a:t>
            </a:r>
            <a:endParaRPr lang="ko-KR" altLang="en-US" sz="1800" dirty="0"/>
          </a:p>
          <a:p>
            <a:pPr lvl="1"/>
            <a:endParaRPr lang="en-US" altLang="ko-KR" sz="1800" dirty="0" smtClean="0"/>
          </a:p>
          <a:p>
            <a:pPr lvl="1"/>
            <a:r>
              <a:rPr lang="en-US" altLang="ko-KR" sz="1800" dirty="0" err="1"/>
              <a:t>db.car.find</a:t>
            </a:r>
            <a:r>
              <a:rPr lang="en-US" altLang="ko-KR" sz="1800" dirty="0"/>
              <a:t>({price:{$gte:2000}},{_</a:t>
            </a:r>
            <a:r>
              <a:rPr lang="en-US" altLang="ko-KR" sz="1800" dirty="0" err="1"/>
              <a:t>id:false</a:t>
            </a:r>
            <a:r>
              <a:rPr lang="en-US" altLang="ko-KR" sz="1800" dirty="0"/>
              <a:t>}).</a:t>
            </a:r>
            <a:r>
              <a:rPr lang="en-US" altLang="ko-KR" sz="1800" dirty="0">
                <a:solidFill>
                  <a:srgbClr val="FF0000"/>
                </a:solidFill>
              </a:rPr>
              <a:t>count</a:t>
            </a:r>
            <a:r>
              <a:rPr lang="en-US" altLang="ko-KR" sz="1800" dirty="0" smtClean="0">
                <a:solidFill>
                  <a:srgbClr val="FF0000"/>
                </a:solidFill>
              </a:rPr>
              <a:t>()</a:t>
            </a:r>
            <a:r>
              <a:rPr lang="en-US" altLang="ko-KR" sz="1800" dirty="0" smtClean="0"/>
              <a:t>;</a:t>
            </a:r>
          </a:p>
          <a:p>
            <a:pPr lvl="1"/>
            <a:endParaRPr lang="en-US" altLang="ko-KR" sz="1800" dirty="0"/>
          </a:p>
          <a:p>
            <a:pPr lvl="1"/>
            <a:r>
              <a:rPr lang="en-US" altLang="ko-KR" sz="1800" dirty="0" err="1"/>
              <a:t>db.car.</a:t>
            </a:r>
            <a:r>
              <a:rPr lang="en-US" altLang="ko-KR" sz="1800" dirty="0" err="1">
                <a:solidFill>
                  <a:srgbClr val="FF0000"/>
                </a:solidFill>
              </a:rPr>
              <a:t>findOne</a:t>
            </a:r>
            <a:r>
              <a:rPr lang="en-US" altLang="ko-KR" sz="1800" dirty="0" smtClean="0">
                <a:solidFill>
                  <a:srgbClr val="FF0000"/>
                </a:solidFill>
              </a:rPr>
              <a:t>()</a:t>
            </a:r>
            <a:r>
              <a:rPr lang="en-US" altLang="ko-KR" sz="1800" dirty="0" smtClean="0"/>
              <a:t>;</a:t>
            </a:r>
          </a:p>
          <a:p>
            <a:pPr lvl="1"/>
            <a:endParaRPr lang="en-US" altLang="ko-KR" sz="1800" dirty="0"/>
          </a:p>
          <a:p>
            <a:pPr lvl="1"/>
            <a:r>
              <a:rPr lang="en-US" altLang="ko-KR" sz="1800" dirty="0" err="1"/>
              <a:t>db.car.find</a:t>
            </a:r>
            <a:r>
              <a:rPr lang="en-US" altLang="ko-KR" sz="1800" dirty="0"/>
              <a:t>().</a:t>
            </a:r>
            <a:r>
              <a:rPr lang="en-US" altLang="ko-KR" sz="1800" dirty="0">
                <a:solidFill>
                  <a:srgbClr val="FF0000"/>
                </a:solidFill>
              </a:rPr>
              <a:t>sort({name:1</a:t>
            </a:r>
            <a:r>
              <a:rPr lang="en-US" altLang="ko-KR" sz="1800" dirty="0" smtClean="0">
                <a:solidFill>
                  <a:srgbClr val="FF0000"/>
                </a:solidFill>
              </a:rPr>
              <a:t>})</a:t>
            </a:r>
            <a:r>
              <a:rPr lang="en-US" altLang="ko-KR" sz="1800" dirty="0" smtClean="0"/>
              <a:t>;</a:t>
            </a:r>
          </a:p>
          <a:p>
            <a:pPr lvl="1"/>
            <a:r>
              <a:rPr lang="en-US" altLang="ko-KR" sz="1800" dirty="0" err="1"/>
              <a:t>db.car.find</a:t>
            </a:r>
            <a:r>
              <a:rPr lang="en-US" altLang="ko-KR" sz="1800" dirty="0"/>
              <a:t>().sort({name:-1});</a:t>
            </a:r>
            <a:endParaRPr lang="ko-KR" altLang="en-US" sz="1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81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몽고디비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320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도큐먼트의 값 수정하기</a:t>
            </a:r>
            <a:endParaRPr lang="en-US" altLang="ko-KR" sz="2000" dirty="0" smtClean="0"/>
          </a:p>
          <a:p>
            <a:pPr lvl="1"/>
            <a:r>
              <a:rPr lang="en-US" altLang="ko-KR" sz="1800" dirty="0" err="1"/>
              <a:t>db.car.update</a:t>
            </a:r>
            <a:r>
              <a:rPr lang="en-US" altLang="ko-KR" sz="1800" dirty="0"/>
              <a:t>({name:'K7'},</a:t>
            </a:r>
            <a:r>
              <a:rPr lang="en-US" altLang="ko-KR" sz="1800" dirty="0">
                <a:solidFill>
                  <a:srgbClr val="FF0000"/>
                </a:solidFill>
              </a:rPr>
              <a:t>{$set:{price:1000}}</a:t>
            </a:r>
            <a:r>
              <a:rPr lang="en-US" altLang="ko-KR" sz="1800" dirty="0"/>
              <a:t>,</a:t>
            </a:r>
            <a:r>
              <a:rPr lang="en-US" altLang="ko-KR" sz="1800" dirty="0" err="1"/>
              <a:t>false,false</a:t>
            </a:r>
            <a:r>
              <a:rPr lang="en-US" altLang="ko-KR" sz="1800" dirty="0" smtClean="0"/>
              <a:t>);</a:t>
            </a:r>
          </a:p>
          <a:p>
            <a:pPr lvl="1"/>
            <a:r>
              <a:rPr lang="ko-KR" altLang="en-US" sz="1600" dirty="0" err="1" smtClean="0"/>
              <a:t>첫번째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파라미터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검색조건</a:t>
            </a:r>
            <a:endParaRPr lang="en-US" altLang="ko-KR" sz="1600" dirty="0" smtClean="0"/>
          </a:p>
          <a:p>
            <a:pPr lvl="1"/>
            <a:r>
              <a:rPr lang="ko-KR" altLang="en-US" sz="1600" dirty="0" err="1" smtClean="0"/>
              <a:t>두번째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파라미터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변경할 내용</a:t>
            </a:r>
            <a:endParaRPr lang="en-US" altLang="ko-KR" sz="1600" dirty="0" smtClean="0"/>
          </a:p>
          <a:p>
            <a:pPr lvl="1"/>
            <a:r>
              <a:rPr lang="ko-KR" altLang="en-US" sz="1600" dirty="0" err="1" smtClean="0"/>
              <a:t>세번째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파라미터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일치하는 항목 없을 경우 새로 생성 여부</a:t>
            </a:r>
            <a:endParaRPr lang="en-US" altLang="ko-KR" sz="1600" dirty="0" smtClean="0"/>
          </a:p>
          <a:p>
            <a:pPr lvl="1"/>
            <a:r>
              <a:rPr lang="ko-KR" altLang="en-US" sz="1600" dirty="0" err="1" smtClean="0"/>
              <a:t>네번째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파라미터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일치하는 항목이 </a:t>
            </a:r>
            <a:r>
              <a:rPr lang="ko-KR" altLang="en-US" sz="1600" dirty="0" err="1" smtClean="0"/>
              <a:t>여러개일</a:t>
            </a:r>
            <a:r>
              <a:rPr lang="ko-KR" altLang="en-US" sz="1600" dirty="0" smtClean="0"/>
              <a:t> 경우 모두 수정할지 여부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r>
              <a:rPr lang="ko-KR" altLang="en-US" sz="2000" dirty="0" smtClean="0"/>
              <a:t>도큐먼트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데이터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제거</a:t>
            </a:r>
            <a:endParaRPr lang="en-US" altLang="ko-KR" sz="2000" dirty="0" smtClean="0"/>
          </a:p>
          <a:p>
            <a:pPr lvl="1"/>
            <a:r>
              <a:rPr lang="en-US" altLang="ko-KR" sz="1600" dirty="0" err="1" smtClean="0"/>
              <a:t>db.car.remove</a:t>
            </a:r>
            <a:r>
              <a:rPr lang="en-US" altLang="ko-KR" sz="1600" dirty="0" smtClean="0"/>
              <a:t>({price:</a:t>
            </a:r>
            <a:r>
              <a:rPr lang="en-US" altLang="ko-KR" sz="1600" dirty="0" smtClean="0">
                <a:solidFill>
                  <a:srgbClr val="FF0000"/>
                </a:solidFill>
              </a:rPr>
              <a:t>{$lte:1000}</a:t>
            </a:r>
            <a:r>
              <a:rPr lang="en-US" altLang="ko-KR" sz="1600" dirty="0" smtClean="0"/>
              <a:t>});</a:t>
            </a:r>
          </a:p>
          <a:p>
            <a:pPr lvl="1"/>
            <a:endParaRPr lang="en-US" altLang="ko-KR" sz="1600" dirty="0"/>
          </a:p>
          <a:p>
            <a:r>
              <a:rPr lang="ko-KR" altLang="en-US" sz="2000" dirty="0" smtClean="0"/>
              <a:t>새로운 컬렉션 생성</a:t>
            </a:r>
            <a:r>
              <a:rPr lang="en-US" altLang="ko-KR" sz="2000" dirty="0" smtClean="0"/>
              <a:t>(use </a:t>
            </a:r>
            <a:r>
              <a:rPr lang="ko-KR" altLang="en-US" sz="2000" dirty="0" smtClean="0"/>
              <a:t>명령에 포함 되었다</a:t>
            </a:r>
            <a:r>
              <a:rPr lang="en-US" altLang="ko-KR" sz="2000" dirty="0" smtClean="0"/>
              <a:t>.)</a:t>
            </a:r>
          </a:p>
          <a:p>
            <a:pPr lvl="1"/>
            <a:r>
              <a:rPr lang="en-US" altLang="ko-KR" sz="1600" dirty="0" err="1" smtClean="0"/>
              <a:t>db.createCollection</a:t>
            </a:r>
            <a:r>
              <a:rPr lang="en-US" altLang="ko-KR" sz="1600" dirty="0" smtClean="0"/>
              <a:t>('</a:t>
            </a:r>
            <a:r>
              <a:rPr lang="en-US" altLang="ko-KR" sz="1600" dirty="0" err="1" smtClean="0"/>
              <a:t>newCar</a:t>
            </a:r>
            <a:r>
              <a:rPr lang="en-US" altLang="ko-KR" sz="1600" dirty="0" smtClean="0"/>
              <a:t>');</a:t>
            </a:r>
          </a:p>
          <a:p>
            <a:pPr lvl="1"/>
            <a:endParaRPr lang="en-US" altLang="ko-KR" sz="1600" dirty="0"/>
          </a:p>
          <a:p>
            <a:r>
              <a:rPr lang="ko-KR" altLang="en-US" sz="2000" dirty="0" smtClean="0"/>
              <a:t>모든 컬렉션 목록 보기</a:t>
            </a:r>
            <a:endParaRPr lang="en-US" altLang="ko-KR" sz="2000" dirty="0" smtClean="0"/>
          </a:p>
          <a:p>
            <a:pPr lvl="1"/>
            <a:r>
              <a:rPr lang="en-US" altLang="ko-KR" sz="1600" dirty="0" err="1" smtClean="0"/>
              <a:t>db.getCollectionNames</a:t>
            </a:r>
            <a:r>
              <a:rPr lang="en-US" altLang="ko-KR" sz="1600" dirty="0" smtClean="0"/>
              <a:t>()</a:t>
            </a:r>
            <a:endParaRPr lang="ko-KR" altLang="en-US" sz="16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82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몽고디비</a:t>
            </a:r>
            <a:r>
              <a:rPr lang="ko-KR" altLang="en-US" dirty="0"/>
              <a:t> 사용</a:t>
            </a:r>
          </a:p>
        </p:txBody>
      </p:sp>
    </p:spTree>
    <p:extLst>
      <p:ext uri="{BB962C8B-B14F-4D97-AF65-F5344CB8AC3E}">
        <p14:creationId xmlns:p14="http://schemas.microsoft.com/office/powerpoint/2010/main" val="326988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현재 </a:t>
            </a:r>
            <a:r>
              <a:rPr lang="en-US" altLang="ko-KR" sz="2000" dirty="0" smtClean="0"/>
              <a:t>DB</a:t>
            </a:r>
            <a:r>
              <a:rPr lang="ko-KR" altLang="en-US" sz="2000" dirty="0" smtClean="0"/>
              <a:t>에서 컬렉션 제거</a:t>
            </a:r>
            <a:endParaRPr lang="en-US" altLang="ko-KR" sz="2000" dirty="0" smtClean="0"/>
          </a:p>
          <a:p>
            <a:pPr lvl="1"/>
            <a:r>
              <a:rPr lang="en-US" altLang="ko-KR" sz="1800" dirty="0" err="1" smtClean="0"/>
              <a:t>db.car.drop</a:t>
            </a:r>
            <a:r>
              <a:rPr lang="en-US" altLang="ko-KR" sz="1800" dirty="0" smtClean="0"/>
              <a:t>()</a:t>
            </a:r>
          </a:p>
          <a:p>
            <a:pPr lvl="1"/>
            <a:endParaRPr lang="en-US" altLang="ko-KR" sz="1800" dirty="0"/>
          </a:p>
          <a:p>
            <a:r>
              <a:rPr lang="ko-KR" altLang="en-US" sz="2000" dirty="0" smtClean="0"/>
              <a:t>현재 접속 </a:t>
            </a:r>
            <a:r>
              <a:rPr lang="en-US" altLang="ko-KR" sz="2000" dirty="0" smtClean="0"/>
              <a:t>DB </a:t>
            </a:r>
            <a:r>
              <a:rPr lang="ko-KR" altLang="en-US" sz="2000" dirty="0" smtClean="0"/>
              <a:t>제거</a:t>
            </a:r>
            <a:endParaRPr lang="en-US" altLang="ko-KR" sz="2000" dirty="0" smtClean="0"/>
          </a:p>
          <a:p>
            <a:pPr lvl="1"/>
            <a:r>
              <a:rPr lang="en-US" altLang="ko-KR" sz="1800" dirty="0" err="1" smtClean="0"/>
              <a:t>db.dropDatabase</a:t>
            </a:r>
            <a:r>
              <a:rPr lang="en-US" altLang="ko-KR" sz="1800" dirty="0" smtClean="0"/>
              <a:t>()</a:t>
            </a:r>
          </a:p>
          <a:p>
            <a:pPr lvl="1"/>
            <a:endParaRPr lang="en-US" altLang="ko-KR" sz="1800" dirty="0"/>
          </a:p>
          <a:p>
            <a:r>
              <a:rPr lang="ko-KR" altLang="en-US" sz="2200" dirty="0" err="1"/>
              <a:t>빠</a:t>
            </a:r>
            <a:r>
              <a:rPr lang="ko-KR" altLang="en-US" sz="2200" dirty="0" err="1" smtClean="0"/>
              <a:t>져나오기</a:t>
            </a:r>
            <a:endParaRPr lang="en-US" altLang="ko-KR" sz="2200" dirty="0" smtClean="0"/>
          </a:p>
          <a:p>
            <a:pPr lvl="1"/>
            <a:r>
              <a:rPr lang="en-US" altLang="ko-KR" sz="1800" dirty="0" smtClean="0"/>
              <a:t>exit</a:t>
            </a:r>
            <a:endParaRPr lang="ko-KR" altLang="en-US" sz="1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83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몽고디비</a:t>
            </a:r>
            <a:r>
              <a:rPr lang="ko-KR" altLang="en-US" dirty="0"/>
              <a:t> 사용</a:t>
            </a:r>
          </a:p>
        </p:txBody>
      </p:sp>
    </p:spTree>
    <p:extLst>
      <p:ext uri="{BB962C8B-B14F-4D97-AF65-F5344CB8AC3E}">
        <p14:creationId xmlns:p14="http://schemas.microsoft.com/office/powerpoint/2010/main" val="252624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92696"/>
          </a:xfrm>
        </p:spPr>
        <p:txBody>
          <a:bodyPr>
            <a:normAutofit/>
          </a:bodyPr>
          <a:lstStyle/>
          <a:p>
            <a:r>
              <a:rPr lang="en-US" altLang="ko-KR" sz="2400" dirty="0" err="1" smtClean="0"/>
              <a:t>mongojs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모듈 설치</a:t>
            </a:r>
            <a:endParaRPr lang="en-US" altLang="ko-KR" sz="2400" dirty="0" smtClean="0"/>
          </a:p>
          <a:p>
            <a:pPr lvl="1"/>
            <a:r>
              <a:rPr lang="en-US" altLang="ko-KR" sz="2000" dirty="0" err="1" smtClean="0"/>
              <a:t>npm</a:t>
            </a:r>
            <a:r>
              <a:rPr lang="en-US" altLang="ko-KR" sz="2000" dirty="0" smtClean="0"/>
              <a:t> install </a:t>
            </a:r>
            <a:r>
              <a:rPr lang="en-US" altLang="ko-KR" sz="2000" dirty="0" err="1" smtClean="0"/>
              <a:t>mongojs</a:t>
            </a:r>
            <a:r>
              <a:rPr lang="en-US" altLang="ko-KR" sz="2000" dirty="0" smtClean="0"/>
              <a:t> --save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84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Node.js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MongoDB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2636912"/>
            <a:ext cx="3528392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</a:rPr>
              <a:t>// Node.js</a:t>
            </a:r>
            <a:r>
              <a:rPr lang="ko-KR" altLang="en-US" sz="1600" dirty="0">
                <a:solidFill>
                  <a:srgbClr val="00B050"/>
                </a:solidFill>
              </a:rPr>
              <a:t>에서 </a:t>
            </a:r>
            <a:r>
              <a:rPr lang="en-US" altLang="ko-KR" sz="1600" dirty="0" err="1">
                <a:solidFill>
                  <a:srgbClr val="00B050"/>
                </a:solidFill>
              </a:rPr>
              <a:t>MongoDB</a:t>
            </a:r>
            <a:r>
              <a:rPr lang="en-US" altLang="ko-KR" sz="1600" dirty="0">
                <a:solidFill>
                  <a:srgbClr val="00B050"/>
                </a:solidFill>
              </a:rPr>
              <a:t> </a:t>
            </a:r>
            <a:r>
              <a:rPr lang="ko-KR" altLang="en-US" sz="1600" dirty="0" smtClean="0">
                <a:solidFill>
                  <a:srgbClr val="00B050"/>
                </a:solidFill>
              </a:rPr>
              <a:t>사용하기</a:t>
            </a:r>
            <a:endParaRPr lang="ko-KR" altLang="en-US" sz="1600" dirty="0">
              <a:solidFill>
                <a:srgbClr val="00B050"/>
              </a:solidFill>
            </a:endParaRPr>
          </a:p>
          <a:p>
            <a:r>
              <a:rPr lang="en-US" altLang="ko-KR" sz="1600" dirty="0" err="1"/>
              <a:t>var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mongojs</a:t>
            </a:r>
            <a:r>
              <a:rPr lang="en-US" altLang="ko-KR" sz="1600" dirty="0"/>
              <a:t> = require('</a:t>
            </a:r>
            <a:r>
              <a:rPr lang="en-US" altLang="ko-KR" sz="1600" dirty="0" err="1"/>
              <a:t>mongojs</a:t>
            </a:r>
            <a:r>
              <a:rPr lang="en-US" altLang="ko-KR" sz="1600" dirty="0"/>
              <a:t>');</a:t>
            </a:r>
          </a:p>
          <a:p>
            <a:r>
              <a:rPr lang="en-US" altLang="ko-KR" sz="1600" dirty="0" err="1"/>
              <a:t>var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db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mongojs</a:t>
            </a:r>
            <a:r>
              <a:rPr lang="en-US" altLang="ko-KR" sz="1600" dirty="0"/>
              <a:t>('vehicle',['car']);</a:t>
            </a:r>
          </a:p>
          <a:p>
            <a:r>
              <a:rPr lang="en-US" altLang="ko-KR" sz="1600" dirty="0" err="1"/>
              <a:t>db.car.find</a:t>
            </a:r>
            <a:r>
              <a:rPr lang="en-US" altLang="ko-KR" sz="1600" dirty="0"/>
              <a:t>(function(err, data) </a:t>
            </a:r>
            <a:r>
              <a:rPr lang="en-US" altLang="ko-KR" sz="1600" dirty="0" smtClean="0"/>
              <a:t>{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console.log(data</a:t>
            </a:r>
            <a:r>
              <a:rPr lang="en-US" altLang="ko-KR" sz="1600" dirty="0" smtClean="0"/>
              <a:t>);</a:t>
            </a:r>
          </a:p>
          <a:p>
            <a:endParaRPr lang="en-US" altLang="ko-KR" sz="1600" dirty="0"/>
          </a:p>
          <a:p>
            <a:r>
              <a:rPr lang="en-US" altLang="ko-KR" sz="1600" dirty="0"/>
              <a:t>});</a:t>
            </a:r>
            <a:endParaRPr lang="ko-KR" alt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724" y="2636912"/>
            <a:ext cx="3800026" cy="3818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808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925144"/>
          </a:xfrm>
        </p:spPr>
        <p:txBody>
          <a:bodyPr>
            <a:normAutofit/>
          </a:bodyPr>
          <a:lstStyle/>
          <a:p>
            <a:r>
              <a:rPr lang="ko-KR" altLang="en-US" sz="1800" dirty="0" err="1" smtClean="0"/>
              <a:t>몽고디비</a:t>
            </a:r>
            <a:r>
              <a:rPr lang="ko-KR" altLang="en-US" sz="1800" dirty="0" smtClean="0"/>
              <a:t> 모듈 설치</a:t>
            </a:r>
            <a:endParaRPr lang="en-US" altLang="ko-KR" sz="1800" dirty="0" smtClean="0"/>
          </a:p>
          <a:p>
            <a:pPr lvl="1"/>
            <a:r>
              <a:rPr lang="en-US" altLang="ko-KR" sz="1600" dirty="0" err="1" smtClean="0"/>
              <a:t>npm</a:t>
            </a:r>
            <a:r>
              <a:rPr lang="en-US" altLang="ko-KR" sz="1600" dirty="0" smtClean="0"/>
              <a:t> install </a:t>
            </a:r>
            <a:r>
              <a:rPr lang="en-US" altLang="ko-KR" sz="1600" dirty="0" err="1" smtClean="0"/>
              <a:t>mongodb</a:t>
            </a:r>
            <a:r>
              <a:rPr lang="en-US" altLang="ko-KR" sz="1600" dirty="0" smtClean="0"/>
              <a:t> --save</a:t>
            </a:r>
          </a:p>
          <a:p>
            <a:pPr lvl="1"/>
            <a:endParaRPr lang="en-US" altLang="ko-KR" sz="1600" dirty="0"/>
          </a:p>
          <a:p>
            <a:r>
              <a:rPr lang="ko-KR" altLang="en-US" sz="2000" dirty="0" err="1" smtClean="0"/>
              <a:t>그외</a:t>
            </a:r>
            <a:r>
              <a:rPr lang="ko-KR" altLang="en-US" sz="2000" dirty="0" smtClean="0"/>
              <a:t> 함께 설치해야 할 모듈 들</a:t>
            </a:r>
            <a:endParaRPr lang="en-US" altLang="ko-KR" sz="2000" dirty="0" smtClean="0"/>
          </a:p>
          <a:p>
            <a:pPr lvl="1"/>
            <a:r>
              <a:rPr lang="en-US" altLang="ko-KR" sz="1600" dirty="0" err="1" smtClean="0"/>
              <a:t>npm</a:t>
            </a:r>
            <a:r>
              <a:rPr lang="en-US" altLang="ko-KR" sz="1600" dirty="0" smtClean="0"/>
              <a:t> install express --save</a:t>
            </a:r>
          </a:p>
          <a:p>
            <a:pPr lvl="1"/>
            <a:r>
              <a:rPr lang="en-US" altLang="ko-KR" sz="1600" dirty="0" err="1"/>
              <a:t>npm</a:t>
            </a:r>
            <a:r>
              <a:rPr lang="en-US" altLang="ko-KR" sz="1600" dirty="0"/>
              <a:t> install </a:t>
            </a:r>
            <a:r>
              <a:rPr lang="en-US" altLang="ko-KR" sz="1600" dirty="0" smtClean="0"/>
              <a:t>http --save</a:t>
            </a:r>
          </a:p>
          <a:p>
            <a:pPr lvl="1"/>
            <a:r>
              <a:rPr lang="en-US" altLang="ko-KR" sz="1600" dirty="0" err="1"/>
              <a:t>npm</a:t>
            </a:r>
            <a:r>
              <a:rPr lang="en-US" altLang="ko-KR" sz="1600" dirty="0"/>
              <a:t> install </a:t>
            </a:r>
            <a:r>
              <a:rPr lang="en-US" altLang="ko-KR" sz="1600" dirty="0" smtClean="0"/>
              <a:t>path --</a:t>
            </a:r>
            <a:r>
              <a:rPr lang="en-US" altLang="ko-KR" sz="1600" dirty="0"/>
              <a:t>save</a:t>
            </a:r>
            <a:endParaRPr lang="ko-KR" altLang="en-US" sz="1600" dirty="0"/>
          </a:p>
          <a:p>
            <a:pPr lvl="1"/>
            <a:r>
              <a:rPr lang="en-US" altLang="ko-KR" sz="1600" dirty="0" err="1"/>
              <a:t>npm</a:t>
            </a:r>
            <a:r>
              <a:rPr lang="en-US" altLang="ko-KR" sz="1600" dirty="0"/>
              <a:t> install </a:t>
            </a:r>
            <a:r>
              <a:rPr lang="en-US" altLang="ko-KR" sz="1600" dirty="0" smtClean="0"/>
              <a:t>body-parser --</a:t>
            </a:r>
            <a:r>
              <a:rPr lang="en-US" altLang="ko-KR" sz="1600" dirty="0"/>
              <a:t>save</a:t>
            </a:r>
            <a:endParaRPr lang="ko-KR" altLang="en-US" sz="1600" dirty="0"/>
          </a:p>
          <a:p>
            <a:pPr lvl="1"/>
            <a:r>
              <a:rPr lang="en-US" altLang="ko-KR" sz="1600" dirty="0" err="1"/>
              <a:t>npm</a:t>
            </a:r>
            <a:r>
              <a:rPr lang="en-US" altLang="ko-KR" sz="1600" dirty="0"/>
              <a:t> install </a:t>
            </a:r>
            <a:r>
              <a:rPr lang="en-US" altLang="ko-KR" sz="1600" dirty="0" smtClean="0"/>
              <a:t>cookie-parser --</a:t>
            </a:r>
            <a:r>
              <a:rPr lang="en-US" altLang="ko-KR" sz="1600" dirty="0"/>
              <a:t>save</a:t>
            </a:r>
            <a:endParaRPr lang="ko-KR" altLang="en-US" sz="1600" dirty="0"/>
          </a:p>
          <a:p>
            <a:pPr lvl="1"/>
            <a:r>
              <a:rPr lang="en-US" altLang="ko-KR" sz="1600" dirty="0" err="1"/>
              <a:t>npm</a:t>
            </a:r>
            <a:r>
              <a:rPr lang="en-US" altLang="ko-KR" sz="1600" dirty="0"/>
              <a:t> install </a:t>
            </a:r>
            <a:r>
              <a:rPr lang="en-US" altLang="ko-KR" sz="1600" dirty="0" smtClean="0"/>
              <a:t>serve-static --save</a:t>
            </a:r>
          </a:p>
          <a:p>
            <a:pPr lvl="1"/>
            <a:r>
              <a:rPr lang="en-US" altLang="ko-KR" sz="1600" dirty="0" err="1" smtClean="0"/>
              <a:t>npm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install </a:t>
            </a:r>
            <a:r>
              <a:rPr lang="en-US" altLang="ko-KR" sz="1600" dirty="0" err="1" smtClean="0"/>
              <a:t>errorhandler</a:t>
            </a:r>
            <a:r>
              <a:rPr lang="en-US" altLang="ko-KR" sz="1600" dirty="0" smtClean="0"/>
              <a:t> --save</a:t>
            </a:r>
          </a:p>
          <a:p>
            <a:pPr lvl="1"/>
            <a:r>
              <a:rPr lang="en-US" altLang="ko-KR" sz="1600" dirty="0" err="1"/>
              <a:t>npm</a:t>
            </a:r>
            <a:r>
              <a:rPr lang="en-US" altLang="ko-KR" sz="1600" dirty="0"/>
              <a:t> install </a:t>
            </a:r>
            <a:r>
              <a:rPr lang="en-US" altLang="ko-KR" sz="1600" dirty="0" smtClean="0"/>
              <a:t>express-session --</a:t>
            </a:r>
            <a:r>
              <a:rPr lang="en-US" altLang="ko-KR" sz="1600" dirty="0"/>
              <a:t>save</a:t>
            </a:r>
            <a:endParaRPr lang="ko-KR" altLang="en-US" sz="1600" dirty="0"/>
          </a:p>
          <a:p>
            <a:pPr lvl="1"/>
            <a:r>
              <a:rPr lang="en-US" altLang="ko-KR" sz="1600" dirty="0" err="1"/>
              <a:t>npm</a:t>
            </a:r>
            <a:r>
              <a:rPr lang="en-US" altLang="ko-KR" sz="1600" dirty="0"/>
              <a:t> install </a:t>
            </a:r>
            <a:r>
              <a:rPr lang="en-US" altLang="ko-KR" sz="1600" dirty="0" smtClean="0"/>
              <a:t>express-error-handler --save</a:t>
            </a:r>
          </a:p>
          <a:p>
            <a:pPr lvl="1"/>
            <a:endParaRPr lang="en-US" altLang="ko-KR" sz="1600" dirty="0"/>
          </a:p>
          <a:p>
            <a:r>
              <a:rPr lang="en-US" altLang="ko-KR" sz="2000" dirty="0" smtClean="0"/>
              <a:t>--save </a:t>
            </a:r>
            <a:r>
              <a:rPr lang="ko-KR" altLang="en-US" sz="2000" dirty="0" smtClean="0"/>
              <a:t>옵션은 </a:t>
            </a:r>
            <a:r>
              <a:rPr lang="en-US" altLang="ko-KR" sz="2000" dirty="0" err="1" smtClean="0"/>
              <a:t>package.json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파일이 없으면 </a:t>
            </a:r>
            <a:r>
              <a:rPr lang="en-US" altLang="ko-KR" sz="2000" dirty="0" smtClean="0"/>
              <a:t>error</a:t>
            </a:r>
            <a:r>
              <a:rPr lang="ko-KR" altLang="en-US" sz="2000" dirty="0" smtClean="0"/>
              <a:t>를 표시한다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1400" dirty="0" smtClean="0"/>
              <a:t>모듈 설치 전에 해당 프로젝트에서 </a:t>
            </a:r>
            <a:r>
              <a:rPr lang="en-US" altLang="ko-KR" sz="1400" dirty="0" err="1" smtClean="0"/>
              <a:t>npm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init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명령을 실행해서 </a:t>
            </a:r>
            <a:r>
              <a:rPr lang="en-US" altLang="ko-KR" sz="1400" dirty="0" err="1" smtClean="0"/>
              <a:t>package.json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파일을 생성한다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85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익스프레스에서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몽고디비</a:t>
            </a:r>
            <a:r>
              <a:rPr lang="ko-KR" altLang="en-US" dirty="0" smtClean="0"/>
              <a:t> 사용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107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11560" y="2204864"/>
            <a:ext cx="5862840" cy="355699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MongoClient</a:t>
            </a:r>
            <a:r>
              <a:rPr lang="en-US" altLang="ko-KR" sz="1400" dirty="0"/>
              <a:t> = require('</a:t>
            </a:r>
            <a:r>
              <a:rPr lang="en-US" altLang="ko-KR" sz="1400" dirty="0" err="1"/>
              <a:t>mongodb</a:t>
            </a:r>
            <a:r>
              <a:rPr lang="en-US" altLang="ko-KR" sz="1400" dirty="0"/>
              <a:t>').</a:t>
            </a:r>
            <a:r>
              <a:rPr lang="en-US" altLang="ko-KR" sz="1400" dirty="0" err="1"/>
              <a:t>MongoClient</a:t>
            </a:r>
            <a:r>
              <a:rPr lang="en-US" altLang="ko-KR" sz="1400" dirty="0"/>
              <a:t>;</a:t>
            </a:r>
          </a:p>
          <a:p>
            <a:pPr marL="0" indent="0">
              <a:buNone/>
            </a:pPr>
            <a:r>
              <a:rPr lang="en-US" altLang="ko-KR" sz="1400" dirty="0" err="1"/>
              <a:t>MongoClient.connect</a:t>
            </a:r>
            <a:r>
              <a:rPr lang="en-US" altLang="ko-KR" sz="1400" dirty="0"/>
              <a:t>('</a:t>
            </a:r>
            <a:r>
              <a:rPr lang="en-US" altLang="ko-KR" sz="1400" dirty="0" err="1"/>
              <a:t>mongodb</a:t>
            </a:r>
            <a:r>
              <a:rPr lang="en-US" altLang="ko-KR" sz="1400" dirty="0"/>
              <a:t>://</a:t>
            </a:r>
            <a:r>
              <a:rPr lang="en-US" altLang="ko-KR" sz="1400" dirty="0" err="1"/>
              <a:t>localhost</a:t>
            </a:r>
            <a:r>
              <a:rPr lang="en-US" altLang="ko-KR" sz="1400" dirty="0"/>
              <a:t>', function (err, client) { </a:t>
            </a:r>
          </a:p>
          <a:p>
            <a:pPr marL="0" indent="0">
              <a:buNone/>
            </a:pPr>
            <a:r>
              <a:rPr lang="en-US" altLang="ko-KR" sz="1400" dirty="0"/>
              <a:t>    if (err) throw err; 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db</a:t>
            </a:r>
            <a:r>
              <a:rPr lang="en-US" altLang="ko-KR" sz="1400" dirty="0"/>
              <a:t> = </a:t>
            </a:r>
            <a:r>
              <a:rPr lang="en-US" altLang="ko-KR" sz="1600" dirty="0" err="1">
                <a:solidFill>
                  <a:srgbClr val="FF0000"/>
                </a:solidFill>
              </a:rPr>
              <a:t>client.db</a:t>
            </a:r>
            <a:r>
              <a:rPr lang="en-US" altLang="ko-KR" sz="1600" dirty="0">
                <a:solidFill>
                  <a:srgbClr val="FF0000"/>
                </a:solidFill>
              </a:rPr>
              <a:t>('vehicle'); 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db.collection</a:t>
            </a:r>
            <a:r>
              <a:rPr lang="en-US" altLang="ko-KR" sz="1400" dirty="0"/>
              <a:t>('car').</a:t>
            </a:r>
            <a:r>
              <a:rPr lang="en-US" altLang="ko-KR" sz="1400" dirty="0" err="1"/>
              <a:t>findOne</a:t>
            </a:r>
            <a:r>
              <a:rPr lang="en-US" altLang="ko-KR" sz="1400" dirty="0"/>
              <a:t>({}, function (</a:t>
            </a:r>
            <a:r>
              <a:rPr lang="en-US" altLang="ko-KR" sz="1400" dirty="0" err="1"/>
              <a:t>findErr</a:t>
            </a:r>
            <a:r>
              <a:rPr lang="en-US" altLang="ko-KR" sz="1400" dirty="0"/>
              <a:t>, result) { </a:t>
            </a:r>
          </a:p>
          <a:p>
            <a:pPr marL="0" indent="0">
              <a:buNone/>
            </a:pPr>
            <a:r>
              <a:rPr lang="en-US" altLang="ko-KR" sz="1400" dirty="0"/>
              <a:t>        if (</a:t>
            </a:r>
            <a:r>
              <a:rPr lang="en-US" altLang="ko-KR" sz="1400" dirty="0" err="1"/>
              <a:t>findErr</a:t>
            </a:r>
            <a:r>
              <a:rPr lang="en-US" altLang="ko-KR" sz="1400" dirty="0"/>
              <a:t>) throw </a:t>
            </a:r>
            <a:r>
              <a:rPr lang="en-US" altLang="ko-KR" sz="1400" dirty="0" err="1"/>
              <a:t>findErr</a:t>
            </a:r>
            <a:r>
              <a:rPr lang="en-US" altLang="ko-KR" sz="1400" dirty="0"/>
              <a:t>; </a:t>
            </a:r>
          </a:p>
          <a:p>
            <a:pPr marL="0" indent="0">
              <a:buNone/>
            </a:pPr>
            <a:r>
              <a:rPr lang="en-US" altLang="ko-KR" sz="1400" dirty="0"/>
              <a:t>        console.log(result.name); </a:t>
            </a:r>
          </a:p>
          <a:p>
            <a:pPr marL="0" indent="0"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client.close</a:t>
            </a:r>
            <a:r>
              <a:rPr lang="en-US" altLang="ko-KR" sz="1400" dirty="0"/>
              <a:t>(); </a:t>
            </a:r>
          </a:p>
          <a:p>
            <a:pPr marL="0" indent="0">
              <a:buNone/>
            </a:pPr>
            <a:r>
              <a:rPr lang="en-US" altLang="ko-KR" sz="1400" dirty="0"/>
              <a:t>    }); </a:t>
            </a:r>
          </a:p>
          <a:p>
            <a:pPr marL="0" indent="0">
              <a:buNone/>
            </a:pPr>
            <a:r>
              <a:rPr lang="en-US" altLang="ko-KR" sz="1400" dirty="0"/>
              <a:t>});</a:t>
            </a:r>
            <a:endParaRPr lang="ko-KR" altLang="en-US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86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Express</a:t>
            </a:r>
            <a:r>
              <a:rPr lang="ko-KR" altLang="en-US" dirty="0"/>
              <a:t>에서 </a:t>
            </a:r>
            <a:r>
              <a:rPr lang="ko-KR" altLang="en-US" dirty="0" err="1"/>
              <a:t>몽고디비</a:t>
            </a:r>
            <a:r>
              <a:rPr lang="ko-KR" altLang="en-US" dirty="0"/>
              <a:t> 사용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1484784"/>
            <a:ext cx="7632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몽고디비</a:t>
            </a:r>
            <a:r>
              <a:rPr lang="en-US" altLang="ko-KR" dirty="0" smtClean="0"/>
              <a:t>2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명을 적어도 되었으나</a:t>
            </a:r>
            <a:endParaRPr lang="en-US" altLang="ko-KR" dirty="0" smtClean="0"/>
          </a:p>
          <a:p>
            <a:r>
              <a:rPr lang="ko-KR" altLang="en-US" dirty="0" err="1" smtClean="0"/>
              <a:t>몽고디비</a:t>
            </a:r>
            <a:r>
              <a:rPr lang="en-US" altLang="ko-KR" dirty="0" smtClean="0"/>
              <a:t>3</a:t>
            </a:r>
            <a:r>
              <a:rPr lang="ko-KR" altLang="en-US" dirty="0" smtClean="0"/>
              <a:t>에서는 </a:t>
            </a:r>
            <a:r>
              <a:rPr lang="en-US" altLang="ko-KR" dirty="0" err="1">
                <a:solidFill>
                  <a:srgbClr val="FF0000"/>
                </a:solidFill>
              </a:rPr>
              <a:t>client.db</a:t>
            </a:r>
            <a:r>
              <a:rPr lang="en-US" altLang="ko-KR" dirty="0" smtClean="0">
                <a:solidFill>
                  <a:srgbClr val="FF0000"/>
                </a:solidFill>
              </a:rPr>
              <a:t>() </a:t>
            </a:r>
            <a:r>
              <a:rPr lang="ko-KR" altLang="en-US" dirty="0" smtClean="0"/>
              <a:t>함수를 이용해서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명을 지정해 주어야 한다</a:t>
            </a:r>
            <a:r>
              <a:rPr lang="en-US" altLang="ko-KR" dirty="0" smtClean="0"/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021" y="4005064"/>
            <a:ext cx="4524880" cy="1020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021" y="5157192"/>
            <a:ext cx="4608512" cy="1401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292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340768"/>
            <a:ext cx="7715200" cy="496855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100" dirty="0">
                <a:solidFill>
                  <a:srgbClr val="00B050"/>
                </a:solidFill>
              </a:rPr>
              <a:t>// Express</a:t>
            </a:r>
            <a:r>
              <a:rPr lang="ko-KR" altLang="en-US" sz="1100" dirty="0">
                <a:solidFill>
                  <a:srgbClr val="00B050"/>
                </a:solidFill>
              </a:rPr>
              <a:t>에서 </a:t>
            </a:r>
            <a:r>
              <a:rPr lang="ko-KR" altLang="en-US" sz="1100" dirty="0" err="1">
                <a:solidFill>
                  <a:srgbClr val="00B050"/>
                </a:solidFill>
              </a:rPr>
              <a:t>몽고디비</a:t>
            </a:r>
            <a:r>
              <a:rPr lang="ko-KR" altLang="en-US" sz="1100" dirty="0">
                <a:solidFill>
                  <a:srgbClr val="00B050"/>
                </a:solidFill>
              </a:rPr>
              <a:t> 사용</a:t>
            </a:r>
            <a:r>
              <a:rPr lang="en-US" altLang="ko-KR" sz="1100" dirty="0">
                <a:solidFill>
                  <a:srgbClr val="00B050"/>
                </a:solidFill>
              </a:rPr>
              <a:t>-</a:t>
            </a:r>
            <a:r>
              <a:rPr lang="ko-KR" altLang="en-US" sz="1100" dirty="0" err="1">
                <a:solidFill>
                  <a:srgbClr val="00B050"/>
                </a:solidFill>
              </a:rPr>
              <a:t>몽고디비</a:t>
            </a:r>
            <a:r>
              <a:rPr lang="ko-KR" altLang="en-US" sz="1100" dirty="0">
                <a:solidFill>
                  <a:srgbClr val="00B050"/>
                </a:solidFill>
              </a:rPr>
              <a:t> 모듈 사용</a:t>
            </a:r>
          </a:p>
          <a:p>
            <a:pPr marL="0" indent="0">
              <a:buNone/>
            </a:pPr>
            <a:r>
              <a:rPr lang="en-US" altLang="ko-KR" sz="1100" dirty="0" err="1"/>
              <a:t>var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MongoClient</a:t>
            </a:r>
            <a:r>
              <a:rPr lang="en-US" altLang="ko-KR" sz="1100" dirty="0"/>
              <a:t> = require('</a:t>
            </a:r>
            <a:r>
              <a:rPr lang="en-US" altLang="ko-KR" sz="1100" dirty="0" err="1"/>
              <a:t>mongodb</a:t>
            </a:r>
            <a:r>
              <a:rPr lang="en-US" altLang="ko-KR" sz="1100" dirty="0"/>
              <a:t>').</a:t>
            </a:r>
            <a:r>
              <a:rPr lang="en-US" altLang="ko-KR" sz="1100" dirty="0" err="1"/>
              <a:t>MongoClient</a:t>
            </a:r>
            <a:r>
              <a:rPr lang="en-US" altLang="ko-KR" sz="1100" dirty="0"/>
              <a:t>;</a:t>
            </a:r>
          </a:p>
          <a:p>
            <a:pPr marL="0" indent="0">
              <a:buNone/>
            </a:pPr>
            <a:r>
              <a:rPr lang="en-US" altLang="ko-KR" sz="1100" dirty="0">
                <a:solidFill>
                  <a:srgbClr val="00B050"/>
                </a:solidFill>
              </a:rPr>
              <a:t>// </a:t>
            </a:r>
            <a:r>
              <a:rPr lang="ko-KR" altLang="en-US" sz="1100" dirty="0">
                <a:solidFill>
                  <a:srgbClr val="00B050"/>
                </a:solidFill>
              </a:rPr>
              <a:t>데이터베이스 객체를 위한 변수 선언</a:t>
            </a:r>
          </a:p>
          <a:p>
            <a:pPr marL="0" indent="0">
              <a:buNone/>
            </a:pPr>
            <a:r>
              <a:rPr lang="en-US" altLang="ko-KR" sz="1100" dirty="0" err="1"/>
              <a:t>var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db</a:t>
            </a:r>
            <a:r>
              <a:rPr lang="en-US" altLang="ko-KR" sz="1100" dirty="0"/>
              <a:t>;</a:t>
            </a:r>
          </a:p>
          <a:p>
            <a:pPr marL="0" indent="0">
              <a:buNone/>
            </a:pPr>
            <a:r>
              <a:rPr lang="en-US" altLang="ko-KR" sz="1100" dirty="0">
                <a:solidFill>
                  <a:srgbClr val="00B050"/>
                </a:solidFill>
              </a:rPr>
              <a:t>//</a:t>
            </a:r>
            <a:r>
              <a:rPr lang="ko-KR" altLang="en-US" sz="1100" dirty="0">
                <a:solidFill>
                  <a:srgbClr val="00B050"/>
                </a:solidFill>
              </a:rPr>
              <a:t>데이터베이스에 연결</a:t>
            </a:r>
          </a:p>
          <a:p>
            <a:pPr marL="0" indent="0">
              <a:buNone/>
            </a:pPr>
            <a:r>
              <a:rPr lang="en-US" altLang="ko-KR" sz="1100" dirty="0"/>
              <a:t>function </a:t>
            </a:r>
            <a:r>
              <a:rPr lang="en-US" altLang="ko-KR" sz="1100" dirty="0" err="1"/>
              <a:t>connectDB</a:t>
            </a:r>
            <a:r>
              <a:rPr lang="en-US" altLang="ko-KR" sz="1100" dirty="0"/>
              <a:t>() {</a:t>
            </a:r>
          </a:p>
          <a:p>
            <a:pPr marL="0" indent="0">
              <a:buNone/>
            </a:pPr>
            <a:r>
              <a:rPr lang="en-US" altLang="ko-KR" sz="1100" dirty="0" smtClean="0"/>
              <a:t>    </a:t>
            </a:r>
            <a:r>
              <a:rPr lang="en-US" altLang="ko-KR" sz="1100" dirty="0" smtClean="0">
                <a:solidFill>
                  <a:srgbClr val="00B050"/>
                </a:solidFill>
              </a:rPr>
              <a:t>// </a:t>
            </a:r>
            <a:r>
              <a:rPr lang="ko-KR" altLang="en-US" sz="1100" dirty="0">
                <a:solidFill>
                  <a:srgbClr val="00B050"/>
                </a:solidFill>
              </a:rPr>
              <a:t>데이터베이스 연결 정보</a:t>
            </a:r>
          </a:p>
          <a:p>
            <a:pPr marL="0" indent="0">
              <a:buNone/>
            </a:pPr>
            <a:r>
              <a:rPr lang="ko-KR" altLang="en-US" sz="1100" dirty="0" smtClean="0"/>
              <a:t>    </a:t>
            </a:r>
            <a:r>
              <a:rPr lang="en-US" altLang="ko-KR" sz="1100" dirty="0" err="1" smtClean="0"/>
              <a:t>var</a:t>
            </a:r>
            <a:r>
              <a:rPr lang="en-US" altLang="ko-KR" sz="1100" dirty="0" smtClean="0"/>
              <a:t> </a:t>
            </a:r>
            <a:r>
              <a:rPr lang="en-US" altLang="ko-KR" sz="1100" dirty="0" err="1"/>
              <a:t>databaseUrl</a:t>
            </a:r>
            <a:r>
              <a:rPr lang="en-US" altLang="ko-KR" sz="1100" dirty="0"/>
              <a:t> = '</a:t>
            </a:r>
            <a:r>
              <a:rPr lang="en-US" altLang="ko-KR" sz="1100" dirty="0" err="1"/>
              <a:t>mongodb</a:t>
            </a:r>
            <a:r>
              <a:rPr lang="en-US" altLang="ko-KR" sz="1100" dirty="0"/>
              <a:t>://localhost:27017';</a:t>
            </a:r>
          </a:p>
          <a:p>
            <a:pPr marL="0" indent="0">
              <a:buNone/>
            </a:pPr>
            <a:r>
              <a:rPr lang="en-US" altLang="ko-KR" sz="1100" dirty="0" smtClean="0"/>
              <a:t>    </a:t>
            </a:r>
            <a:r>
              <a:rPr lang="en-US" altLang="ko-KR" sz="1100" dirty="0" smtClean="0">
                <a:solidFill>
                  <a:srgbClr val="00B050"/>
                </a:solidFill>
              </a:rPr>
              <a:t>// </a:t>
            </a:r>
            <a:r>
              <a:rPr lang="ko-KR" altLang="en-US" sz="1100" dirty="0">
                <a:solidFill>
                  <a:srgbClr val="00B050"/>
                </a:solidFill>
              </a:rPr>
              <a:t>데이터베이스 연결</a:t>
            </a:r>
          </a:p>
          <a:p>
            <a:pPr marL="0" indent="0">
              <a:buNone/>
            </a:pPr>
            <a:r>
              <a:rPr lang="ko-KR" altLang="en-US" sz="1100" dirty="0" smtClean="0"/>
              <a:t>    </a:t>
            </a:r>
            <a:r>
              <a:rPr lang="en-US" altLang="ko-KR" sz="1100" dirty="0" err="1" smtClean="0"/>
              <a:t>MongoClient.connect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databaseUrl</a:t>
            </a:r>
            <a:r>
              <a:rPr lang="en-US" altLang="ko-KR" sz="1100" dirty="0"/>
              <a:t>, function(err, database) {</a:t>
            </a:r>
          </a:p>
          <a:p>
            <a:pPr marL="0" indent="0">
              <a:buNone/>
            </a:pPr>
            <a:r>
              <a:rPr lang="en-US" altLang="ko-KR" sz="1100" dirty="0" smtClean="0"/>
              <a:t>            if </a:t>
            </a:r>
            <a:r>
              <a:rPr lang="en-US" altLang="ko-KR" sz="1100" dirty="0"/>
              <a:t>(err) </a:t>
            </a:r>
            <a:r>
              <a:rPr lang="en-US" altLang="ko-KR" sz="1100" dirty="0" smtClean="0"/>
              <a:t> { throw </a:t>
            </a:r>
            <a:r>
              <a:rPr lang="en-US" altLang="ko-KR" sz="1100" dirty="0"/>
              <a:t>err</a:t>
            </a:r>
            <a:r>
              <a:rPr lang="en-US" altLang="ko-KR" sz="1100" dirty="0" smtClean="0"/>
              <a:t>; }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 smtClean="0"/>
              <a:t>            console.log</a:t>
            </a:r>
            <a:r>
              <a:rPr lang="en-US" altLang="ko-KR" sz="1100" dirty="0"/>
              <a:t>('</a:t>
            </a:r>
            <a:r>
              <a:rPr lang="ko-KR" altLang="en-US" sz="1100" dirty="0"/>
              <a:t>데이터베이스에 연결되었습니다</a:t>
            </a:r>
            <a:r>
              <a:rPr lang="en-US" altLang="ko-KR" sz="1100" dirty="0"/>
              <a:t>. : ' + </a:t>
            </a:r>
            <a:r>
              <a:rPr lang="en-US" altLang="ko-KR" sz="1100" dirty="0" err="1"/>
              <a:t>databaseUrl</a:t>
            </a:r>
            <a:r>
              <a:rPr lang="en-US" altLang="ko-KR" sz="1100" dirty="0"/>
              <a:t>);</a:t>
            </a:r>
          </a:p>
          <a:p>
            <a:pPr marL="0" indent="0">
              <a:buNone/>
            </a:pPr>
            <a:r>
              <a:rPr lang="en-US" altLang="ko-KR" sz="1100" dirty="0" smtClean="0"/>
              <a:t>            </a:t>
            </a:r>
            <a:r>
              <a:rPr lang="en-US" altLang="ko-KR" sz="1100" dirty="0" smtClean="0">
                <a:solidFill>
                  <a:srgbClr val="00B050"/>
                </a:solidFill>
              </a:rPr>
              <a:t>// </a:t>
            </a:r>
            <a:r>
              <a:rPr lang="en-US" altLang="ko-KR" sz="1100" dirty="0">
                <a:solidFill>
                  <a:srgbClr val="00B050"/>
                </a:solidFill>
              </a:rPr>
              <a:t>database </a:t>
            </a:r>
            <a:r>
              <a:rPr lang="ko-KR" altLang="en-US" sz="1100" dirty="0">
                <a:solidFill>
                  <a:srgbClr val="00B050"/>
                </a:solidFill>
              </a:rPr>
              <a:t>변수에 </a:t>
            </a:r>
            <a:r>
              <a:rPr lang="ko-KR" altLang="en-US" sz="1100" dirty="0" err="1">
                <a:solidFill>
                  <a:srgbClr val="00B050"/>
                </a:solidFill>
              </a:rPr>
              <a:t>할당할때</a:t>
            </a:r>
            <a:endParaRPr lang="ko-KR" altLang="en-US" sz="11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ko-KR" altLang="en-US" sz="1100" dirty="0" smtClean="0">
                <a:solidFill>
                  <a:srgbClr val="00B050"/>
                </a:solidFill>
              </a:rPr>
              <a:t>            </a:t>
            </a:r>
            <a:r>
              <a:rPr lang="en-US" altLang="ko-KR" sz="1100" dirty="0" smtClean="0">
                <a:solidFill>
                  <a:srgbClr val="00B050"/>
                </a:solidFill>
              </a:rPr>
              <a:t>// </a:t>
            </a:r>
            <a:r>
              <a:rPr lang="ko-KR" altLang="en-US" sz="1100" dirty="0" err="1">
                <a:solidFill>
                  <a:srgbClr val="00B050"/>
                </a:solidFill>
              </a:rPr>
              <a:t>몽고디비</a:t>
            </a:r>
            <a:r>
              <a:rPr lang="en-US" altLang="ko-KR" sz="1100" dirty="0" smtClean="0">
                <a:solidFill>
                  <a:srgbClr val="00B050"/>
                </a:solidFill>
              </a:rPr>
              <a:t>3 </a:t>
            </a:r>
            <a:r>
              <a:rPr lang="ko-KR" altLang="en-US" sz="1100" dirty="0" smtClean="0">
                <a:solidFill>
                  <a:srgbClr val="00B050"/>
                </a:solidFill>
              </a:rPr>
              <a:t>이상에서는 </a:t>
            </a:r>
            <a:r>
              <a:rPr lang="en-US" altLang="ko-KR" sz="1100" dirty="0" err="1">
                <a:solidFill>
                  <a:srgbClr val="00B050"/>
                </a:solidFill>
              </a:rPr>
              <a:t>db</a:t>
            </a:r>
            <a:r>
              <a:rPr lang="ko-KR" altLang="en-US" sz="1100" dirty="0">
                <a:solidFill>
                  <a:srgbClr val="00B050"/>
                </a:solidFill>
              </a:rPr>
              <a:t>명을 지정해 주어야 한다</a:t>
            </a:r>
            <a:r>
              <a:rPr lang="en-US" altLang="ko-KR" sz="1100" dirty="0">
                <a:solidFill>
                  <a:srgbClr val="00B050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100" dirty="0" smtClean="0"/>
              <a:t>            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db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= </a:t>
            </a:r>
            <a:r>
              <a:rPr lang="en-US" altLang="ko-KR" sz="1400" dirty="0" err="1">
                <a:solidFill>
                  <a:srgbClr val="FF0000"/>
                </a:solidFill>
              </a:rPr>
              <a:t>database.db</a:t>
            </a:r>
            <a:r>
              <a:rPr lang="en-US" altLang="ko-KR" sz="1400" dirty="0">
                <a:solidFill>
                  <a:srgbClr val="FF0000"/>
                </a:solidFill>
              </a:rPr>
              <a:t>('vehicle');</a:t>
            </a:r>
          </a:p>
          <a:p>
            <a:pPr marL="0" indent="0">
              <a:buNone/>
            </a:pPr>
            <a:r>
              <a:rPr lang="en-US" altLang="ko-KR" sz="1100" dirty="0" smtClean="0"/>
              <a:t>     });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 smtClean="0"/>
              <a:t>}</a:t>
            </a:r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 err="1" smtClean="0"/>
              <a:t>var</a:t>
            </a:r>
            <a:r>
              <a:rPr lang="en-US" altLang="ko-KR" sz="1100" dirty="0" smtClean="0"/>
              <a:t> </a:t>
            </a:r>
            <a:r>
              <a:rPr lang="en-US" altLang="ko-KR" sz="1100" dirty="0" err="1"/>
              <a:t>authUser</a:t>
            </a:r>
            <a:r>
              <a:rPr lang="en-US" altLang="ko-KR" sz="1100" dirty="0"/>
              <a:t> = function(database, callback) {</a:t>
            </a:r>
          </a:p>
          <a:p>
            <a:pPr marL="0" indent="0">
              <a:buNone/>
            </a:pPr>
            <a:r>
              <a:rPr lang="en-US" altLang="ko-KR" sz="1100" dirty="0"/>
              <a:t>    </a:t>
            </a:r>
            <a:r>
              <a:rPr lang="en-US" altLang="ko-KR" sz="1100" dirty="0" err="1"/>
              <a:t>var</a:t>
            </a:r>
            <a:r>
              <a:rPr lang="en-US" altLang="ko-KR" sz="1100" dirty="0"/>
              <a:t> car = </a:t>
            </a:r>
            <a:r>
              <a:rPr lang="en-US" altLang="ko-KR" sz="1100" dirty="0" err="1"/>
              <a:t>database.collection</a:t>
            </a:r>
            <a:r>
              <a:rPr lang="en-US" altLang="ko-KR" sz="1100" dirty="0"/>
              <a:t>('car');   </a:t>
            </a:r>
          </a:p>
          <a:p>
            <a:pPr marL="0" indent="0">
              <a:buNone/>
            </a:pPr>
            <a:r>
              <a:rPr lang="en-US" altLang="ko-KR" sz="1100" dirty="0"/>
              <a:t>    </a:t>
            </a:r>
            <a:r>
              <a:rPr lang="en-US" altLang="ko-KR" sz="1100" dirty="0" err="1"/>
              <a:t>car.find</a:t>
            </a:r>
            <a:r>
              <a:rPr lang="en-US" altLang="ko-KR" sz="1100" dirty="0"/>
              <a:t>({"name": "BMW"}).</a:t>
            </a:r>
            <a:r>
              <a:rPr lang="en-US" altLang="ko-KR" sz="1100" dirty="0" err="1"/>
              <a:t>toArray</a:t>
            </a:r>
            <a:r>
              <a:rPr lang="en-US" altLang="ko-KR" sz="1100" dirty="0"/>
              <a:t>(function(err, docs){</a:t>
            </a:r>
          </a:p>
          <a:p>
            <a:pPr marL="0" indent="0">
              <a:buNone/>
            </a:pPr>
            <a:r>
              <a:rPr lang="en-US" altLang="ko-KR" sz="1100" dirty="0"/>
              <a:t>        console.log(docs);</a:t>
            </a:r>
          </a:p>
          <a:p>
            <a:pPr marL="0" indent="0">
              <a:buNone/>
            </a:pPr>
            <a:r>
              <a:rPr lang="en-US" altLang="ko-KR" sz="1100" dirty="0"/>
              <a:t>    });</a:t>
            </a:r>
          </a:p>
          <a:p>
            <a:pPr marL="0" indent="0">
              <a:buNone/>
            </a:pPr>
            <a:r>
              <a:rPr lang="en-US" altLang="ko-KR" sz="1100" dirty="0" smtClean="0"/>
              <a:t>}</a:t>
            </a:r>
            <a:endParaRPr lang="en-US" altLang="ko-KR" sz="11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87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Express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몽고디비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823" y="4554681"/>
            <a:ext cx="3179837" cy="1250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654164" y="2539208"/>
            <a:ext cx="3012363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err="1"/>
              <a:t>connectDB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 err="1"/>
              <a:t>setTimeout</a:t>
            </a:r>
            <a:r>
              <a:rPr lang="en-US" altLang="ko-KR" sz="1200" dirty="0"/>
              <a:t>(function(){</a:t>
            </a:r>
          </a:p>
          <a:p>
            <a:r>
              <a:rPr lang="en-US" altLang="ko-KR" sz="1200" dirty="0"/>
              <a:t>    if(</a:t>
            </a:r>
            <a:r>
              <a:rPr lang="en-US" altLang="ko-KR" sz="1200" dirty="0" err="1"/>
              <a:t>db</a:t>
            </a:r>
            <a:r>
              <a:rPr lang="en-US" altLang="ko-KR" sz="1200" dirty="0"/>
              <a:t>) {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authUser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db</a:t>
            </a:r>
            <a:r>
              <a:rPr lang="en-US" altLang="ko-KR" sz="1200" dirty="0"/>
              <a:t>, function(err, docs) {</a:t>
            </a:r>
          </a:p>
          <a:p>
            <a:r>
              <a:rPr lang="en-US" altLang="ko-KR" sz="1200" dirty="0"/>
              <a:t>            if(err) throw err;</a:t>
            </a:r>
          </a:p>
          <a:p>
            <a:r>
              <a:rPr lang="en-US" altLang="ko-KR" sz="1200" dirty="0"/>
              <a:t>        });</a:t>
            </a:r>
          </a:p>
          <a:p>
            <a:r>
              <a:rPr lang="en-US" altLang="ko-KR" sz="1200" dirty="0"/>
              <a:t>    }</a:t>
            </a:r>
          </a:p>
          <a:p>
            <a:r>
              <a:rPr lang="en-US" altLang="ko-KR" sz="1200" dirty="0"/>
              <a:t>},2000</a:t>
            </a:r>
            <a:r>
              <a:rPr lang="en-US" altLang="ko-KR" sz="1200" dirty="0" smtClean="0"/>
              <a:t>);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5654165" y="2276872"/>
            <a:ext cx="3012363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선언한 함수 호출 </a:t>
            </a:r>
            <a:r>
              <a:rPr lang="en-US" altLang="ko-KR" sz="1100" dirty="0" smtClean="0">
                <a:solidFill>
                  <a:srgbClr val="FF0000"/>
                </a:solidFill>
              </a:rPr>
              <a:t>- </a:t>
            </a:r>
            <a:r>
              <a:rPr lang="ko-KR" altLang="en-US" sz="1100" dirty="0" smtClean="0">
                <a:solidFill>
                  <a:srgbClr val="FF0000"/>
                </a:solidFill>
              </a:rPr>
              <a:t>나중에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라우팅</a:t>
            </a:r>
            <a:r>
              <a:rPr lang="ko-KR" altLang="en-US" sz="1100" dirty="0" smtClean="0">
                <a:solidFill>
                  <a:srgbClr val="FF0000"/>
                </a:solidFill>
              </a:rPr>
              <a:t> 함수에 적용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25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 smtClean="0"/>
              <a:t>mogodb</a:t>
            </a:r>
            <a:r>
              <a:rPr lang="ko-KR" altLang="en-US" sz="2400" dirty="0" smtClean="0"/>
              <a:t>에 로그인 정보 입력</a:t>
            </a:r>
            <a:endParaRPr lang="en-US" altLang="ko-KR" sz="2400" dirty="0" smtClean="0"/>
          </a:p>
          <a:p>
            <a:r>
              <a:rPr lang="ko-KR" altLang="en-US" sz="2400" dirty="0" err="1"/>
              <a:t>몽고디비</a:t>
            </a:r>
            <a:r>
              <a:rPr lang="ko-KR" altLang="en-US" sz="2400" dirty="0"/>
              <a:t> 실행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&gt; mongo</a:t>
            </a:r>
          </a:p>
          <a:p>
            <a:pPr lvl="1"/>
            <a:r>
              <a:rPr lang="en-US" altLang="ko-KR" sz="1800" dirty="0" err="1" smtClean="0"/>
              <a:t>cls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use local</a:t>
            </a:r>
          </a:p>
          <a:p>
            <a:pPr lvl="1"/>
            <a:r>
              <a:rPr lang="en-US" altLang="ko-KR" sz="1800" dirty="0" err="1" smtClean="0"/>
              <a:t>db.users.remove</a:t>
            </a:r>
            <a:r>
              <a:rPr lang="en-US" altLang="ko-KR" sz="1800" dirty="0" smtClean="0"/>
              <a:t>({name:/</a:t>
            </a:r>
            <a:r>
              <a:rPr lang="ko-KR" altLang="en-US" sz="1800" dirty="0" smtClean="0"/>
              <a:t>방</a:t>
            </a:r>
            <a:r>
              <a:rPr lang="ko-KR" altLang="en-US" sz="1800" dirty="0"/>
              <a:t>탄</a:t>
            </a:r>
            <a:r>
              <a:rPr lang="en-US" altLang="ko-KR" sz="1800" dirty="0" smtClean="0"/>
              <a:t>/})</a:t>
            </a:r>
          </a:p>
          <a:p>
            <a:pPr lvl="1"/>
            <a:r>
              <a:rPr lang="en-US" altLang="ko-KR" sz="1800" dirty="0" err="1" smtClean="0"/>
              <a:t>db.users.find</a:t>
            </a:r>
            <a:r>
              <a:rPr lang="en-US" altLang="ko-KR" sz="1800" dirty="0" smtClean="0"/>
              <a:t>().pretty()</a:t>
            </a:r>
          </a:p>
          <a:p>
            <a:pPr lvl="1"/>
            <a:r>
              <a:rPr lang="en-US" altLang="ko-KR" sz="1800" dirty="0" err="1" smtClean="0"/>
              <a:t>db.users.insert</a:t>
            </a:r>
            <a:r>
              <a:rPr lang="en-US" altLang="ko-KR" sz="1800" dirty="0" smtClean="0"/>
              <a:t>({id:'test01', name:'</a:t>
            </a:r>
            <a:r>
              <a:rPr lang="ko-KR" altLang="en-US" sz="1800" dirty="0" smtClean="0"/>
              <a:t>소녀시대</a:t>
            </a:r>
            <a:r>
              <a:rPr lang="en-US" altLang="ko-KR" sz="1800" dirty="0" smtClean="0"/>
              <a:t>', password:'123456'})</a:t>
            </a:r>
          </a:p>
          <a:p>
            <a:pPr lvl="1"/>
            <a:r>
              <a:rPr lang="en-US" altLang="ko-KR" sz="1800" dirty="0" err="1" smtClean="0"/>
              <a:t>db.users.find</a:t>
            </a:r>
            <a:r>
              <a:rPr lang="en-US" altLang="ko-KR" sz="1800" dirty="0" smtClean="0"/>
              <a:t>().pretty()</a:t>
            </a:r>
            <a:endParaRPr lang="ko-KR" altLang="en-US" sz="1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88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 기능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828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89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 기능 규현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87600"/>
            <a:ext cx="6912768" cy="4420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1560" y="1484784"/>
            <a:ext cx="393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몽고디비에</a:t>
            </a:r>
            <a:r>
              <a:rPr lang="ko-KR" altLang="en-US" dirty="0" smtClean="0"/>
              <a:t> 사용자 계정 정보 입력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281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HTTP </a:t>
            </a:r>
            <a:r>
              <a:rPr lang="ko-KR" altLang="en-US" sz="2400" dirty="0" smtClean="0"/>
              <a:t>클라이언트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클라이언트 객체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사용하지 </a:t>
            </a:r>
            <a:r>
              <a:rPr lang="ko-KR" altLang="en-US" sz="2000" dirty="0" err="1" smtClean="0"/>
              <a:t>말것</a:t>
            </a:r>
            <a:r>
              <a:rPr lang="en-US" altLang="ko-KR" sz="2000" dirty="0" smtClean="0"/>
              <a:t>)</a:t>
            </a:r>
          </a:p>
          <a:p>
            <a:pPr lvl="2"/>
            <a:r>
              <a:rPr lang="en-US" altLang="ko-KR" sz="1800" dirty="0" err="1" smtClean="0"/>
              <a:t>http.createClient</a:t>
            </a:r>
            <a:r>
              <a:rPr lang="en-US" altLang="ko-KR" sz="1800" dirty="0" smtClean="0"/>
              <a:t>([port][, host])   // deprecated</a:t>
            </a:r>
          </a:p>
          <a:p>
            <a:pPr lvl="2"/>
            <a:endParaRPr lang="en-US" altLang="ko-KR" sz="1800" dirty="0"/>
          </a:p>
          <a:p>
            <a:pPr lvl="1"/>
            <a:r>
              <a:rPr lang="ko-KR" altLang="en-US" sz="2000" dirty="0" smtClean="0"/>
              <a:t>클라이언트 요청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권장</a:t>
            </a:r>
            <a:r>
              <a:rPr lang="en-US" altLang="ko-KR" sz="2000" dirty="0" smtClean="0"/>
              <a:t>)</a:t>
            </a:r>
          </a:p>
          <a:p>
            <a:pPr lvl="2"/>
            <a:r>
              <a:rPr lang="en-US" altLang="ko-KR" sz="1800" dirty="0" err="1" smtClean="0"/>
              <a:t>http.request</a:t>
            </a:r>
            <a:r>
              <a:rPr lang="en-US" altLang="ko-KR" sz="1800" dirty="0" smtClean="0"/>
              <a:t>(options[, callback])</a:t>
            </a:r>
          </a:p>
          <a:p>
            <a:pPr lvl="2"/>
            <a:endParaRPr lang="en-US" altLang="ko-KR" sz="1800" dirty="0"/>
          </a:p>
          <a:p>
            <a:pPr lvl="1"/>
            <a:r>
              <a:rPr lang="ko-KR" altLang="en-US" sz="2000" dirty="0" smtClean="0"/>
              <a:t>바디 없이 요청 보내기</a:t>
            </a:r>
            <a:r>
              <a:rPr lang="en-US" altLang="ko-KR" sz="2000" dirty="0" smtClean="0"/>
              <a:t>(GET)</a:t>
            </a:r>
          </a:p>
          <a:p>
            <a:pPr lvl="2"/>
            <a:r>
              <a:rPr lang="en-US" altLang="ko-KR" sz="1800" dirty="0" err="1" smtClean="0"/>
              <a:t>http.get</a:t>
            </a:r>
            <a:r>
              <a:rPr lang="en-US" altLang="ko-KR" sz="1800" dirty="0" smtClean="0"/>
              <a:t>(options[, callback])</a:t>
            </a:r>
          </a:p>
          <a:p>
            <a:pPr lvl="2"/>
            <a:endParaRPr lang="en-US" altLang="ko-KR" sz="1800" dirty="0" smtClean="0"/>
          </a:p>
          <a:p>
            <a:pPr lvl="2"/>
            <a:endParaRPr lang="en-US" altLang="ko-KR" sz="1800" dirty="0"/>
          </a:p>
          <a:p>
            <a:pPr lvl="1"/>
            <a:r>
              <a:rPr lang="ko-KR" altLang="en-US" sz="2000" dirty="0" smtClean="0">
                <a:solidFill>
                  <a:srgbClr val="0070C0"/>
                </a:solidFill>
              </a:rPr>
              <a:t>크롬 </a:t>
            </a:r>
            <a:r>
              <a:rPr lang="en-US" altLang="ko-KR" sz="2000" dirty="0" smtClean="0">
                <a:solidFill>
                  <a:srgbClr val="0070C0"/>
                </a:solidFill>
              </a:rPr>
              <a:t>&gt;</a:t>
            </a:r>
            <a:r>
              <a:rPr lang="ko-KR" altLang="en-US" sz="2000" dirty="0" smtClean="0">
                <a:solidFill>
                  <a:srgbClr val="0070C0"/>
                </a:solidFill>
              </a:rPr>
              <a:t> 개발자 도구 </a:t>
            </a:r>
            <a:r>
              <a:rPr lang="en-US" altLang="ko-KR" sz="2000" dirty="0" smtClean="0">
                <a:solidFill>
                  <a:srgbClr val="0070C0"/>
                </a:solidFill>
              </a:rPr>
              <a:t>&gt; Network </a:t>
            </a:r>
            <a:r>
              <a:rPr lang="ko-KR" altLang="en-US" sz="2000" dirty="0" smtClean="0">
                <a:solidFill>
                  <a:srgbClr val="0070C0"/>
                </a:solidFill>
              </a:rPr>
              <a:t>탭에서 다양한 응답 정보 확인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 smtClean="0"/>
              <a:t>서</a:t>
            </a:r>
            <a:r>
              <a:rPr lang="ko-KR" altLang="en-US" dirty="0"/>
              <a:t>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48198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작업 순서</a:t>
            </a:r>
            <a:endParaRPr lang="en-US" altLang="ko-KR" sz="28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1. /public </a:t>
            </a:r>
            <a:r>
              <a:rPr lang="ko-KR" altLang="en-US" sz="2400" dirty="0" smtClean="0"/>
              <a:t>폴더를 </a:t>
            </a:r>
            <a:r>
              <a:rPr lang="en-US" altLang="ko-KR" sz="2400" dirty="0" smtClean="0"/>
              <a:t>static</a:t>
            </a:r>
            <a:r>
              <a:rPr lang="ko-KR" altLang="en-US" sz="2400" dirty="0" smtClean="0"/>
              <a:t>으로 설정하고 </a:t>
            </a:r>
            <a:r>
              <a:rPr lang="en-US" altLang="ko-KR" sz="2400" dirty="0" smtClean="0"/>
              <a:t>html </a:t>
            </a:r>
            <a:r>
              <a:rPr lang="ko-KR" altLang="en-US" sz="2400" dirty="0" smtClean="0"/>
              <a:t>페이지 생성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en-US" altLang="ko-KR" sz="2400" dirty="0" smtClean="0"/>
              <a:t>2. router </a:t>
            </a:r>
            <a:r>
              <a:rPr lang="ko-KR" altLang="en-US" sz="2400" dirty="0"/>
              <a:t>기능을 이용해서 </a:t>
            </a:r>
            <a:r>
              <a:rPr lang="en-US" altLang="ko-KR" sz="2400" dirty="0" err="1"/>
              <a:t>url</a:t>
            </a:r>
            <a:r>
              <a:rPr lang="ko-KR" altLang="en-US" sz="2400" dirty="0"/>
              <a:t>을 </a:t>
            </a:r>
            <a:r>
              <a:rPr lang="ko-KR" altLang="en-US" sz="2400" dirty="0" err="1"/>
              <a:t>매핑한다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 smtClean="0"/>
              <a:t>3. html </a:t>
            </a:r>
            <a:r>
              <a:rPr lang="ko-KR" altLang="en-US" sz="2400" dirty="0" smtClean="0"/>
              <a:t>페이지에서 입력한 로그인 정보가 </a:t>
            </a:r>
            <a:r>
              <a:rPr lang="ko-KR" altLang="en-US" sz="2400" dirty="0" err="1" smtClean="0"/>
              <a:t>매핑</a:t>
            </a:r>
            <a:r>
              <a:rPr lang="ko-KR" altLang="en-US" sz="2400" dirty="0" smtClean="0"/>
              <a:t> 되도록 한다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en-US" altLang="ko-KR" sz="2400" dirty="0" smtClean="0"/>
              <a:t>4. </a:t>
            </a:r>
            <a:r>
              <a:rPr lang="en-US" altLang="ko-KR" sz="2400" dirty="0" err="1" smtClean="0"/>
              <a:t>mogodb</a:t>
            </a:r>
            <a:r>
              <a:rPr lang="ko-KR" altLang="en-US" sz="2400" dirty="0" smtClean="0"/>
              <a:t>와 연동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5. body-parser </a:t>
            </a:r>
            <a:r>
              <a:rPr lang="ko-KR" altLang="en-US" sz="2400" dirty="0" err="1" smtClean="0"/>
              <a:t>미들웨어</a:t>
            </a:r>
            <a:r>
              <a:rPr lang="ko-KR" altLang="en-US" sz="2400" dirty="0" err="1"/>
              <a:t>로</a:t>
            </a:r>
            <a:r>
              <a:rPr lang="ko-KR" altLang="en-US" sz="2400" dirty="0" smtClean="0"/>
              <a:t> 로그인 정보를 받아온다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en-US" altLang="ko-KR" sz="2400" dirty="0" smtClean="0"/>
              <a:t>6. </a:t>
            </a:r>
            <a:r>
              <a:rPr lang="ko-KR" altLang="en-US" sz="2400" dirty="0" err="1" smtClean="0"/>
              <a:t>로그인이</a:t>
            </a:r>
            <a:r>
              <a:rPr lang="ko-KR" altLang="en-US" sz="2400" dirty="0" smtClean="0"/>
              <a:t> 되도록 </a:t>
            </a:r>
            <a:r>
              <a:rPr lang="en-US" altLang="ko-KR" sz="2400" dirty="0" smtClean="0"/>
              <a:t>session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등록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7. </a:t>
            </a:r>
            <a:r>
              <a:rPr lang="ko-KR" altLang="en-US" sz="2400" dirty="0" err="1" smtClean="0"/>
              <a:t>로그인이</a:t>
            </a:r>
            <a:r>
              <a:rPr lang="ko-KR" altLang="en-US" sz="2400" dirty="0" smtClean="0"/>
              <a:t> 되면 상품 목록 페이지가 보여지도록 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90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 기능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59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772816"/>
            <a:ext cx="6275040" cy="475252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 dirty="0">
                <a:solidFill>
                  <a:srgbClr val="00B050"/>
                </a:solidFill>
              </a:rPr>
              <a:t>// </a:t>
            </a:r>
            <a:r>
              <a:rPr lang="ko-KR" altLang="en-US" sz="1400" dirty="0">
                <a:solidFill>
                  <a:srgbClr val="00B050"/>
                </a:solidFill>
              </a:rPr>
              <a:t>기본 모듈</a:t>
            </a:r>
          </a:p>
          <a:p>
            <a:pPr marL="0" indent="0">
              <a:buNone/>
            </a:pPr>
            <a:r>
              <a:rPr lang="en-US" altLang="ko-KR" sz="1400" dirty="0" err="1"/>
              <a:t>var</a:t>
            </a:r>
            <a:r>
              <a:rPr lang="en-US" altLang="ko-KR" sz="1400" dirty="0"/>
              <a:t> http = require('http');</a:t>
            </a:r>
          </a:p>
          <a:p>
            <a:pPr marL="0" indent="0">
              <a:buNone/>
            </a:pPr>
            <a:r>
              <a:rPr lang="en-US" altLang="ko-KR" sz="1400" dirty="0" err="1"/>
              <a:t>var</a:t>
            </a:r>
            <a:r>
              <a:rPr lang="en-US" altLang="ko-KR" sz="1400" dirty="0"/>
              <a:t> path = require('path');</a:t>
            </a:r>
          </a:p>
          <a:p>
            <a:pPr marL="0" indent="0">
              <a:buNone/>
            </a:pPr>
            <a:r>
              <a:rPr lang="en-US" altLang="ko-KR" sz="1400" dirty="0" err="1"/>
              <a:t>var</a:t>
            </a:r>
            <a:r>
              <a:rPr lang="en-US" altLang="ko-KR" sz="1400" dirty="0"/>
              <a:t> express = require('express');</a:t>
            </a:r>
          </a:p>
          <a:p>
            <a:pPr marL="0" indent="0">
              <a:buNone/>
            </a:pPr>
            <a:r>
              <a:rPr lang="en-US" altLang="ko-KR" sz="1400" dirty="0" err="1"/>
              <a:t>var</a:t>
            </a:r>
            <a:r>
              <a:rPr lang="en-US" altLang="ko-KR" sz="1400" dirty="0"/>
              <a:t> app = express();</a:t>
            </a:r>
          </a:p>
          <a:p>
            <a:pPr marL="0" indent="0">
              <a:buNone/>
            </a:pPr>
            <a:r>
              <a:rPr lang="en-US" altLang="ko-KR" sz="1400" dirty="0" err="1"/>
              <a:t>var</a:t>
            </a:r>
            <a:r>
              <a:rPr lang="en-US" altLang="ko-KR" sz="1400" dirty="0"/>
              <a:t> static = require('serve-static');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>
                <a:solidFill>
                  <a:srgbClr val="00B050"/>
                </a:solidFill>
              </a:rPr>
              <a:t>// </a:t>
            </a:r>
            <a:r>
              <a:rPr lang="ko-KR" altLang="en-US" sz="1400" dirty="0">
                <a:solidFill>
                  <a:srgbClr val="00B050"/>
                </a:solidFill>
              </a:rPr>
              <a:t>세션</a:t>
            </a:r>
            <a:r>
              <a:rPr lang="en-US" altLang="ko-KR" sz="1400" dirty="0">
                <a:solidFill>
                  <a:srgbClr val="00B050"/>
                </a:solidFill>
              </a:rPr>
              <a:t>, </a:t>
            </a:r>
            <a:r>
              <a:rPr lang="ko-KR" altLang="en-US" sz="1400" dirty="0">
                <a:solidFill>
                  <a:srgbClr val="00B050"/>
                </a:solidFill>
              </a:rPr>
              <a:t>쿠키</a:t>
            </a:r>
            <a:r>
              <a:rPr lang="en-US" altLang="ko-KR" sz="1400" dirty="0">
                <a:solidFill>
                  <a:srgbClr val="00B050"/>
                </a:solidFill>
              </a:rPr>
              <a:t>, </a:t>
            </a:r>
            <a:r>
              <a:rPr lang="ko-KR" altLang="en-US" sz="1400" dirty="0">
                <a:solidFill>
                  <a:srgbClr val="00B050"/>
                </a:solidFill>
              </a:rPr>
              <a:t>로그인 관련 모듈</a:t>
            </a:r>
          </a:p>
          <a:p>
            <a:pPr marL="0" indent="0">
              <a:buNone/>
            </a:pPr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bodyParser</a:t>
            </a:r>
            <a:r>
              <a:rPr lang="en-US" altLang="ko-KR" sz="1400" dirty="0"/>
              <a:t> = require('body-parser');</a:t>
            </a:r>
          </a:p>
          <a:p>
            <a:pPr marL="0" indent="0">
              <a:buNone/>
            </a:pPr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cookieParser</a:t>
            </a:r>
            <a:r>
              <a:rPr lang="en-US" altLang="ko-KR" sz="1400" dirty="0"/>
              <a:t> = require('cookie-parser');</a:t>
            </a:r>
          </a:p>
          <a:p>
            <a:pPr marL="0" indent="0">
              <a:buNone/>
            </a:pPr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expressSession</a:t>
            </a:r>
            <a:r>
              <a:rPr lang="en-US" altLang="ko-KR" sz="1400" dirty="0"/>
              <a:t> = require('express-session');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>
                <a:solidFill>
                  <a:srgbClr val="00B050"/>
                </a:solidFill>
              </a:rPr>
              <a:t>// </a:t>
            </a:r>
            <a:r>
              <a:rPr lang="ko-KR" altLang="en-US" sz="1400" dirty="0">
                <a:solidFill>
                  <a:srgbClr val="00B050"/>
                </a:solidFill>
              </a:rPr>
              <a:t>에러처리 관련 모듈</a:t>
            </a:r>
          </a:p>
          <a:p>
            <a:pPr marL="0" indent="0">
              <a:buNone/>
            </a:pPr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errorHandler</a:t>
            </a:r>
            <a:r>
              <a:rPr lang="en-US" altLang="ko-KR" sz="1400" dirty="0"/>
              <a:t> = require('</a:t>
            </a:r>
            <a:r>
              <a:rPr lang="en-US" altLang="ko-KR" sz="1400" dirty="0" err="1"/>
              <a:t>errorhandler</a:t>
            </a:r>
            <a:r>
              <a:rPr lang="en-US" altLang="ko-KR" sz="1400" dirty="0"/>
              <a:t>');</a:t>
            </a:r>
          </a:p>
          <a:p>
            <a:pPr marL="0" indent="0">
              <a:buNone/>
            </a:pPr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expressErrorHandler</a:t>
            </a:r>
            <a:r>
              <a:rPr lang="en-US" altLang="ko-KR" sz="1400" dirty="0"/>
              <a:t> = require('express-error-handler');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>
                <a:solidFill>
                  <a:srgbClr val="00B050"/>
                </a:solidFill>
              </a:rPr>
              <a:t>// </a:t>
            </a:r>
            <a:r>
              <a:rPr lang="ko-KR" altLang="en-US" sz="1400" dirty="0" err="1">
                <a:solidFill>
                  <a:srgbClr val="00B050"/>
                </a:solidFill>
              </a:rPr>
              <a:t>라우팅</a:t>
            </a:r>
            <a:r>
              <a:rPr lang="ko-KR" altLang="en-US" sz="1400" dirty="0">
                <a:solidFill>
                  <a:srgbClr val="00B050"/>
                </a:solidFill>
              </a:rPr>
              <a:t> </a:t>
            </a:r>
            <a:r>
              <a:rPr lang="ko-KR" altLang="en-US" sz="1400" dirty="0" err="1">
                <a:solidFill>
                  <a:srgbClr val="00B050"/>
                </a:solidFill>
              </a:rPr>
              <a:t>매핑을</a:t>
            </a:r>
            <a:r>
              <a:rPr lang="ko-KR" altLang="en-US" sz="1400" dirty="0">
                <a:solidFill>
                  <a:srgbClr val="00B050"/>
                </a:solidFill>
              </a:rPr>
              <a:t> 위한 모듈</a:t>
            </a:r>
          </a:p>
          <a:p>
            <a:pPr marL="0" indent="0">
              <a:buNone/>
            </a:pPr>
            <a:r>
              <a:rPr lang="en-US" altLang="ko-KR" sz="1400" dirty="0" err="1"/>
              <a:t>var</a:t>
            </a:r>
            <a:r>
              <a:rPr lang="en-US" altLang="ko-KR" sz="1400" dirty="0"/>
              <a:t> router = </a:t>
            </a:r>
            <a:r>
              <a:rPr lang="en-US" altLang="ko-KR" sz="1400" dirty="0" err="1"/>
              <a:t>express.Router</a:t>
            </a:r>
            <a:r>
              <a:rPr lang="en-US" altLang="ko-KR" sz="1400" dirty="0"/>
              <a:t>();</a:t>
            </a:r>
            <a:endParaRPr lang="ko-KR" altLang="en-US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91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 기능 구현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4164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 기능에 필요한 모듈을 불러온다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96136" y="2132856"/>
            <a:ext cx="242085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앞의 </a:t>
            </a:r>
            <a:r>
              <a:rPr lang="en-US" altLang="ko-KR" dirty="0" smtClean="0">
                <a:solidFill>
                  <a:srgbClr val="FF0000"/>
                </a:solidFill>
              </a:rPr>
              <a:t>session</a:t>
            </a:r>
            <a:r>
              <a:rPr lang="ko-KR" altLang="en-US" dirty="0" smtClean="0">
                <a:solidFill>
                  <a:srgbClr val="FF0000"/>
                </a:solidFill>
              </a:rPr>
              <a:t>예제 활용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4248" y="2596262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p.208 </a:t>
            </a:r>
            <a:r>
              <a:rPr lang="ko-KR" altLang="en-US" dirty="0" smtClean="0"/>
              <a:t>참고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576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11273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/public </a:t>
            </a:r>
            <a:r>
              <a:rPr lang="ko-KR" altLang="en-US" sz="2400" dirty="0" smtClean="0"/>
              <a:t>폴더를 </a:t>
            </a:r>
            <a:r>
              <a:rPr lang="en-US" altLang="ko-KR" sz="2400" dirty="0" smtClean="0"/>
              <a:t>static</a:t>
            </a:r>
            <a:r>
              <a:rPr lang="ko-KR" altLang="en-US" sz="2400" dirty="0" smtClean="0"/>
              <a:t>으로 지정</a:t>
            </a:r>
            <a:endParaRPr lang="en-US" altLang="ko-KR" sz="2400" dirty="0" smtClean="0"/>
          </a:p>
          <a:p>
            <a:pPr lvl="1"/>
            <a:r>
              <a:rPr lang="ko-KR" altLang="en-US" sz="1800" dirty="0" smtClean="0"/>
              <a:t>외부의 브라우저에서 </a:t>
            </a:r>
            <a:r>
              <a:rPr lang="en-US" altLang="ko-KR" sz="1800" dirty="0" smtClean="0"/>
              <a:t>public </a:t>
            </a:r>
            <a:r>
              <a:rPr lang="ko-KR" altLang="en-US" sz="1800" dirty="0" smtClean="0"/>
              <a:t>폴더의 파일을 바로 접근 가능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92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 기능 구현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2655490"/>
            <a:ext cx="5647700" cy="3077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 smtClean="0"/>
              <a:t>...</a:t>
            </a:r>
          </a:p>
          <a:p>
            <a:endParaRPr lang="en-US" altLang="ko-KR" sz="1600" dirty="0"/>
          </a:p>
          <a:p>
            <a:r>
              <a:rPr lang="en-US" altLang="ko-KR" sz="1600" dirty="0" err="1" smtClean="0"/>
              <a:t>app.set</a:t>
            </a:r>
            <a:r>
              <a:rPr lang="en-US" altLang="ko-KR" sz="1600" dirty="0"/>
              <a:t>('port', </a:t>
            </a:r>
            <a:r>
              <a:rPr lang="en-US" altLang="ko-KR" sz="1600" dirty="0" err="1"/>
              <a:t>process.env.PORT</a:t>
            </a:r>
            <a:r>
              <a:rPr lang="en-US" altLang="ko-KR" sz="1600" dirty="0"/>
              <a:t> || 3000);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app.use</a:t>
            </a:r>
            <a:r>
              <a:rPr lang="en-US" altLang="ko-KR" sz="1600" dirty="0"/>
              <a:t>('/public', static(</a:t>
            </a:r>
            <a:r>
              <a:rPr lang="en-US" altLang="ko-KR" sz="1600" dirty="0" err="1"/>
              <a:t>path.join</a:t>
            </a:r>
            <a:r>
              <a:rPr lang="en-US" altLang="ko-KR" sz="1600" dirty="0"/>
              <a:t>(__</a:t>
            </a:r>
            <a:r>
              <a:rPr lang="en-US" altLang="ko-KR" sz="1600" dirty="0" err="1"/>
              <a:t>dirname</a:t>
            </a:r>
            <a:r>
              <a:rPr lang="en-US" altLang="ko-KR" sz="1600" dirty="0"/>
              <a:t>, 'public')));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err="1"/>
              <a:t>var</a:t>
            </a:r>
            <a:r>
              <a:rPr lang="en-US" altLang="ko-KR" sz="1600" dirty="0"/>
              <a:t> server = </a:t>
            </a:r>
            <a:r>
              <a:rPr lang="en-US" altLang="ko-KR" sz="1600" dirty="0" err="1"/>
              <a:t>http.createServer</a:t>
            </a:r>
            <a:r>
              <a:rPr lang="en-US" altLang="ko-KR" sz="1600" dirty="0"/>
              <a:t>(app);</a:t>
            </a:r>
          </a:p>
          <a:p>
            <a:r>
              <a:rPr lang="en-US" altLang="ko-KR" sz="1600" dirty="0" err="1"/>
              <a:t>server.listen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app.get</a:t>
            </a:r>
            <a:r>
              <a:rPr lang="en-US" altLang="ko-KR" sz="1600" dirty="0"/>
              <a:t>('port'), function() {</a:t>
            </a:r>
          </a:p>
          <a:p>
            <a:r>
              <a:rPr lang="en-US" altLang="ko-KR" sz="1600" dirty="0"/>
              <a:t>   console.log('</a:t>
            </a:r>
            <a:r>
              <a:rPr lang="ko-KR" altLang="en-US" sz="1600" dirty="0"/>
              <a:t>서버가 실행 되었습니다</a:t>
            </a:r>
            <a:r>
              <a:rPr lang="en-US" altLang="ko-KR" sz="1600" dirty="0"/>
              <a:t>. %d', </a:t>
            </a:r>
            <a:r>
              <a:rPr lang="en-US" altLang="ko-KR" sz="1600" dirty="0" err="1"/>
              <a:t>app.get</a:t>
            </a:r>
            <a:r>
              <a:rPr lang="en-US" altLang="ko-KR" sz="1600" dirty="0"/>
              <a:t>('port')); </a:t>
            </a:r>
          </a:p>
          <a:p>
            <a:r>
              <a:rPr lang="en-US" altLang="ko-KR" sz="1600" dirty="0"/>
              <a:t>});</a:t>
            </a:r>
            <a:endParaRPr lang="ko-KR" alt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989" y="4797152"/>
            <a:ext cx="2534890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61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948294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라우팅</a:t>
            </a:r>
            <a:r>
              <a:rPr lang="en-US" altLang="ko-KR" sz="2000" dirty="0" smtClean="0"/>
              <a:t>: router </a:t>
            </a:r>
            <a:r>
              <a:rPr lang="ko-KR" altLang="en-US" sz="2000" dirty="0" smtClean="0"/>
              <a:t>기능을 이용해서 </a:t>
            </a:r>
            <a:r>
              <a:rPr lang="en-US" altLang="ko-KR" sz="2000" dirty="0" err="1" smtClean="0"/>
              <a:t>url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매핑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</a:t>
            </a:r>
            <a:r>
              <a:rPr lang="ko-KR" altLang="en-US" sz="1600" dirty="0" smtClean="0">
                <a:solidFill>
                  <a:srgbClr val="FF0000"/>
                </a:solidFill>
              </a:rPr>
              <a:t>앞의 </a:t>
            </a:r>
            <a:r>
              <a:rPr lang="en-US" altLang="ko-KR" sz="1600" dirty="0" smtClean="0">
                <a:solidFill>
                  <a:srgbClr val="FF0000"/>
                </a:solidFill>
              </a:rPr>
              <a:t>session</a:t>
            </a:r>
            <a:r>
              <a:rPr lang="ko-KR" altLang="en-US" sz="1600" dirty="0" smtClean="0">
                <a:solidFill>
                  <a:srgbClr val="FF0000"/>
                </a:solidFill>
              </a:rPr>
              <a:t>예제를 복사해서 사용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en-US" altLang="ko-KR" sz="1600" dirty="0" smtClean="0"/>
              <a:t>/process/login </a:t>
            </a:r>
            <a:r>
              <a:rPr lang="ko-KR" altLang="en-US" sz="1600" dirty="0" smtClean="0"/>
              <a:t>으로 </a:t>
            </a:r>
            <a:r>
              <a:rPr lang="ko-KR" altLang="en-US" sz="1600" dirty="0" err="1" smtClean="0"/>
              <a:t>매핑</a:t>
            </a:r>
            <a:r>
              <a:rPr lang="ko-KR" altLang="en-US" sz="1600" dirty="0" smtClean="0"/>
              <a:t> 되도록 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err="1" smtClean="0"/>
              <a:t>이부분에서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몽고디비의</a:t>
            </a:r>
            <a:r>
              <a:rPr lang="ko-KR" altLang="en-US" sz="1600" dirty="0" smtClean="0"/>
              <a:t>  사용자계정 아이디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패스워드를 받아와서 비교한다</a:t>
            </a:r>
            <a:r>
              <a:rPr lang="en-US" altLang="ko-KR" sz="1600" dirty="0" smtClean="0"/>
              <a:t>.</a:t>
            </a:r>
          </a:p>
          <a:p>
            <a:pPr lvl="1"/>
            <a:endParaRPr lang="ko-KR" altLang="en-US" sz="16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93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03475" y="116632"/>
            <a:ext cx="8554805" cy="939784"/>
          </a:xfrm>
        </p:spPr>
        <p:txBody>
          <a:bodyPr/>
          <a:lstStyle/>
          <a:p>
            <a:r>
              <a:rPr lang="ko-KR" altLang="en-US" dirty="0" smtClean="0"/>
              <a:t>로그인 기능 구현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2073037"/>
            <a:ext cx="5400600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B050"/>
                </a:solidFill>
              </a:rPr>
              <a:t>//</a:t>
            </a:r>
            <a:r>
              <a:rPr lang="ko-KR" altLang="en-US" sz="1200" dirty="0">
                <a:solidFill>
                  <a:srgbClr val="00B050"/>
                </a:solidFill>
              </a:rPr>
              <a:t>로그인 </a:t>
            </a:r>
            <a:r>
              <a:rPr lang="ko-KR" altLang="en-US" sz="1200" dirty="0" err="1">
                <a:solidFill>
                  <a:srgbClr val="00B050"/>
                </a:solidFill>
              </a:rPr>
              <a:t>라우팅</a:t>
            </a:r>
            <a:r>
              <a:rPr lang="ko-KR" altLang="en-US" sz="1200" dirty="0">
                <a:solidFill>
                  <a:srgbClr val="00B050"/>
                </a:solidFill>
              </a:rPr>
              <a:t> 함수 </a:t>
            </a:r>
            <a:r>
              <a:rPr lang="en-US" altLang="ko-KR" sz="1200" dirty="0">
                <a:solidFill>
                  <a:srgbClr val="00B050"/>
                </a:solidFill>
              </a:rPr>
              <a:t>- </a:t>
            </a:r>
            <a:r>
              <a:rPr lang="ko-KR" altLang="en-US" sz="1200" dirty="0">
                <a:solidFill>
                  <a:srgbClr val="00B050"/>
                </a:solidFill>
              </a:rPr>
              <a:t>로그인 후 세션 저장함</a:t>
            </a:r>
          </a:p>
          <a:p>
            <a:r>
              <a:rPr lang="en-US" altLang="ko-KR" sz="1200" dirty="0" err="1"/>
              <a:t>router.route</a:t>
            </a:r>
            <a:r>
              <a:rPr lang="en-US" altLang="ko-KR" sz="1200" dirty="0"/>
              <a:t>('/process/login').post(function(</a:t>
            </a:r>
            <a:r>
              <a:rPr lang="en-US" altLang="ko-KR" sz="1200" dirty="0" err="1"/>
              <a:t>req,res</a:t>
            </a:r>
            <a:r>
              <a:rPr lang="en-US" altLang="ko-KR" sz="1200" dirty="0"/>
              <a:t>){</a:t>
            </a:r>
          </a:p>
          <a:p>
            <a:r>
              <a:rPr lang="en-US" altLang="ko-KR" sz="1200" dirty="0"/>
              <a:t>    console.log('/process/login </a:t>
            </a:r>
            <a:r>
              <a:rPr lang="ko-KR" altLang="en-US" sz="1200" dirty="0"/>
              <a:t>호출</a:t>
            </a:r>
            <a:r>
              <a:rPr lang="en-US" altLang="ko-KR" sz="1200" dirty="0"/>
              <a:t>.');</a:t>
            </a:r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paramId</a:t>
            </a:r>
            <a:r>
              <a:rPr lang="en-US" altLang="ko-KR" sz="1200" dirty="0"/>
              <a:t> = req.body.id || req.query.id;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paramPassword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req.body.password</a:t>
            </a:r>
            <a:r>
              <a:rPr lang="en-US" altLang="ko-KR" sz="1200" dirty="0"/>
              <a:t> || </a:t>
            </a:r>
            <a:r>
              <a:rPr lang="en-US" altLang="ko-KR" sz="1200" dirty="0" err="1"/>
              <a:t>req.query.password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/>
              <a:t>    if(</a:t>
            </a:r>
            <a:r>
              <a:rPr lang="en-US" altLang="ko-KR" sz="1200" dirty="0" err="1"/>
              <a:t>req.session.user</a:t>
            </a:r>
            <a:r>
              <a:rPr lang="en-US" altLang="ko-KR" sz="1200" dirty="0"/>
              <a:t>) {</a:t>
            </a:r>
          </a:p>
          <a:p>
            <a:r>
              <a:rPr lang="en-US" altLang="ko-KR" sz="1200" dirty="0"/>
              <a:t>        console.log('</a:t>
            </a:r>
            <a:r>
              <a:rPr lang="ko-KR" altLang="en-US" sz="1200" dirty="0"/>
              <a:t>이미 로그인 되어 상품 페이지로 이동 함</a:t>
            </a:r>
            <a:r>
              <a:rPr lang="en-US" altLang="ko-KR" sz="1200" dirty="0"/>
              <a:t>.');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res.redirect</a:t>
            </a:r>
            <a:r>
              <a:rPr lang="en-US" altLang="ko-KR" sz="1200" dirty="0"/>
              <a:t>('/public/product.html');</a:t>
            </a:r>
          </a:p>
          <a:p>
            <a:r>
              <a:rPr lang="en-US" altLang="ko-KR" sz="1200" dirty="0"/>
              <a:t>    } else {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>
                <a:solidFill>
                  <a:srgbClr val="00B050"/>
                </a:solidFill>
              </a:rPr>
              <a:t>// </a:t>
            </a:r>
            <a:r>
              <a:rPr lang="ko-KR" altLang="en-US" sz="1200" dirty="0">
                <a:solidFill>
                  <a:srgbClr val="00B050"/>
                </a:solidFill>
              </a:rPr>
              <a:t>세션 저장</a:t>
            </a:r>
          </a:p>
          <a:p>
            <a:r>
              <a:rPr lang="ko-KR" altLang="en-US" sz="1200" dirty="0"/>
              <a:t>        </a:t>
            </a:r>
            <a:r>
              <a:rPr lang="en-US" altLang="ko-KR" sz="1200" dirty="0" err="1"/>
              <a:t>req.session.user</a:t>
            </a:r>
            <a:r>
              <a:rPr lang="en-US" altLang="ko-KR" sz="1200" dirty="0"/>
              <a:t> = {</a:t>
            </a:r>
          </a:p>
          <a:p>
            <a:r>
              <a:rPr lang="en-US" altLang="ko-KR" sz="1200" dirty="0"/>
              <a:t>            </a:t>
            </a:r>
            <a:r>
              <a:rPr lang="en-US" altLang="ko-KR" sz="1200" dirty="0" err="1"/>
              <a:t>id:paramId</a:t>
            </a:r>
            <a:r>
              <a:rPr lang="en-US" altLang="ko-KR" sz="1200" dirty="0"/>
              <a:t>,</a:t>
            </a:r>
          </a:p>
          <a:p>
            <a:r>
              <a:rPr lang="en-US" altLang="ko-KR" sz="1200" dirty="0"/>
              <a:t>            name:'</a:t>
            </a:r>
            <a:r>
              <a:rPr lang="ko-KR" altLang="en-US" sz="1200" dirty="0"/>
              <a:t>소녀시대</a:t>
            </a:r>
            <a:r>
              <a:rPr lang="en-US" altLang="ko-KR" sz="1200" dirty="0"/>
              <a:t>',</a:t>
            </a:r>
          </a:p>
          <a:p>
            <a:r>
              <a:rPr lang="en-US" altLang="ko-KR" sz="1200" dirty="0"/>
              <a:t>            authorized: true</a:t>
            </a:r>
          </a:p>
          <a:p>
            <a:r>
              <a:rPr lang="en-US" altLang="ko-KR" sz="1200" dirty="0"/>
              <a:t>        };</a:t>
            </a:r>
          </a:p>
          <a:p>
            <a:r>
              <a:rPr lang="en-US" altLang="ko-KR" sz="1200" dirty="0"/>
              <a:t>        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res.writeHead</a:t>
            </a:r>
            <a:r>
              <a:rPr lang="en-US" altLang="ko-KR" sz="1200" dirty="0"/>
              <a:t>('200', {'</a:t>
            </a:r>
            <a:r>
              <a:rPr lang="en-US" altLang="ko-KR" sz="1200" dirty="0" err="1"/>
              <a:t>Content-Type':'text</a:t>
            </a:r>
            <a:r>
              <a:rPr lang="en-US" altLang="ko-KR" sz="1200" dirty="0"/>
              <a:t>/</a:t>
            </a:r>
            <a:r>
              <a:rPr lang="en-US" altLang="ko-KR" sz="1200" dirty="0" err="1"/>
              <a:t>html;charset</a:t>
            </a:r>
            <a:r>
              <a:rPr lang="en-US" altLang="ko-KR" sz="1200" dirty="0"/>
              <a:t>=utf8'});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res.write</a:t>
            </a:r>
            <a:r>
              <a:rPr lang="en-US" altLang="ko-KR" sz="1200" dirty="0"/>
              <a:t>('&lt;h1&gt;</a:t>
            </a:r>
            <a:r>
              <a:rPr lang="ko-KR" altLang="en-US" sz="1200" dirty="0"/>
              <a:t>로그인 성공</a:t>
            </a:r>
            <a:r>
              <a:rPr lang="en-US" altLang="ko-KR" sz="1200" dirty="0"/>
              <a:t>&lt;/h1&gt;');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res.write</a:t>
            </a:r>
            <a:r>
              <a:rPr lang="en-US" altLang="ko-KR" sz="1200" dirty="0"/>
              <a:t>('&lt;p&gt;'+</a:t>
            </a:r>
            <a:r>
              <a:rPr lang="en-US" altLang="ko-KR" sz="1200" dirty="0" err="1"/>
              <a:t>paramId</a:t>
            </a:r>
            <a:r>
              <a:rPr lang="en-US" altLang="ko-KR" sz="1200" dirty="0"/>
              <a:t>+', '+</a:t>
            </a:r>
            <a:r>
              <a:rPr lang="en-US" altLang="ko-KR" sz="1200" dirty="0" err="1"/>
              <a:t>paramPassword</a:t>
            </a:r>
            <a:r>
              <a:rPr lang="en-US" altLang="ko-KR" sz="1200" dirty="0"/>
              <a:t>+'&lt;/p&gt;')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res.end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    }</a:t>
            </a:r>
          </a:p>
          <a:p>
            <a:r>
              <a:rPr lang="en-US" altLang="ko-KR" sz="1200" dirty="0"/>
              <a:t>});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2163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1216" y="1340769"/>
            <a:ext cx="8229600" cy="720080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로그아웃 </a:t>
            </a:r>
            <a:r>
              <a:rPr lang="en-US" altLang="ko-KR" sz="2000" dirty="0" smtClean="0"/>
              <a:t>/process/logout </a:t>
            </a:r>
            <a:r>
              <a:rPr lang="ko-KR" altLang="en-US" sz="2000" dirty="0" smtClean="0"/>
              <a:t>으로 </a:t>
            </a:r>
            <a:r>
              <a:rPr lang="ko-KR" altLang="en-US" sz="2000" dirty="0" err="1" smtClean="0"/>
              <a:t>매핑</a:t>
            </a:r>
            <a:r>
              <a:rPr lang="ko-KR" altLang="en-US" sz="2000" dirty="0" smtClean="0"/>
              <a:t> 되도록 </a:t>
            </a:r>
            <a:r>
              <a:rPr lang="ko-KR" altLang="en-US" sz="2000" dirty="0" err="1" smtClean="0"/>
              <a:t>라우팅</a:t>
            </a:r>
            <a:r>
              <a:rPr lang="ko-KR" altLang="en-US" sz="2000" dirty="0" smtClean="0"/>
              <a:t> 한다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94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 기능 구현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59632" y="2060848"/>
            <a:ext cx="5528592" cy="37548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</a:rPr>
              <a:t>// </a:t>
            </a:r>
            <a:r>
              <a:rPr lang="ko-KR" altLang="en-US" sz="1400" dirty="0">
                <a:solidFill>
                  <a:srgbClr val="00B050"/>
                </a:solidFill>
              </a:rPr>
              <a:t>로그아웃 </a:t>
            </a:r>
            <a:r>
              <a:rPr lang="ko-KR" altLang="en-US" sz="1400" dirty="0" err="1">
                <a:solidFill>
                  <a:srgbClr val="00B050"/>
                </a:solidFill>
              </a:rPr>
              <a:t>라우팅</a:t>
            </a:r>
            <a:r>
              <a:rPr lang="ko-KR" altLang="en-US" sz="1400" dirty="0">
                <a:solidFill>
                  <a:srgbClr val="00B050"/>
                </a:solidFill>
              </a:rPr>
              <a:t> 함수 </a:t>
            </a:r>
            <a:r>
              <a:rPr lang="en-US" altLang="ko-KR" sz="1400" dirty="0">
                <a:solidFill>
                  <a:srgbClr val="00B050"/>
                </a:solidFill>
              </a:rPr>
              <a:t>- </a:t>
            </a:r>
            <a:r>
              <a:rPr lang="ko-KR" altLang="en-US" sz="1400" dirty="0">
                <a:solidFill>
                  <a:srgbClr val="00B050"/>
                </a:solidFill>
              </a:rPr>
              <a:t>로그아웃 후 세션 삭제함</a:t>
            </a:r>
          </a:p>
          <a:p>
            <a:r>
              <a:rPr lang="en-US" altLang="ko-KR" sz="1400" dirty="0" err="1"/>
              <a:t>router.route</a:t>
            </a:r>
            <a:r>
              <a:rPr lang="en-US" altLang="ko-KR" sz="1400" dirty="0"/>
              <a:t>('/process/logout').get(function(</a:t>
            </a:r>
            <a:r>
              <a:rPr lang="en-US" altLang="ko-KR" sz="1400" dirty="0" err="1"/>
              <a:t>req</a:t>
            </a:r>
            <a:r>
              <a:rPr lang="en-US" altLang="ko-KR" sz="1400" dirty="0"/>
              <a:t>, res) {</a:t>
            </a:r>
          </a:p>
          <a:p>
            <a:r>
              <a:rPr lang="en-US" altLang="ko-KR" sz="1400" dirty="0"/>
              <a:t>    console.log('/process/logout </a:t>
            </a:r>
            <a:r>
              <a:rPr lang="ko-KR" altLang="en-US" sz="1400" dirty="0"/>
              <a:t>호출됨</a:t>
            </a:r>
            <a:r>
              <a:rPr lang="en-US" altLang="ko-KR" sz="1400" dirty="0"/>
              <a:t>.');</a:t>
            </a:r>
          </a:p>
          <a:p>
            <a:r>
              <a:rPr lang="en-US" altLang="ko-KR" sz="1400" dirty="0"/>
              <a:t>    if(</a:t>
            </a:r>
            <a:r>
              <a:rPr lang="en-US" altLang="ko-KR" sz="1400" dirty="0" err="1"/>
              <a:t>req.session.user</a:t>
            </a:r>
            <a:r>
              <a:rPr lang="en-US" altLang="ko-KR" sz="1400" dirty="0"/>
              <a:t>){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>
                <a:solidFill>
                  <a:srgbClr val="00B050"/>
                </a:solidFill>
              </a:rPr>
              <a:t>//</a:t>
            </a:r>
            <a:r>
              <a:rPr lang="ko-KR" altLang="en-US" sz="1400" dirty="0">
                <a:solidFill>
                  <a:srgbClr val="00B050"/>
                </a:solidFill>
              </a:rPr>
              <a:t>로그인 된 상태</a:t>
            </a:r>
          </a:p>
          <a:p>
            <a:r>
              <a:rPr lang="ko-KR" altLang="en-US" sz="1400" dirty="0"/>
              <a:t>        </a:t>
            </a:r>
            <a:r>
              <a:rPr lang="en-US" altLang="ko-KR" sz="1400" dirty="0"/>
              <a:t>console.log('</a:t>
            </a:r>
            <a:r>
              <a:rPr lang="ko-KR" altLang="en-US" sz="1400" dirty="0"/>
              <a:t>로그아웃 합니다</a:t>
            </a:r>
            <a:r>
              <a:rPr lang="en-US" altLang="ko-KR" sz="1400" dirty="0"/>
              <a:t>.');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req.session.destroy</a:t>
            </a:r>
            <a:r>
              <a:rPr lang="en-US" altLang="ko-KR" sz="1400" dirty="0"/>
              <a:t>(function(err) {</a:t>
            </a:r>
          </a:p>
          <a:p>
            <a:r>
              <a:rPr lang="en-US" altLang="ko-KR" sz="1400" dirty="0"/>
              <a:t>            if(err) { throw err;}</a:t>
            </a:r>
          </a:p>
          <a:p>
            <a:r>
              <a:rPr lang="en-US" altLang="ko-KR" sz="1400" dirty="0"/>
              <a:t>            console.log('</a:t>
            </a:r>
            <a:r>
              <a:rPr lang="ko-KR" altLang="en-US" sz="1400" dirty="0"/>
              <a:t>세션을 삭제하고 로그아웃 되었습니다</a:t>
            </a:r>
            <a:r>
              <a:rPr lang="en-US" altLang="ko-KR" sz="1400" dirty="0"/>
              <a:t>.');</a:t>
            </a:r>
          </a:p>
          <a:p>
            <a:r>
              <a:rPr lang="en-US" altLang="ko-KR" sz="1400" dirty="0"/>
              <a:t>            </a:t>
            </a:r>
            <a:r>
              <a:rPr lang="en-US" altLang="ko-KR" sz="1400" dirty="0" err="1"/>
              <a:t>res.redirect</a:t>
            </a:r>
            <a:r>
              <a:rPr lang="en-US" altLang="ko-KR" sz="1400" dirty="0"/>
              <a:t>('/public/login2.html');</a:t>
            </a:r>
          </a:p>
          <a:p>
            <a:r>
              <a:rPr lang="en-US" altLang="ko-KR" sz="1400" dirty="0"/>
              <a:t>        });</a:t>
            </a:r>
          </a:p>
          <a:p>
            <a:r>
              <a:rPr lang="en-US" altLang="ko-KR" sz="1400" dirty="0"/>
              <a:t>    }else{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>
                <a:solidFill>
                  <a:srgbClr val="00B050"/>
                </a:solidFill>
              </a:rPr>
              <a:t>//</a:t>
            </a:r>
            <a:r>
              <a:rPr lang="ko-KR" altLang="en-US" sz="1400" dirty="0">
                <a:solidFill>
                  <a:srgbClr val="00B050"/>
                </a:solidFill>
              </a:rPr>
              <a:t>로그인 안된 상태</a:t>
            </a:r>
          </a:p>
          <a:p>
            <a:r>
              <a:rPr lang="ko-KR" altLang="en-US" sz="1400" dirty="0"/>
              <a:t>        </a:t>
            </a:r>
            <a:r>
              <a:rPr lang="en-US" altLang="ko-KR" sz="1400" dirty="0"/>
              <a:t>console.log('</a:t>
            </a:r>
            <a:r>
              <a:rPr lang="ko-KR" altLang="en-US" sz="1400" dirty="0"/>
              <a:t>아직 </a:t>
            </a:r>
            <a:r>
              <a:rPr lang="ko-KR" altLang="en-US" sz="1400" dirty="0" err="1"/>
              <a:t>로그인되어</a:t>
            </a:r>
            <a:r>
              <a:rPr lang="ko-KR" altLang="en-US" sz="1400" dirty="0"/>
              <a:t> 있지 않습니다</a:t>
            </a:r>
            <a:r>
              <a:rPr lang="en-US" altLang="ko-KR" sz="1400" dirty="0"/>
              <a:t>.')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res.redirect</a:t>
            </a:r>
            <a:r>
              <a:rPr lang="en-US" altLang="ko-KR" sz="1400" dirty="0"/>
              <a:t>('/public/login2.html');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});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200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340768"/>
            <a:ext cx="8579296" cy="1396752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몽고디비와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connection </a:t>
            </a:r>
            <a:r>
              <a:rPr lang="ko-KR" altLang="en-US" sz="2000" dirty="0" smtClean="0"/>
              <a:t>함</a:t>
            </a:r>
            <a:r>
              <a:rPr lang="ko-KR" altLang="en-US" sz="2000" dirty="0"/>
              <a:t>수</a:t>
            </a:r>
            <a:r>
              <a:rPr lang="ko-KR" altLang="en-US" sz="2000" dirty="0" smtClean="0"/>
              <a:t> 구현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MongoClient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ko-KR" altLang="en-US" sz="1600" dirty="0" err="1" smtClean="0"/>
              <a:t>몽고디비와</a:t>
            </a:r>
            <a:r>
              <a:rPr lang="ko-KR" altLang="en-US" sz="1600" dirty="0" smtClean="0"/>
              <a:t> 연결한 </a:t>
            </a:r>
            <a:r>
              <a:rPr lang="en-US" altLang="ko-KR" sz="1600" dirty="0" err="1" smtClean="0"/>
              <a:t>db</a:t>
            </a:r>
            <a:r>
              <a:rPr lang="ko-KR" altLang="en-US" sz="1600" dirty="0" smtClean="0"/>
              <a:t>정보를 전역에 저장해서 </a:t>
            </a:r>
            <a:r>
              <a:rPr lang="en-US" altLang="ko-KR" sz="1600" dirty="0" smtClean="0"/>
              <a:t>router </a:t>
            </a:r>
            <a:r>
              <a:rPr lang="ko-KR" altLang="en-US" sz="1600" dirty="0" smtClean="0"/>
              <a:t>기능에서 사용 하도록 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err="1" smtClean="0"/>
              <a:t>몽고디비</a:t>
            </a:r>
            <a:r>
              <a:rPr lang="ko-KR" altLang="en-US" sz="1600" dirty="0" smtClean="0"/>
              <a:t> 접속 후 전역에 </a:t>
            </a:r>
            <a:r>
              <a:rPr lang="en-US" altLang="ko-KR" sz="1600" dirty="0" err="1" smtClean="0"/>
              <a:t>db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참조 하기 할 때 이름을 명확히 해준다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lvl="1"/>
            <a:r>
              <a:rPr lang="en-US" altLang="ko-KR" sz="1800" b="1" dirty="0" err="1" smtClean="0"/>
              <a:t>db</a:t>
            </a:r>
            <a:r>
              <a:rPr lang="en-US" altLang="ko-KR" sz="1800" b="1" dirty="0" smtClean="0"/>
              <a:t> </a:t>
            </a:r>
            <a:r>
              <a:rPr lang="en-US" altLang="ko-KR" sz="1800" b="1" dirty="0"/>
              <a:t>= </a:t>
            </a:r>
            <a:r>
              <a:rPr lang="en-US" altLang="ko-KR" sz="1800" b="1" dirty="0" err="1"/>
              <a:t>database.db</a:t>
            </a:r>
            <a:r>
              <a:rPr lang="en-US" altLang="ko-KR" sz="1800" b="1" dirty="0"/>
              <a:t>('users');</a:t>
            </a:r>
            <a:endParaRPr lang="ko-KR" altLang="en-US" sz="1800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95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기능 구현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2780928"/>
            <a:ext cx="7488832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MongoClient</a:t>
            </a:r>
            <a:r>
              <a:rPr lang="en-US" altLang="ko-KR" sz="1400" dirty="0"/>
              <a:t> = require('</a:t>
            </a:r>
            <a:r>
              <a:rPr lang="en-US" altLang="ko-KR" sz="1400" dirty="0" err="1"/>
              <a:t>mongodb</a:t>
            </a:r>
            <a:r>
              <a:rPr lang="en-US" altLang="ko-KR" sz="1400" dirty="0"/>
              <a:t>').</a:t>
            </a:r>
            <a:r>
              <a:rPr lang="en-US" altLang="ko-KR" sz="1400" dirty="0" err="1"/>
              <a:t>MongoClient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>
                <a:solidFill>
                  <a:srgbClr val="00B050"/>
                </a:solidFill>
              </a:rPr>
              <a:t>// </a:t>
            </a:r>
            <a:r>
              <a:rPr lang="ko-KR" altLang="en-US" sz="1400" dirty="0">
                <a:solidFill>
                  <a:srgbClr val="00B050"/>
                </a:solidFill>
              </a:rPr>
              <a:t>데이터베이스 객체를 위한 변수 선언</a:t>
            </a:r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db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>
                <a:solidFill>
                  <a:srgbClr val="00B050"/>
                </a:solidFill>
              </a:rPr>
              <a:t>//</a:t>
            </a:r>
            <a:r>
              <a:rPr lang="ko-KR" altLang="en-US" sz="1400" dirty="0">
                <a:solidFill>
                  <a:srgbClr val="00B050"/>
                </a:solidFill>
              </a:rPr>
              <a:t>데이터베이스에 연결</a:t>
            </a:r>
          </a:p>
          <a:p>
            <a:r>
              <a:rPr lang="en-US" altLang="ko-KR" sz="1400" dirty="0"/>
              <a:t>function </a:t>
            </a:r>
            <a:r>
              <a:rPr lang="en-US" altLang="ko-KR" sz="1400" dirty="0" err="1"/>
              <a:t>connectDB</a:t>
            </a:r>
            <a:r>
              <a:rPr lang="en-US" altLang="ko-KR" sz="1400" dirty="0"/>
              <a:t>() {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>
                <a:solidFill>
                  <a:srgbClr val="00B050"/>
                </a:solidFill>
              </a:rPr>
              <a:t>// </a:t>
            </a:r>
            <a:r>
              <a:rPr lang="ko-KR" altLang="en-US" sz="1400" dirty="0">
                <a:solidFill>
                  <a:srgbClr val="00B050"/>
                </a:solidFill>
              </a:rPr>
              <a:t>데이터베이스 연결 정보</a:t>
            </a:r>
          </a:p>
          <a:p>
            <a:r>
              <a:rPr lang="ko-KR" altLang="en-US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databaseUrl</a:t>
            </a:r>
            <a:r>
              <a:rPr lang="en-US" altLang="ko-KR" sz="1400" dirty="0"/>
              <a:t> = '</a:t>
            </a:r>
            <a:r>
              <a:rPr lang="en-US" altLang="ko-KR" sz="1400" dirty="0" err="1"/>
              <a:t>mongodb</a:t>
            </a:r>
            <a:r>
              <a:rPr lang="en-US" altLang="ko-KR" sz="1400" dirty="0"/>
              <a:t>://localhost:27017';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>
                <a:solidFill>
                  <a:srgbClr val="00B050"/>
                </a:solidFill>
              </a:rPr>
              <a:t>// </a:t>
            </a:r>
            <a:r>
              <a:rPr lang="ko-KR" altLang="en-US" sz="1400" dirty="0">
                <a:solidFill>
                  <a:srgbClr val="00B050"/>
                </a:solidFill>
              </a:rPr>
              <a:t>데이터베이스 연결</a:t>
            </a:r>
          </a:p>
          <a:p>
            <a:r>
              <a:rPr lang="ko-KR" altLang="en-US" sz="1400" dirty="0"/>
              <a:t>	</a:t>
            </a:r>
            <a:r>
              <a:rPr lang="en-US" altLang="ko-KR" sz="1400" dirty="0" err="1"/>
              <a:t>MongoClient.connect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databaseUrl</a:t>
            </a:r>
            <a:r>
              <a:rPr lang="en-US" altLang="ko-KR" sz="1400" dirty="0"/>
              <a:t>, function(err, </a:t>
            </a:r>
            <a:r>
              <a:rPr lang="en-US" altLang="ko-KR" sz="1400" dirty="0" err="1"/>
              <a:t>db</a:t>
            </a:r>
            <a:r>
              <a:rPr lang="en-US" altLang="ko-KR" sz="1400" dirty="0"/>
              <a:t>) {</a:t>
            </a:r>
          </a:p>
          <a:p>
            <a:r>
              <a:rPr lang="en-US" altLang="ko-KR" sz="1400" dirty="0"/>
              <a:t>		if (err) throw err;</a:t>
            </a:r>
          </a:p>
          <a:p>
            <a:r>
              <a:rPr lang="en-US" altLang="ko-KR" sz="1400" dirty="0"/>
              <a:t>		console.log('</a:t>
            </a:r>
            <a:r>
              <a:rPr lang="ko-KR" altLang="en-US" sz="1400" dirty="0"/>
              <a:t>데이터베이스에 연결되었습니다</a:t>
            </a:r>
            <a:r>
              <a:rPr lang="en-US" altLang="ko-KR" sz="1400" dirty="0"/>
              <a:t>. : ' + </a:t>
            </a:r>
            <a:r>
              <a:rPr lang="en-US" altLang="ko-KR" sz="1400" dirty="0" err="1"/>
              <a:t>databaseUrl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		</a:t>
            </a:r>
            <a:r>
              <a:rPr lang="en-US" altLang="ko-KR" sz="1400" dirty="0">
                <a:solidFill>
                  <a:srgbClr val="00B050"/>
                </a:solidFill>
              </a:rPr>
              <a:t>// database </a:t>
            </a:r>
            <a:r>
              <a:rPr lang="ko-KR" altLang="en-US" sz="1400" dirty="0">
                <a:solidFill>
                  <a:srgbClr val="00B050"/>
                </a:solidFill>
              </a:rPr>
              <a:t>변수에 </a:t>
            </a:r>
            <a:r>
              <a:rPr lang="ko-KR" altLang="en-US" sz="1400" dirty="0" smtClean="0">
                <a:solidFill>
                  <a:srgbClr val="00B050"/>
                </a:solidFill>
              </a:rPr>
              <a:t>할당 할 때</a:t>
            </a:r>
            <a:endParaRPr lang="ko-KR" altLang="en-US" sz="1400" dirty="0">
              <a:solidFill>
                <a:srgbClr val="00B050"/>
              </a:solidFill>
            </a:endParaRPr>
          </a:p>
          <a:p>
            <a:r>
              <a:rPr lang="ko-KR" altLang="en-US" sz="1400" dirty="0"/>
              <a:t>		</a:t>
            </a:r>
            <a:r>
              <a:rPr lang="en-US" altLang="ko-KR" sz="1400" dirty="0">
                <a:solidFill>
                  <a:srgbClr val="00B050"/>
                </a:solidFill>
              </a:rPr>
              <a:t>// </a:t>
            </a:r>
            <a:r>
              <a:rPr lang="ko-KR" altLang="en-US" sz="1400" dirty="0" err="1">
                <a:solidFill>
                  <a:srgbClr val="00B050"/>
                </a:solidFill>
              </a:rPr>
              <a:t>몽고디비</a:t>
            </a:r>
            <a:r>
              <a:rPr lang="en-US" altLang="ko-KR" sz="1400" dirty="0">
                <a:solidFill>
                  <a:srgbClr val="00B050"/>
                </a:solidFill>
              </a:rPr>
              <a:t>3</a:t>
            </a:r>
            <a:r>
              <a:rPr lang="ko-KR" altLang="en-US" sz="1400" dirty="0">
                <a:solidFill>
                  <a:srgbClr val="00B050"/>
                </a:solidFill>
              </a:rPr>
              <a:t>에서는 </a:t>
            </a:r>
            <a:r>
              <a:rPr lang="en-US" altLang="ko-KR" sz="1400" dirty="0" err="1">
                <a:solidFill>
                  <a:srgbClr val="00B050"/>
                </a:solidFill>
              </a:rPr>
              <a:t>db</a:t>
            </a:r>
            <a:r>
              <a:rPr lang="ko-KR" altLang="en-US" sz="1400" dirty="0">
                <a:solidFill>
                  <a:srgbClr val="00B050"/>
                </a:solidFill>
              </a:rPr>
              <a:t>명을 지정해 주어야 한다</a:t>
            </a:r>
            <a:r>
              <a:rPr lang="en-US" altLang="ko-KR" sz="1400" dirty="0">
                <a:solidFill>
                  <a:srgbClr val="00B050"/>
                </a:solidFill>
              </a:rPr>
              <a:t>.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smtClean="0"/>
              <a:t>                                  </a:t>
            </a:r>
            <a:r>
              <a:rPr lang="en-US" altLang="ko-KR" sz="1400" dirty="0" err="1" smtClean="0"/>
              <a:t>db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</a:t>
            </a:r>
            <a:r>
              <a:rPr lang="en-US" altLang="ko-KR" sz="1600" dirty="0" err="1">
                <a:solidFill>
                  <a:srgbClr val="FF0000"/>
                </a:solidFill>
              </a:rPr>
              <a:t>database.db</a:t>
            </a:r>
            <a:r>
              <a:rPr lang="en-US" altLang="ko-KR" sz="1600" dirty="0" smtClean="0">
                <a:solidFill>
                  <a:srgbClr val="FF0000"/>
                </a:solidFill>
              </a:rPr>
              <a:t>('local');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/>
              <a:t>	});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2885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892696"/>
          </a:xfrm>
        </p:spPr>
        <p:txBody>
          <a:bodyPr>
            <a:normAutofit/>
          </a:bodyPr>
          <a:lstStyle/>
          <a:p>
            <a:r>
              <a:rPr lang="ko-KR" altLang="en-US" sz="2400" dirty="0" err="1" smtClean="0"/>
              <a:t>라우팅</a:t>
            </a:r>
            <a:r>
              <a:rPr lang="ko-KR" altLang="en-US" sz="2400" dirty="0" smtClean="0"/>
              <a:t> 함수에서 </a:t>
            </a:r>
            <a:r>
              <a:rPr lang="en-US" altLang="ko-KR" sz="2400" dirty="0" smtClean="0"/>
              <a:t>session</a:t>
            </a:r>
            <a:r>
              <a:rPr lang="ko-KR" altLang="en-US" sz="2400" dirty="0" smtClean="0"/>
              <a:t>에 저장하기 전에 비교한다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ko-KR" altLang="en-US" sz="2000" dirty="0" smtClean="0"/>
              <a:t>사용자가 보내온 아이디와 비밀번호 비교하기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96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 기능 구현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2060848"/>
            <a:ext cx="6552728" cy="4616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authUser</a:t>
            </a:r>
            <a:r>
              <a:rPr lang="en-US" altLang="ko-KR" sz="1400" dirty="0"/>
              <a:t> = function(database, id, password, callback) {</a:t>
            </a:r>
          </a:p>
          <a:p>
            <a:r>
              <a:rPr lang="en-US" altLang="ko-KR" sz="1400" dirty="0"/>
              <a:t>    console.log('</a:t>
            </a:r>
            <a:r>
              <a:rPr lang="en-US" altLang="ko-KR" sz="1400" dirty="0" err="1"/>
              <a:t>authUser</a:t>
            </a:r>
            <a:r>
              <a:rPr lang="en-US" altLang="ko-KR" sz="1400" dirty="0"/>
              <a:t> </a:t>
            </a:r>
            <a:r>
              <a:rPr lang="ko-KR" altLang="en-US" sz="1400" dirty="0"/>
              <a:t>호출됨</a:t>
            </a:r>
            <a:r>
              <a:rPr lang="en-US" altLang="ko-KR" sz="1400" dirty="0"/>
              <a:t>.');</a:t>
            </a:r>
          </a:p>
          <a:p>
            <a:r>
              <a:rPr lang="en-US" altLang="ko-KR" sz="1400" dirty="0"/>
              <a:t>    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>
                <a:solidFill>
                  <a:srgbClr val="00B050"/>
                </a:solidFill>
              </a:rPr>
              <a:t>//</a:t>
            </a:r>
            <a:r>
              <a:rPr lang="ko-KR" altLang="en-US" sz="1400" dirty="0">
                <a:solidFill>
                  <a:srgbClr val="00B050"/>
                </a:solidFill>
              </a:rPr>
              <a:t>컬렉션 참조</a:t>
            </a:r>
          </a:p>
          <a:p>
            <a:r>
              <a:rPr lang="ko-KR" altLang="en-US" sz="1400" dirty="0"/>
              <a:t>   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users = </a:t>
            </a:r>
            <a:r>
              <a:rPr lang="en-US" altLang="ko-KR" sz="1400" dirty="0" err="1"/>
              <a:t>database.collection</a:t>
            </a:r>
            <a:r>
              <a:rPr lang="en-US" altLang="ko-KR" sz="1400" dirty="0"/>
              <a:t>('users');</a:t>
            </a:r>
          </a:p>
          <a:p>
            <a:r>
              <a:rPr lang="en-US" altLang="ko-KR" sz="1400" dirty="0"/>
              <a:t>    </a:t>
            </a:r>
          </a:p>
          <a:p>
            <a:r>
              <a:rPr lang="en-US" altLang="ko-KR" sz="1400" dirty="0">
                <a:solidFill>
                  <a:srgbClr val="00B050"/>
                </a:solidFill>
              </a:rPr>
              <a:t>    //</a:t>
            </a:r>
            <a:r>
              <a:rPr lang="ko-KR" altLang="en-US" sz="1400" dirty="0">
                <a:solidFill>
                  <a:srgbClr val="00B050"/>
                </a:solidFill>
              </a:rPr>
              <a:t>아이디와 비밀번호를 사용해서 </a:t>
            </a:r>
            <a:r>
              <a:rPr lang="en-US" altLang="ko-KR" sz="1400" dirty="0" err="1">
                <a:solidFill>
                  <a:srgbClr val="00B050"/>
                </a:solidFill>
              </a:rPr>
              <a:t>db</a:t>
            </a:r>
            <a:r>
              <a:rPr lang="en-US" altLang="ko-KR" sz="1400" dirty="0">
                <a:solidFill>
                  <a:srgbClr val="00B050"/>
                </a:solidFill>
              </a:rPr>
              <a:t> </a:t>
            </a:r>
            <a:r>
              <a:rPr lang="ko-KR" altLang="en-US" sz="1400" dirty="0">
                <a:solidFill>
                  <a:srgbClr val="00B050"/>
                </a:solidFill>
              </a:rPr>
              <a:t>검색</a:t>
            </a:r>
          </a:p>
          <a:p>
            <a:r>
              <a:rPr lang="ko-KR" altLang="en-US" sz="1400" dirty="0"/>
              <a:t>    </a:t>
            </a:r>
            <a:r>
              <a:rPr lang="en-US" altLang="ko-KR" sz="1400" dirty="0" err="1"/>
              <a:t>users.find</a:t>
            </a:r>
            <a:r>
              <a:rPr lang="en-US" altLang="ko-KR" sz="1400" dirty="0"/>
              <a:t>({"</a:t>
            </a:r>
            <a:r>
              <a:rPr lang="en-US" altLang="ko-KR" sz="1400" dirty="0" err="1"/>
              <a:t>id":id</a:t>
            </a:r>
            <a:r>
              <a:rPr lang="en-US" altLang="ko-KR" sz="1400" dirty="0"/>
              <a:t>, "</a:t>
            </a:r>
            <a:r>
              <a:rPr lang="en-US" altLang="ko-KR" sz="1400" dirty="0" err="1"/>
              <a:t>password":password</a:t>
            </a:r>
            <a:r>
              <a:rPr lang="en-US" altLang="ko-KR" sz="1400" dirty="0"/>
              <a:t>}).</a:t>
            </a:r>
            <a:r>
              <a:rPr lang="en-US" altLang="ko-KR" sz="1400" dirty="0" err="1"/>
              <a:t>toArray</a:t>
            </a:r>
            <a:r>
              <a:rPr lang="en-US" altLang="ko-KR" sz="1400" dirty="0"/>
              <a:t>(function(err, docs) {</a:t>
            </a:r>
          </a:p>
          <a:p>
            <a:r>
              <a:rPr lang="en-US" altLang="ko-KR" sz="1400" dirty="0"/>
              <a:t>       if(err) {</a:t>
            </a:r>
          </a:p>
          <a:p>
            <a:r>
              <a:rPr lang="en-US" altLang="ko-KR" sz="1400" dirty="0"/>
              <a:t>           callback(err, null);</a:t>
            </a:r>
          </a:p>
          <a:p>
            <a:r>
              <a:rPr lang="en-US" altLang="ko-KR" sz="1400" dirty="0"/>
              <a:t>           return;</a:t>
            </a:r>
          </a:p>
          <a:p>
            <a:r>
              <a:rPr lang="en-US" altLang="ko-KR" sz="1400" dirty="0"/>
              <a:t>       }</a:t>
            </a:r>
          </a:p>
          <a:p>
            <a:r>
              <a:rPr lang="en-US" altLang="ko-KR" sz="1400" dirty="0"/>
              <a:t>        if(</a:t>
            </a:r>
            <a:r>
              <a:rPr lang="en-US" altLang="ko-KR" sz="1400" dirty="0" err="1"/>
              <a:t>docs.length</a:t>
            </a:r>
            <a:r>
              <a:rPr lang="en-US" altLang="ko-KR" sz="1400" dirty="0"/>
              <a:t> &gt; 0) {</a:t>
            </a:r>
          </a:p>
          <a:p>
            <a:r>
              <a:rPr lang="en-US" altLang="ko-KR" sz="1400" dirty="0"/>
              <a:t>            console.log('</a:t>
            </a:r>
            <a:r>
              <a:rPr lang="ko-KR" altLang="en-US" sz="1400" dirty="0"/>
              <a:t>아이디 </a:t>
            </a:r>
            <a:r>
              <a:rPr lang="en-US" altLang="ko-KR" sz="1400" dirty="0"/>
              <a:t>[%s], </a:t>
            </a:r>
            <a:r>
              <a:rPr lang="ko-KR" altLang="en-US" sz="1400" dirty="0"/>
              <a:t>비밀번호 </a:t>
            </a:r>
            <a:r>
              <a:rPr lang="en-US" altLang="ko-KR" sz="1400" dirty="0"/>
              <a:t>[%s]</a:t>
            </a:r>
            <a:r>
              <a:rPr lang="ko-KR" altLang="en-US" sz="1400" dirty="0"/>
              <a:t>가 있다</a:t>
            </a:r>
            <a:r>
              <a:rPr lang="en-US" altLang="ko-KR" sz="1400" dirty="0"/>
              <a:t>.', id, password);</a:t>
            </a:r>
          </a:p>
          <a:p>
            <a:r>
              <a:rPr lang="en-US" altLang="ko-KR" sz="1400" dirty="0"/>
              <a:t>            callback(null, docs);</a:t>
            </a:r>
          </a:p>
          <a:p>
            <a:r>
              <a:rPr lang="en-US" altLang="ko-KR" sz="1400" dirty="0"/>
              <a:t>        } else {</a:t>
            </a:r>
          </a:p>
          <a:p>
            <a:r>
              <a:rPr lang="en-US" altLang="ko-KR" sz="1400" dirty="0"/>
              <a:t>            console.log('</a:t>
            </a:r>
            <a:r>
              <a:rPr lang="ko-KR" altLang="en-US" sz="1400" dirty="0"/>
              <a:t>사용자가 없다</a:t>
            </a:r>
            <a:r>
              <a:rPr lang="en-US" altLang="ko-KR" sz="1400" dirty="0"/>
              <a:t>');</a:t>
            </a:r>
          </a:p>
          <a:p>
            <a:r>
              <a:rPr lang="en-US" altLang="ko-KR" sz="1400" dirty="0"/>
              <a:t>            callback(null, null);</a:t>
            </a:r>
          </a:p>
          <a:p>
            <a:r>
              <a:rPr lang="en-US" altLang="ko-KR" sz="1400" dirty="0"/>
              <a:t>        }</a:t>
            </a:r>
          </a:p>
          <a:p>
            <a:r>
              <a:rPr lang="en-US" altLang="ko-KR" sz="1400" dirty="0"/>
              <a:t>    });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5262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10632" y="1232756"/>
            <a:ext cx="8229600" cy="936104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라우팅</a:t>
            </a:r>
            <a:r>
              <a:rPr lang="ko-KR" altLang="en-US" sz="2000" dirty="0" smtClean="0"/>
              <a:t> 함수 </a:t>
            </a:r>
            <a:r>
              <a:rPr lang="en-US" altLang="ko-KR" sz="2000" dirty="0" smtClean="0"/>
              <a:t>: </a:t>
            </a:r>
            <a:r>
              <a:rPr lang="en-US" altLang="ko-KR" sz="2000" dirty="0" err="1" smtClean="0"/>
              <a:t>authUser</a:t>
            </a:r>
            <a:r>
              <a:rPr lang="en-US" altLang="ko-KR" sz="2000" dirty="0" smtClean="0"/>
              <a:t>()</a:t>
            </a:r>
            <a:r>
              <a:rPr lang="ko-KR" altLang="en-US" sz="2000" dirty="0" smtClean="0"/>
              <a:t> 함수에서 보낸 로그인 결과 확인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97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 기능 구현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5" y="3429000"/>
            <a:ext cx="305752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628800"/>
            <a:ext cx="3057525" cy="1786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3528" y="1628800"/>
            <a:ext cx="5400600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paramId</a:t>
            </a:r>
            <a:r>
              <a:rPr lang="en-US" altLang="ko-KR" sz="1200" dirty="0"/>
              <a:t> = req.body.id || req.query.id;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paramPassword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req.body.password</a:t>
            </a:r>
            <a:r>
              <a:rPr lang="en-US" altLang="ko-KR" sz="1200" dirty="0"/>
              <a:t> || </a:t>
            </a:r>
            <a:r>
              <a:rPr lang="en-US" altLang="ko-KR" sz="1200" dirty="0" err="1"/>
              <a:t>req.query.password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/>
              <a:t>    if(</a:t>
            </a:r>
            <a:r>
              <a:rPr lang="en-US" altLang="ko-KR" sz="1200" dirty="0" err="1"/>
              <a:t>db</a:t>
            </a:r>
            <a:r>
              <a:rPr lang="en-US" altLang="ko-KR" sz="1200" dirty="0"/>
              <a:t>) {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authUser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db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paramId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paramPassword</a:t>
            </a:r>
            <a:r>
              <a:rPr lang="en-US" altLang="ko-KR" sz="1200" dirty="0"/>
              <a:t>, function(err, docs){</a:t>
            </a:r>
          </a:p>
          <a:p>
            <a:r>
              <a:rPr lang="en-US" altLang="ko-KR" sz="1200" dirty="0"/>
              <a:t>            if(err) { throw err; }</a:t>
            </a:r>
          </a:p>
          <a:p>
            <a:r>
              <a:rPr lang="en-US" altLang="ko-KR" sz="1200" dirty="0"/>
              <a:t>            </a:t>
            </a:r>
          </a:p>
          <a:p>
            <a:r>
              <a:rPr lang="en-US" altLang="ko-KR" sz="1200" dirty="0"/>
              <a:t>            if(docs) {</a:t>
            </a:r>
          </a:p>
          <a:p>
            <a:r>
              <a:rPr lang="en-US" altLang="ko-KR" sz="1200" dirty="0"/>
              <a:t>                </a:t>
            </a:r>
            <a:r>
              <a:rPr lang="en-US" altLang="ko-KR" sz="1200" dirty="0" err="1"/>
              <a:t>console.dir</a:t>
            </a:r>
            <a:r>
              <a:rPr lang="en-US" altLang="ko-KR" sz="1200" dirty="0"/>
              <a:t>(docs);</a:t>
            </a:r>
          </a:p>
          <a:p>
            <a:r>
              <a:rPr lang="en-US" altLang="ko-KR" sz="1200" dirty="0"/>
              <a:t>               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username = docs[0].name;</a:t>
            </a:r>
          </a:p>
          <a:p>
            <a:r>
              <a:rPr lang="en-US" altLang="ko-KR" sz="1200" dirty="0"/>
              <a:t>                </a:t>
            </a:r>
            <a:r>
              <a:rPr lang="en-US" altLang="ko-KR" sz="1200" dirty="0" err="1"/>
              <a:t>res.writeHead</a:t>
            </a:r>
            <a:r>
              <a:rPr lang="en-US" altLang="ko-KR" sz="1200" dirty="0"/>
              <a:t>('200', {'</a:t>
            </a:r>
            <a:r>
              <a:rPr lang="en-US" altLang="ko-KR" sz="1200" dirty="0" err="1"/>
              <a:t>Content-Type':'text</a:t>
            </a:r>
            <a:r>
              <a:rPr lang="en-US" altLang="ko-KR" sz="1200" dirty="0"/>
              <a:t>/</a:t>
            </a:r>
            <a:r>
              <a:rPr lang="en-US" altLang="ko-KR" sz="1200" dirty="0" err="1"/>
              <a:t>html;charset</a:t>
            </a:r>
            <a:r>
              <a:rPr lang="en-US" altLang="ko-KR" sz="1200" dirty="0"/>
              <a:t>=utf8'});</a:t>
            </a:r>
          </a:p>
          <a:p>
            <a:r>
              <a:rPr lang="en-US" altLang="ko-KR" sz="1200" dirty="0"/>
              <a:t>                </a:t>
            </a:r>
            <a:r>
              <a:rPr lang="en-US" altLang="ko-KR" sz="1200" dirty="0" err="1"/>
              <a:t>res.write</a:t>
            </a:r>
            <a:r>
              <a:rPr lang="en-US" altLang="ko-KR" sz="1200" dirty="0"/>
              <a:t>('&lt;h1&gt;</a:t>
            </a:r>
            <a:r>
              <a:rPr lang="ko-KR" altLang="en-US" sz="1200" dirty="0"/>
              <a:t>로그인 성공</a:t>
            </a:r>
            <a:r>
              <a:rPr lang="en-US" altLang="ko-KR" sz="1200" dirty="0"/>
              <a:t>&lt;/h1&gt;');</a:t>
            </a:r>
          </a:p>
          <a:p>
            <a:r>
              <a:rPr lang="en-US" altLang="ko-KR" sz="1200" dirty="0"/>
              <a:t>                </a:t>
            </a:r>
            <a:r>
              <a:rPr lang="en-US" altLang="ko-KR" sz="1200" dirty="0" err="1"/>
              <a:t>res.write</a:t>
            </a:r>
            <a:r>
              <a:rPr lang="en-US" altLang="ko-KR" sz="1200" dirty="0"/>
              <a:t>('&lt;p&gt;'+username+' / '+</a:t>
            </a:r>
            <a:r>
              <a:rPr lang="en-US" altLang="ko-KR" sz="1200" dirty="0" err="1"/>
              <a:t>paramId</a:t>
            </a:r>
            <a:r>
              <a:rPr lang="en-US" altLang="ko-KR" sz="1200" dirty="0"/>
              <a:t>+'&lt;/p&gt;');</a:t>
            </a:r>
          </a:p>
          <a:p>
            <a:r>
              <a:rPr lang="en-US" altLang="ko-KR" sz="1200" dirty="0"/>
              <a:t>                </a:t>
            </a:r>
            <a:r>
              <a:rPr lang="en-US" altLang="ko-KR" sz="1200" dirty="0" err="1"/>
              <a:t>res.write</a:t>
            </a:r>
            <a:r>
              <a:rPr lang="en-US" altLang="ko-KR" sz="1200" dirty="0"/>
              <a:t>('&lt;a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="/public/login2.html"&gt;</a:t>
            </a:r>
            <a:r>
              <a:rPr lang="ko-KR" altLang="en-US" sz="1200" dirty="0"/>
              <a:t>다시 로그인 하기</a:t>
            </a:r>
            <a:r>
              <a:rPr lang="en-US" altLang="ko-KR" sz="1200" dirty="0"/>
              <a:t>&lt;/a&gt;');</a:t>
            </a:r>
          </a:p>
          <a:p>
            <a:r>
              <a:rPr lang="en-US" altLang="ko-KR" sz="1200" dirty="0"/>
              <a:t>                </a:t>
            </a:r>
            <a:r>
              <a:rPr lang="en-US" altLang="ko-KR" sz="1200" dirty="0" err="1"/>
              <a:t>res.end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            } else {</a:t>
            </a:r>
          </a:p>
          <a:p>
            <a:r>
              <a:rPr lang="en-US" altLang="ko-KR" sz="1200" dirty="0"/>
              <a:t>                </a:t>
            </a:r>
            <a:r>
              <a:rPr lang="en-US" altLang="ko-KR" sz="1200" dirty="0" err="1"/>
              <a:t>res.writeHead</a:t>
            </a:r>
            <a:r>
              <a:rPr lang="en-US" altLang="ko-KR" sz="1200" dirty="0"/>
              <a:t>('200', {'</a:t>
            </a:r>
            <a:r>
              <a:rPr lang="en-US" altLang="ko-KR" sz="1200" dirty="0" err="1"/>
              <a:t>Content-Type':'text</a:t>
            </a:r>
            <a:r>
              <a:rPr lang="en-US" altLang="ko-KR" sz="1200" dirty="0"/>
              <a:t>/</a:t>
            </a:r>
            <a:r>
              <a:rPr lang="en-US" altLang="ko-KR" sz="1200" dirty="0" err="1"/>
              <a:t>html;charset</a:t>
            </a:r>
            <a:r>
              <a:rPr lang="en-US" altLang="ko-KR" sz="1200" dirty="0"/>
              <a:t>=utf8'});</a:t>
            </a:r>
          </a:p>
          <a:p>
            <a:r>
              <a:rPr lang="en-US" altLang="ko-KR" sz="1200" dirty="0"/>
              <a:t>                </a:t>
            </a:r>
            <a:r>
              <a:rPr lang="en-US" altLang="ko-KR" sz="1200" dirty="0" err="1"/>
              <a:t>res.write</a:t>
            </a:r>
            <a:r>
              <a:rPr lang="en-US" altLang="ko-KR" sz="1200" dirty="0"/>
              <a:t>('&lt;h1&gt;</a:t>
            </a:r>
            <a:r>
              <a:rPr lang="ko-KR" altLang="en-US" sz="1200" dirty="0"/>
              <a:t>로그인 실패</a:t>
            </a:r>
            <a:r>
              <a:rPr lang="en-US" altLang="ko-KR" sz="1200" dirty="0"/>
              <a:t>&lt;/h1&gt;');</a:t>
            </a:r>
          </a:p>
          <a:p>
            <a:r>
              <a:rPr lang="en-US" altLang="ko-KR" sz="1200" dirty="0"/>
              <a:t>                </a:t>
            </a:r>
            <a:r>
              <a:rPr lang="en-US" altLang="ko-KR" sz="1200" dirty="0" err="1"/>
              <a:t>res.write</a:t>
            </a:r>
            <a:r>
              <a:rPr lang="en-US" altLang="ko-KR" sz="1200" dirty="0"/>
              <a:t>('&lt;a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="/public/login2.html"&gt;</a:t>
            </a:r>
            <a:r>
              <a:rPr lang="ko-KR" altLang="en-US" sz="1200" dirty="0"/>
              <a:t>다시 로그인 하기</a:t>
            </a:r>
            <a:r>
              <a:rPr lang="en-US" altLang="ko-KR" sz="1200" dirty="0"/>
              <a:t>&lt;/a&gt;');</a:t>
            </a:r>
          </a:p>
          <a:p>
            <a:r>
              <a:rPr lang="en-US" altLang="ko-KR" sz="1200" dirty="0"/>
              <a:t>                </a:t>
            </a:r>
            <a:r>
              <a:rPr lang="en-US" altLang="ko-KR" sz="1200" dirty="0" err="1"/>
              <a:t>res.end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            }</a:t>
            </a:r>
          </a:p>
          <a:p>
            <a:r>
              <a:rPr lang="en-US" altLang="ko-KR" sz="1200" dirty="0"/>
              <a:t>        });</a:t>
            </a:r>
          </a:p>
          <a:p>
            <a:r>
              <a:rPr lang="en-US" altLang="ko-KR" sz="1200" dirty="0"/>
              <a:t>    } else {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res.writeHead</a:t>
            </a:r>
            <a:r>
              <a:rPr lang="en-US" altLang="ko-KR" sz="1200" dirty="0"/>
              <a:t>('200', {'</a:t>
            </a:r>
            <a:r>
              <a:rPr lang="en-US" altLang="ko-KR" sz="1200" dirty="0" err="1"/>
              <a:t>Content-Type':'text</a:t>
            </a:r>
            <a:r>
              <a:rPr lang="en-US" altLang="ko-KR" sz="1200" dirty="0"/>
              <a:t>/</a:t>
            </a:r>
            <a:r>
              <a:rPr lang="en-US" altLang="ko-KR" sz="1200" dirty="0" err="1"/>
              <a:t>html;charset</a:t>
            </a:r>
            <a:r>
              <a:rPr lang="en-US" altLang="ko-KR" sz="1200" dirty="0"/>
              <a:t>=utf8'});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res.write</a:t>
            </a:r>
            <a:r>
              <a:rPr lang="en-US" altLang="ko-KR" sz="1200" dirty="0"/>
              <a:t>('&lt;h1&gt;</a:t>
            </a:r>
            <a:r>
              <a:rPr lang="ko-KR" altLang="en-US" sz="1200" dirty="0"/>
              <a:t>데이터 베이스 연결 실패</a:t>
            </a:r>
            <a:r>
              <a:rPr lang="en-US" altLang="ko-KR" sz="1200" dirty="0"/>
              <a:t>&lt;/h1&gt;');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res.end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    }</a:t>
            </a:r>
            <a:endParaRPr lang="ko-KR" altLang="en-US" sz="12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385373"/>
            <a:ext cx="3057525" cy="1195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아래쪽 화살표 5"/>
          <p:cNvSpPr/>
          <p:nvPr/>
        </p:nvSpPr>
        <p:spPr>
          <a:xfrm>
            <a:off x="6308489" y="3296108"/>
            <a:ext cx="448642" cy="64807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16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ko-KR" altLang="en-US" sz="2800" dirty="0" smtClean="0"/>
              <a:t>작업 순서</a:t>
            </a:r>
            <a:endParaRPr lang="en-US" altLang="ko-KR" sz="28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1. /public/adduser.html </a:t>
            </a:r>
            <a:r>
              <a:rPr lang="ko-KR" altLang="en-US" sz="2400" dirty="0" smtClean="0"/>
              <a:t>파일 생성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2. </a:t>
            </a:r>
            <a:r>
              <a:rPr lang="ko-KR" altLang="en-US" sz="2400" dirty="0" err="1" smtClean="0"/>
              <a:t>라우팅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함수 </a:t>
            </a:r>
            <a:r>
              <a:rPr lang="en-US" altLang="ko-KR" sz="2400" dirty="0" smtClean="0"/>
              <a:t>: /process/</a:t>
            </a:r>
            <a:r>
              <a:rPr lang="en-US" altLang="ko-KR" sz="2400" dirty="0" err="1" smtClean="0"/>
              <a:t>adduser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로 </a:t>
            </a:r>
            <a:r>
              <a:rPr lang="en-US" altLang="ko-KR" sz="2400" dirty="0" err="1" smtClean="0"/>
              <a:t>url</a:t>
            </a:r>
            <a:r>
              <a:rPr lang="en-US" altLang="ko-KR" sz="2400" dirty="0" smtClean="0"/>
              <a:t> </a:t>
            </a:r>
            <a:r>
              <a:rPr lang="ko-KR" altLang="en-US" sz="2400" dirty="0" err="1" smtClean="0"/>
              <a:t>매핑</a:t>
            </a:r>
            <a:r>
              <a:rPr lang="ko-KR" altLang="en-US" sz="2400" dirty="0" smtClean="0"/>
              <a:t> 되도록 한다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en-US" altLang="ko-KR" sz="2400" dirty="0" smtClean="0"/>
              <a:t>3. </a:t>
            </a:r>
            <a:r>
              <a:rPr lang="en-US" altLang="ko-KR" sz="2400" dirty="0" err="1" smtClean="0"/>
              <a:t>addUser</a:t>
            </a:r>
            <a:r>
              <a:rPr lang="en-US" altLang="ko-KR" sz="2400" dirty="0" smtClean="0"/>
              <a:t>() </a:t>
            </a:r>
            <a:r>
              <a:rPr lang="ko-KR" altLang="en-US" sz="2400" dirty="0" smtClean="0"/>
              <a:t>사용자를 추가하는 함수 선언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en-US" altLang="ko-KR" sz="2400" dirty="0" smtClean="0"/>
              <a:t>4. </a:t>
            </a:r>
            <a:r>
              <a:rPr lang="ko-KR" altLang="en-US" sz="2400" dirty="0" err="1" smtClean="0"/>
              <a:t>라우팅</a:t>
            </a:r>
            <a:r>
              <a:rPr lang="ko-KR" altLang="en-US" sz="2400" dirty="0" smtClean="0"/>
              <a:t> 함수에서 </a:t>
            </a:r>
            <a:r>
              <a:rPr lang="en-US" altLang="ko-KR" sz="2400" dirty="0" err="1" smtClean="0"/>
              <a:t>addUser</a:t>
            </a:r>
            <a:r>
              <a:rPr lang="en-US" altLang="ko-KR" sz="2400" dirty="0" smtClean="0"/>
              <a:t>() </a:t>
            </a:r>
            <a:r>
              <a:rPr lang="ko-KR" altLang="en-US" sz="2400" dirty="0" smtClean="0"/>
              <a:t>함수를 호출 하여 사용자 추가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98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추가 기능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996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576064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/public/adduser.html </a:t>
            </a:r>
            <a:r>
              <a:rPr lang="ko-KR" altLang="en-US" sz="2400" dirty="0" smtClean="0"/>
              <a:t>파일 생성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99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추가 기능 구현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1988840"/>
            <a:ext cx="6624736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 </a:t>
            </a:r>
            <a:r>
              <a:rPr lang="en-US" altLang="ko-KR" sz="1400" dirty="0" err="1"/>
              <a:t>lang</a:t>
            </a:r>
            <a:r>
              <a:rPr lang="en-US" altLang="ko-KR" sz="1400" dirty="0"/>
              <a:t>="en"&gt;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    &lt;meta charset="UTF-8"&gt;</a:t>
            </a:r>
          </a:p>
          <a:p>
            <a:r>
              <a:rPr lang="en-US" altLang="ko-KR" sz="1400" dirty="0"/>
              <a:t>    &lt;title&gt;</a:t>
            </a:r>
            <a:r>
              <a:rPr lang="ko-KR" altLang="en-US" sz="1400" dirty="0"/>
              <a:t>사용자 추가 테스트</a:t>
            </a:r>
            <a:r>
              <a:rPr lang="en-US" altLang="ko-KR" sz="1400" dirty="0"/>
              <a:t>&lt;/title&gt;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   &lt;h1&gt;</a:t>
            </a:r>
            <a:r>
              <a:rPr lang="ko-KR" altLang="en-US" sz="1400" dirty="0"/>
              <a:t>사용자 추가</a:t>
            </a:r>
            <a:r>
              <a:rPr lang="en-US" altLang="ko-KR" sz="1400" dirty="0"/>
              <a:t>&lt;/h1&gt;</a:t>
            </a:r>
          </a:p>
          <a:p>
            <a:r>
              <a:rPr lang="en-US" altLang="ko-KR" sz="1400" dirty="0"/>
              <a:t>   &lt;form method="post" action="/process/</a:t>
            </a:r>
            <a:r>
              <a:rPr lang="en-US" altLang="ko-KR" sz="1400" dirty="0" err="1"/>
              <a:t>adduser</a:t>
            </a:r>
            <a:r>
              <a:rPr lang="en-US" altLang="ko-KR" sz="1400" dirty="0"/>
              <a:t>"&gt;</a:t>
            </a:r>
          </a:p>
          <a:p>
            <a:r>
              <a:rPr lang="en-US" altLang="ko-KR" sz="1400" dirty="0"/>
              <a:t>       &lt;label&gt;id&lt;/label&gt; : &lt;input type="text" name="id"&gt;&lt;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   &lt;label&gt;password&lt;/label&gt; : &lt;input type="password" name="password"&gt;&lt;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   &lt;label&gt;name&lt;/label&gt; : &lt;input type="text" name="name"&gt;&lt;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   &lt;input type="submit" value="</a:t>
            </a:r>
            <a:r>
              <a:rPr lang="ko-KR" altLang="en-US" sz="1400" dirty="0"/>
              <a:t>전송</a:t>
            </a:r>
            <a:r>
              <a:rPr lang="en-US" altLang="ko-KR" sz="1400" dirty="0"/>
              <a:t>"&gt;</a:t>
            </a:r>
          </a:p>
          <a:p>
            <a:r>
              <a:rPr lang="en-US" altLang="ko-KR" sz="1400" dirty="0"/>
              <a:t>   &lt;/form&gt;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717822"/>
            <a:ext cx="2736304" cy="17778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10271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4005</TotalTime>
  <Words>8570</Words>
  <Application>Microsoft Office PowerPoint</Application>
  <PresentationFormat>화면 슬라이드 쇼(4:3)</PresentationFormat>
  <Paragraphs>1988</Paragraphs>
  <Slides>115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115</vt:i4>
      </vt:variant>
    </vt:vector>
  </HeadingPairs>
  <TitlesOfParts>
    <vt:vector size="117" baseType="lpstr">
      <vt:lpstr>고구려 벽화</vt:lpstr>
      <vt:lpstr>1_고구려 벽화</vt:lpstr>
      <vt:lpstr>NodeJS 프로그래밍</vt:lpstr>
      <vt:lpstr>2주차 목차</vt:lpstr>
      <vt:lpstr>HTTP 서버</vt:lpstr>
      <vt:lpstr>HTTP 서버</vt:lpstr>
      <vt:lpstr>HTTP 서버</vt:lpstr>
      <vt:lpstr>HTTP 서버</vt:lpstr>
      <vt:lpstr>HTTP 서버</vt:lpstr>
      <vt:lpstr>HTTP 서버</vt:lpstr>
      <vt:lpstr>HTTP 서버</vt:lpstr>
      <vt:lpstr>클라이언트 요청 이벤트 처리</vt:lpstr>
      <vt:lpstr>클라이언트 요청 이벤트 처리</vt:lpstr>
      <vt:lpstr>클라이언트에서 요청 응답 과정</vt:lpstr>
      <vt:lpstr>응답 객체의 주요 메소드</vt:lpstr>
      <vt:lpstr>이미지 파일을 읽어 응답</vt:lpstr>
      <vt:lpstr>이미지 파일을 읽어 응답</vt:lpstr>
      <vt:lpstr>대표적인 MIME Type</vt:lpstr>
      <vt:lpstr>버퍼에 담아서 파일 읽기</vt:lpstr>
      <vt:lpstr>파일을 스트림으로 읽어 응답</vt:lpstr>
      <vt:lpstr>파일을 버퍼에 담아 일부분 응답</vt:lpstr>
      <vt:lpstr>외부 사이트 데이터 가져오기</vt:lpstr>
      <vt:lpstr>외부 서버의 데이터 요청</vt:lpstr>
      <vt:lpstr>post 방식으로 외부 웹 가져오기</vt:lpstr>
      <vt:lpstr>Express로 웹 서버 만들기</vt:lpstr>
      <vt:lpstr>Express로 웹 서버 만들기</vt:lpstr>
      <vt:lpstr>Express 서버 시작</vt:lpstr>
      <vt:lpstr>Express 서버 시작</vt:lpstr>
      <vt:lpstr>Express 서버 시작</vt:lpstr>
      <vt:lpstr>Express 서버 시작</vt:lpstr>
      <vt:lpstr>Express 서버 시작</vt:lpstr>
      <vt:lpstr>Express 서버 시작</vt:lpstr>
      <vt:lpstr>Express 서버 시작</vt:lpstr>
      <vt:lpstr>여러 개의 미들웨어를 등록</vt:lpstr>
      <vt:lpstr>Express 요청 객체와 응답 객체</vt:lpstr>
      <vt:lpstr>웹 서버에서 JSON 객체 응답</vt:lpstr>
      <vt:lpstr>res.redirect([status,] path)</vt:lpstr>
      <vt:lpstr>요청객체 추가 헤더 및 파라미터</vt:lpstr>
      <vt:lpstr>헤더와 요청 파라미터 확인</vt:lpstr>
      <vt:lpstr>static 미들웨어</vt:lpstr>
      <vt:lpstr>static 미들웨어</vt:lpstr>
      <vt:lpstr>static 미들웨어</vt:lpstr>
      <vt:lpstr>static 미들웨어</vt:lpstr>
      <vt:lpstr>body-parser 미들웨어</vt:lpstr>
      <vt:lpstr>body-parser 미들웨어</vt:lpstr>
      <vt:lpstr>body-parser 미들웨어</vt:lpstr>
      <vt:lpstr>요청라우팅</vt:lpstr>
      <vt:lpstr>요청라우팅</vt:lpstr>
      <vt:lpstr>요청라우팅</vt:lpstr>
      <vt:lpstr>요청라우팅</vt:lpstr>
      <vt:lpstr>요청라우팅</vt:lpstr>
      <vt:lpstr>URL 파라미터 사용하기</vt:lpstr>
      <vt:lpstr>URL 파라미터 사용하기</vt:lpstr>
      <vt:lpstr>URL 파라미터 사용하기</vt:lpstr>
      <vt:lpstr>오류페이지 보여주기</vt:lpstr>
      <vt:lpstr>오류페이지 보여주기</vt:lpstr>
      <vt:lpstr>토큰과 함께 요청한 정보 처리</vt:lpstr>
      <vt:lpstr>쿠키와 세션 관리하기</vt:lpstr>
      <vt:lpstr>쿠키 처리하기</vt:lpstr>
      <vt:lpstr>세션 처리하기</vt:lpstr>
      <vt:lpstr>세션 처리하기</vt:lpstr>
      <vt:lpstr>세션 처리하기</vt:lpstr>
      <vt:lpstr>세션 처리하기</vt:lpstr>
      <vt:lpstr>파일 업로드 기능</vt:lpstr>
      <vt:lpstr>크로스 도메인 문제</vt:lpstr>
      <vt:lpstr>크로스 도메인 문제</vt:lpstr>
      <vt:lpstr>CORS 모듈 사용</vt:lpstr>
      <vt:lpstr>파일 업로드 기능</vt:lpstr>
      <vt:lpstr>파일 업로드 기능</vt:lpstr>
      <vt:lpstr>파일 업로드 기능</vt:lpstr>
      <vt:lpstr>파일 업로드 기능</vt:lpstr>
      <vt:lpstr>파일 업로드 기능</vt:lpstr>
      <vt:lpstr>파일 업로드 기능</vt:lpstr>
      <vt:lpstr>파일 업로드 기능</vt:lpstr>
      <vt:lpstr>파일 업로드 기능</vt:lpstr>
      <vt:lpstr>몽고디비 사용하기</vt:lpstr>
      <vt:lpstr>몽고디비 설치</vt:lpstr>
      <vt:lpstr>몽고디비 설치</vt:lpstr>
      <vt:lpstr>MongoDB 실행</vt:lpstr>
      <vt:lpstr>MongoDB에서 데이터 다루기</vt:lpstr>
      <vt:lpstr>몽고디비 사용</vt:lpstr>
      <vt:lpstr>몽고디비 사용</vt:lpstr>
      <vt:lpstr>몽고디비 사용</vt:lpstr>
      <vt:lpstr>몽고디비 사용</vt:lpstr>
      <vt:lpstr>몽고디비 사용</vt:lpstr>
      <vt:lpstr>Node.js에서 MongoDB 사용</vt:lpstr>
      <vt:lpstr>익스프레스에서 몽고디비 사용 </vt:lpstr>
      <vt:lpstr>Express에서 몽고디비 사용</vt:lpstr>
      <vt:lpstr>Express에서 몽고디비 사용</vt:lpstr>
      <vt:lpstr>로그인 기능 구현</vt:lpstr>
      <vt:lpstr>로그인 기능 규현</vt:lpstr>
      <vt:lpstr>로그인 기능 구현</vt:lpstr>
      <vt:lpstr>로그인 기능 구현</vt:lpstr>
      <vt:lpstr>로그인 기능 구현</vt:lpstr>
      <vt:lpstr>로그인 기능 구현</vt:lpstr>
      <vt:lpstr>로그인 기능 구현</vt:lpstr>
      <vt:lpstr>로그인 기능 구현</vt:lpstr>
      <vt:lpstr>로그인 기능 구현</vt:lpstr>
      <vt:lpstr>로그인 기능 구현</vt:lpstr>
      <vt:lpstr>사용자 추가 기능 구현</vt:lpstr>
      <vt:lpstr>사용자 추가 기능 구현</vt:lpstr>
      <vt:lpstr>사용자 추가 기능 구현</vt:lpstr>
      <vt:lpstr>사용자 추가 기능 구현</vt:lpstr>
      <vt:lpstr>사용자 추가 기능 구현</vt:lpstr>
      <vt:lpstr>데이터베이스 관리 도구</vt:lpstr>
      <vt:lpstr>My-sql db 연동</vt:lpstr>
      <vt:lpstr>MySQL 사용하기</vt:lpstr>
      <vt:lpstr>MySQL 설치 하기</vt:lpstr>
      <vt:lpstr>MySQL DB 사용하기</vt:lpstr>
      <vt:lpstr>MySQL DB 사용하기</vt:lpstr>
      <vt:lpstr>MySQL DB 사용자 추가 기능</vt:lpstr>
      <vt:lpstr>MySQL 모듈 사용하기</vt:lpstr>
      <vt:lpstr>MySQL 모듈 사용하기</vt:lpstr>
      <vt:lpstr>MySQL에 사용자 입력</vt:lpstr>
      <vt:lpstr>MySQL에 사용자 입력</vt:lpstr>
      <vt:lpstr>MySQL에 사용자 입력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618</cp:revision>
  <dcterms:created xsi:type="dcterms:W3CDTF">2018-08-05T05:03:07Z</dcterms:created>
  <dcterms:modified xsi:type="dcterms:W3CDTF">2018-10-15T05:29:47Z</dcterms:modified>
</cp:coreProperties>
</file>