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256" r:id="rId2"/>
    <p:sldId id="257" r:id="rId3"/>
    <p:sldId id="309" r:id="rId4"/>
    <p:sldId id="258" r:id="rId5"/>
    <p:sldId id="268" r:id="rId6"/>
    <p:sldId id="259" r:id="rId7"/>
    <p:sldId id="269" r:id="rId8"/>
    <p:sldId id="270" r:id="rId9"/>
    <p:sldId id="271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90" r:id="rId18"/>
    <p:sldId id="291" r:id="rId19"/>
    <p:sldId id="292" r:id="rId20"/>
    <p:sldId id="293" r:id="rId21"/>
    <p:sldId id="294" r:id="rId22"/>
    <p:sldId id="295" r:id="rId23"/>
    <p:sldId id="298" r:id="rId24"/>
    <p:sldId id="299" r:id="rId25"/>
    <p:sldId id="296" r:id="rId26"/>
    <p:sldId id="300" r:id="rId27"/>
    <p:sldId id="302" r:id="rId28"/>
    <p:sldId id="301" r:id="rId29"/>
    <p:sldId id="303" r:id="rId30"/>
    <p:sldId id="305" r:id="rId31"/>
    <p:sldId id="308" r:id="rId32"/>
    <p:sldId id="304" r:id="rId33"/>
    <p:sldId id="306" r:id="rId34"/>
    <p:sldId id="310" r:id="rId35"/>
    <p:sldId id="311" r:id="rId36"/>
    <p:sldId id="312" r:id="rId37"/>
    <p:sldId id="313" r:id="rId38"/>
    <p:sldId id="314" r:id="rId39"/>
    <p:sldId id="315" r:id="rId40"/>
    <p:sldId id="318" r:id="rId41"/>
    <p:sldId id="316" r:id="rId42"/>
    <p:sldId id="317" r:id="rId43"/>
    <p:sldId id="319" r:id="rId44"/>
    <p:sldId id="323" r:id="rId45"/>
    <p:sldId id="320" r:id="rId46"/>
    <p:sldId id="321" r:id="rId47"/>
    <p:sldId id="322" r:id="rId48"/>
    <p:sldId id="324" r:id="rId49"/>
    <p:sldId id="325" r:id="rId50"/>
    <p:sldId id="326" r:id="rId51"/>
    <p:sldId id="327" r:id="rId52"/>
    <p:sldId id="289" r:id="rId53"/>
    <p:sldId id="275" r:id="rId54"/>
    <p:sldId id="281" r:id="rId55"/>
    <p:sldId id="328" r:id="rId56"/>
    <p:sldId id="329" r:id="rId57"/>
    <p:sldId id="330" r:id="rId58"/>
    <p:sldId id="272" r:id="rId59"/>
    <p:sldId id="331" r:id="rId60"/>
    <p:sldId id="332" r:id="rId61"/>
    <p:sldId id="334" r:id="rId62"/>
    <p:sldId id="333" r:id="rId63"/>
    <p:sldId id="339" r:id="rId64"/>
    <p:sldId id="336" r:id="rId65"/>
    <p:sldId id="337" r:id="rId66"/>
    <p:sldId id="338" r:id="rId67"/>
    <p:sldId id="355" r:id="rId68"/>
    <p:sldId id="356" r:id="rId69"/>
    <p:sldId id="357" r:id="rId70"/>
    <p:sldId id="358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8" autoAdjust="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DF967-46B6-4A22-AB41-B7D2A5EA137E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E229B-1789-4FF1-9E0D-2A097B98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5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2E03-D13D-4664-BA13-0862BDCD3840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D212-B194-4342-92F8-86B35F62AB97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3A20-333D-4BC0-8138-9D2BDC5E84C0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8956-C9A3-401B-9B1A-861EAA076063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CA9F305-6FD5-42A7-9784-3F6D074C103A}" type="datetime1">
              <a:rPr lang="ko-KR" altLang="en-US" smtClean="0"/>
              <a:t>2018-09-12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9601-CE4C-440F-9B1F-A1743437C301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CBAD-7EF2-4267-8649-D0A1F811AFE7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F0B1-C52C-43A4-A90E-A0EA5487A80F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096A-A907-4AC9-A37B-B03B5E60C85F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0819-124D-4290-8A85-D69CED31E1D6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2A20-EE0D-4396-8F54-B6DB193CDBC1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4438CDB-FC6D-40EC-96A8-D352DACDAB58}" type="datetime1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2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206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exports</a:t>
            </a:r>
            <a:r>
              <a:rPr lang="ko-KR" altLang="en-US" sz="2400" dirty="0" smtClean="0"/>
              <a:t>에 익명함수 지정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exports</a:t>
            </a:r>
            <a:r>
              <a:rPr lang="ko-KR" altLang="en-US" dirty="0"/>
              <a:t>에 객체 지정하기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945431"/>
            <a:ext cx="5450531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// node_weekend03_ex04_user4.js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익명함수 </a:t>
            </a:r>
            <a:r>
              <a:rPr lang="en-US" altLang="ko-KR" sz="1600" dirty="0">
                <a:solidFill>
                  <a:srgbClr val="00B050"/>
                </a:solidFill>
              </a:rPr>
              <a:t>(</a:t>
            </a:r>
            <a:r>
              <a:rPr lang="ko-KR" altLang="en-US" sz="1600" dirty="0">
                <a:solidFill>
                  <a:srgbClr val="00B050"/>
                </a:solidFill>
              </a:rPr>
              <a:t>인터페이스</a:t>
            </a:r>
            <a:r>
              <a:rPr lang="en-US" altLang="ko-KR" sz="1600" dirty="0">
                <a:solidFill>
                  <a:srgbClr val="00B050"/>
                </a:solidFill>
              </a:rPr>
              <a:t>) </a:t>
            </a:r>
            <a:r>
              <a:rPr lang="ko-KR" altLang="en-US" sz="1600" dirty="0">
                <a:solidFill>
                  <a:srgbClr val="00B050"/>
                </a:solidFill>
              </a:rPr>
              <a:t>함수 객체를 그대로 할당 가능</a:t>
            </a:r>
            <a:r>
              <a:rPr lang="en-US" altLang="ko-KR" sz="16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600" dirty="0" err="1"/>
              <a:t>module.exports</a:t>
            </a:r>
            <a:r>
              <a:rPr lang="en-US" altLang="ko-KR" sz="1600" dirty="0"/>
              <a:t> = function() {</a:t>
            </a:r>
          </a:p>
          <a:p>
            <a:r>
              <a:rPr lang="en-US" altLang="ko-KR" sz="1600" dirty="0"/>
              <a:t>    return {</a:t>
            </a:r>
            <a:r>
              <a:rPr lang="en-US" altLang="ko-KR" sz="1600" dirty="0" err="1"/>
              <a:t>id:'test</a:t>
            </a:r>
            <a:r>
              <a:rPr lang="en-US" altLang="ko-KR" sz="1600" dirty="0"/>
              <a:t>', name:'</a:t>
            </a:r>
            <a:r>
              <a:rPr lang="ko-KR" altLang="en-US" sz="1600" dirty="0"/>
              <a:t>소녀시대</a:t>
            </a:r>
            <a:r>
              <a:rPr lang="en-US" altLang="ko-KR" sz="1600" dirty="0"/>
              <a:t>'};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529607"/>
            <a:ext cx="5450531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// require()</a:t>
            </a:r>
            <a:r>
              <a:rPr lang="ko-KR" altLang="en-US" sz="1600" dirty="0">
                <a:solidFill>
                  <a:srgbClr val="00B050"/>
                </a:solidFill>
              </a:rPr>
              <a:t>로 </a:t>
            </a:r>
            <a:r>
              <a:rPr lang="ko-KR" altLang="en-US" sz="1600" dirty="0" err="1">
                <a:solidFill>
                  <a:srgbClr val="00B050"/>
                </a:solidFill>
              </a:rPr>
              <a:t>메소드</a:t>
            </a:r>
            <a:r>
              <a:rPr lang="ko-KR" altLang="en-US" sz="1600" dirty="0">
                <a:solidFill>
                  <a:srgbClr val="00B050"/>
                </a:solidFill>
              </a:rPr>
              <a:t> 함수 반환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user = require('./node_weekend03_ex04_user4');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 err="1">
                <a:solidFill>
                  <a:srgbClr val="00B050"/>
                </a:solidFill>
              </a:rPr>
              <a:t>메소드이므로</a:t>
            </a:r>
            <a:r>
              <a:rPr lang="ko-KR" altLang="en-US" sz="1600" dirty="0">
                <a:solidFill>
                  <a:srgbClr val="00B050"/>
                </a:solidFill>
              </a:rPr>
              <a:t> 직접 </a:t>
            </a:r>
            <a:r>
              <a:rPr lang="ko-KR" altLang="en-US" sz="1600" dirty="0" err="1">
                <a:solidFill>
                  <a:srgbClr val="00B050"/>
                </a:solidFill>
              </a:rPr>
              <a:t>메소드를</a:t>
            </a:r>
            <a:r>
              <a:rPr lang="ko-KR" altLang="en-US" sz="1600" dirty="0">
                <a:solidFill>
                  <a:srgbClr val="00B050"/>
                </a:solidFill>
              </a:rPr>
              <a:t> 실행시켜 객체를 얻어온다</a:t>
            </a:r>
            <a:r>
              <a:rPr lang="en-US" altLang="ko-KR" sz="16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user();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function </a:t>
            </a:r>
            <a:r>
              <a:rPr lang="en-US" altLang="ko-KR" sz="1600" dirty="0" err="1"/>
              <a:t>showUser</a:t>
            </a:r>
            <a:r>
              <a:rPr lang="en-US" altLang="ko-KR" sz="1600" dirty="0"/>
              <a:t>() {</a:t>
            </a:r>
          </a:p>
          <a:p>
            <a:r>
              <a:rPr lang="en-US" altLang="ko-KR" sz="1600" dirty="0"/>
              <a:t>    return obj.name;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console.log('</a:t>
            </a:r>
            <a:r>
              <a:rPr lang="ko-KR" altLang="en-US" sz="1600" dirty="0"/>
              <a:t>사용자 정보 </a:t>
            </a:r>
            <a:r>
              <a:rPr lang="en-US" altLang="ko-KR" sz="1600" dirty="0"/>
              <a:t>: %s', </a:t>
            </a:r>
            <a:r>
              <a:rPr lang="en-US" altLang="ko-KR" sz="1600" dirty="0" err="1"/>
              <a:t>showUser</a:t>
            </a:r>
            <a:r>
              <a:rPr lang="en-US" altLang="ko-KR" sz="1600" dirty="0"/>
              <a:t>());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869160"/>
            <a:ext cx="38862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5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964704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module.exports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exports.</a:t>
            </a:r>
            <a:r>
              <a:rPr lang="ko-KR" altLang="en-US" sz="2000" dirty="0" smtClean="0"/>
              <a:t>속성을 함께 사용하면 </a:t>
            </a:r>
            <a:r>
              <a:rPr lang="en-US" altLang="ko-KR" sz="2000" dirty="0" smtClean="0"/>
              <a:t>exports.</a:t>
            </a:r>
            <a:r>
              <a:rPr lang="ko-KR" altLang="en-US" sz="2000" dirty="0" smtClean="0"/>
              <a:t>속성으로 지정한 것은 적용 되지 않는다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exports</a:t>
            </a:r>
            <a:r>
              <a:rPr lang="ko-KR" altLang="en-US" dirty="0"/>
              <a:t>에 객체 지정하기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7115" y="1988840"/>
            <a:ext cx="468589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// node_weekend03_ex05_user5.js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moduel.exports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>
                <a:solidFill>
                  <a:srgbClr val="00B050"/>
                </a:solidFill>
              </a:rPr>
              <a:t>에 객체 지정과 </a:t>
            </a:r>
            <a:r>
              <a:rPr lang="en-US" altLang="ko-KR" sz="1400" dirty="0">
                <a:solidFill>
                  <a:srgbClr val="00B050"/>
                </a:solidFill>
              </a:rPr>
              <a:t>exports.</a:t>
            </a:r>
            <a:r>
              <a:rPr lang="ko-KR" altLang="en-US" sz="1400" dirty="0">
                <a:solidFill>
                  <a:srgbClr val="00B050"/>
                </a:solidFill>
              </a:rPr>
              <a:t>속성 함께 사용</a:t>
            </a:r>
          </a:p>
          <a:p>
            <a:r>
              <a:rPr lang="en-US" altLang="ko-KR" sz="1400" dirty="0" err="1"/>
              <a:t>module.exports</a:t>
            </a:r>
            <a:r>
              <a:rPr lang="en-US" altLang="ko-KR" sz="1400" dirty="0"/>
              <a:t> =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getUser</a:t>
            </a:r>
            <a:r>
              <a:rPr lang="en-US" altLang="ko-KR" sz="1400" dirty="0"/>
              <a:t> : function() {</a:t>
            </a:r>
          </a:p>
          <a:p>
            <a:r>
              <a:rPr lang="en-US" altLang="ko-KR" sz="1400" dirty="0"/>
              <a:t>        return {id : 'test01', name:'</a:t>
            </a:r>
            <a:r>
              <a:rPr lang="ko-KR" altLang="en-US" sz="1400" dirty="0"/>
              <a:t>방탄소년단</a:t>
            </a:r>
            <a:r>
              <a:rPr lang="en-US" altLang="ko-KR" sz="1400" dirty="0"/>
              <a:t>'}</a:t>
            </a:r>
          </a:p>
          <a:p>
            <a:r>
              <a:rPr lang="en-US" altLang="ko-KR" sz="1400" dirty="0"/>
              <a:t>    },</a:t>
            </a:r>
          </a:p>
          <a:p>
            <a:r>
              <a:rPr lang="en-US" altLang="ko-KR" sz="1400" dirty="0"/>
              <a:t>    group : {id : 'group01', name : '</a:t>
            </a:r>
            <a:r>
              <a:rPr lang="ko-KR" altLang="en-US" sz="1400" dirty="0"/>
              <a:t>친구</a:t>
            </a:r>
            <a:r>
              <a:rPr lang="en-US" altLang="ko-KR" sz="1400" dirty="0"/>
              <a:t>'}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 err="1"/>
              <a:t>exports.group</a:t>
            </a:r>
            <a:r>
              <a:rPr lang="en-US" altLang="ko-KR" sz="1400" dirty="0"/>
              <a:t> = {id:'group2', name:'</a:t>
            </a:r>
            <a:r>
              <a:rPr lang="ko-KR" altLang="en-US" sz="1400" dirty="0"/>
              <a:t>가족</a:t>
            </a:r>
            <a:r>
              <a:rPr lang="en-US" altLang="ko-KR" sz="1400" dirty="0"/>
              <a:t>'};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97115" y="4293096"/>
            <a:ext cx="469070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module.exports</a:t>
            </a:r>
            <a:r>
              <a:rPr lang="ko-KR" altLang="en-US" sz="1400" dirty="0">
                <a:solidFill>
                  <a:srgbClr val="00B050"/>
                </a:solidFill>
              </a:rPr>
              <a:t>와 </a:t>
            </a:r>
            <a:r>
              <a:rPr lang="en-US" altLang="ko-KR" sz="1400" dirty="0">
                <a:solidFill>
                  <a:srgbClr val="00B050"/>
                </a:solidFill>
              </a:rPr>
              <a:t>exports.</a:t>
            </a:r>
            <a:r>
              <a:rPr lang="ko-KR" altLang="en-US" sz="1400" dirty="0">
                <a:solidFill>
                  <a:srgbClr val="00B050"/>
                </a:solidFill>
              </a:rPr>
              <a:t>속성을 함께 사용 </a:t>
            </a:r>
            <a:r>
              <a:rPr lang="ko-KR" altLang="en-US" sz="1400" dirty="0" err="1">
                <a:solidFill>
                  <a:srgbClr val="00B050"/>
                </a:solidFill>
              </a:rPr>
              <a:t>할수</a:t>
            </a:r>
            <a:r>
              <a:rPr lang="ko-KR" altLang="en-US" sz="1400" dirty="0">
                <a:solidFill>
                  <a:srgbClr val="00B050"/>
                </a:solidFill>
              </a:rPr>
              <a:t> 없다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user = require('./node_weekend03_ex03_user3');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console.log(user);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function </a:t>
            </a:r>
            <a:r>
              <a:rPr lang="en-US" altLang="ko-KR" sz="1400" dirty="0" err="1"/>
              <a:t>showUser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user.getUser</a:t>
            </a:r>
            <a:r>
              <a:rPr lang="en-US" altLang="ko-KR" sz="1400" dirty="0"/>
              <a:t>().name + ', '+user.group.name;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console.log('</a:t>
            </a:r>
            <a:r>
              <a:rPr lang="ko-KR" altLang="en-US" sz="1400" dirty="0"/>
              <a:t>사용자 정보 </a:t>
            </a:r>
            <a:r>
              <a:rPr lang="en-US" altLang="ko-KR" sz="1400" dirty="0"/>
              <a:t>: %s', </a:t>
            </a:r>
            <a:r>
              <a:rPr lang="en-US" altLang="ko-KR" sz="1400" dirty="0" err="1"/>
              <a:t>showUser</a:t>
            </a:r>
            <a:r>
              <a:rPr lang="en-US" altLang="ko-KR" sz="1400" dirty="0"/>
              <a:t>());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77437"/>
            <a:ext cx="3375669" cy="106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87425" y="3373834"/>
            <a:ext cx="3052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실무에서는 반드시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module.exports</a:t>
            </a:r>
            <a:r>
              <a:rPr lang="ko-KR" altLang="en-US" dirty="0" smtClean="0">
                <a:solidFill>
                  <a:srgbClr val="FF0000"/>
                </a:solidFill>
              </a:rPr>
              <a:t>를 사용한다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2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require() </a:t>
            </a:r>
            <a:r>
              <a:rPr lang="ko-KR" altLang="en-US" sz="2400" dirty="0" err="1" smtClean="0"/>
              <a:t>메소드의</a:t>
            </a:r>
            <a:r>
              <a:rPr lang="ko-KR" altLang="en-US" sz="2400" dirty="0" smtClean="0"/>
              <a:t> 동작 방식 이해하기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exports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require()</a:t>
            </a:r>
            <a:r>
              <a:rPr lang="ko-KR" altLang="en-US" sz="2000" dirty="0" smtClean="0"/>
              <a:t>함수가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객체이다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exports</a:t>
            </a:r>
            <a:r>
              <a:rPr lang="ko-KR" altLang="en-US" dirty="0"/>
              <a:t>에 객체 지정하기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492896"/>
            <a:ext cx="466826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가상으로 </a:t>
            </a:r>
            <a:r>
              <a:rPr lang="en-US" altLang="ko-KR" sz="1400" dirty="0" err="1">
                <a:solidFill>
                  <a:srgbClr val="00B050"/>
                </a:solidFill>
              </a:rPr>
              <a:t>requir</a:t>
            </a:r>
            <a:r>
              <a:rPr lang="en-US" altLang="ko-KR" sz="1400" dirty="0">
                <a:solidFill>
                  <a:srgbClr val="00B050"/>
                </a:solidFill>
              </a:rPr>
              <a:t>() </a:t>
            </a:r>
            <a:r>
              <a:rPr lang="ko-KR" altLang="en-US" sz="1400" dirty="0">
                <a:solidFill>
                  <a:srgbClr val="00B050"/>
                </a:solidFill>
              </a:rPr>
              <a:t>함수를 정의 </a:t>
            </a:r>
            <a:r>
              <a:rPr lang="en-US" altLang="ko-KR" sz="1400" dirty="0">
                <a:solidFill>
                  <a:srgbClr val="00B050"/>
                </a:solidFill>
              </a:rPr>
              <a:t>- </a:t>
            </a:r>
            <a:r>
              <a:rPr lang="ko-KR" altLang="en-US" sz="1400" dirty="0">
                <a:solidFill>
                  <a:srgbClr val="00B050"/>
                </a:solidFill>
              </a:rPr>
              <a:t>내부적 처리 방식 이해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require = function(path)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exports ={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getUser</a:t>
            </a:r>
            <a:r>
              <a:rPr lang="en-US" altLang="ko-KR" sz="1400" dirty="0"/>
              <a:t> : function() {</a:t>
            </a:r>
          </a:p>
          <a:p>
            <a:r>
              <a:rPr lang="en-US" altLang="ko-KR" sz="1400" dirty="0"/>
              <a:t>            return {id : 'test01', name : '</a:t>
            </a:r>
            <a:r>
              <a:rPr lang="ko-KR" altLang="en-US" sz="1400" dirty="0"/>
              <a:t>소녀시대</a:t>
            </a:r>
            <a:r>
              <a:rPr lang="en-US" altLang="ko-KR" sz="1400" dirty="0"/>
              <a:t>'};</a:t>
            </a:r>
          </a:p>
          <a:p>
            <a:r>
              <a:rPr lang="en-US" altLang="ko-KR" sz="1400" dirty="0"/>
              <a:t>        },</a:t>
            </a:r>
          </a:p>
          <a:p>
            <a:r>
              <a:rPr lang="en-US" altLang="ko-KR" sz="1400" dirty="0"/>
              <a:t>        group : {id : 'group01', name : '</a:t>
            </a:r>
            <a:r>
              <a:rPr lang="ko-KR" altLang="en-US" sz="1400" dirty="0"/>
              <a:t>친구</a:t>
            </a:r>
            <a:r>
              <a:rPr lang="en-US" altLang="ko-KR" sz="1400" dirty="0"/>
              <a:t>'}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return exports;</a:t>
            </a:r>
          </a:p>
          <a:p>
            <a:r>
              <a:rPr lang="en-US" altLang="ko-KR" sz="1400" dirty="0"/>
              <a:t>};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user = require('...');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function </a:t>
            </a:r>
            <a:r>
              <a:rPr lang="en-US" altLang="ko-KR" sz="1400" dirty="0" err="1"/>
              <a:t>showUser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user.getUser</a:t>
            </a:r>
            <a:r>
              <a:rPr lang="en-US" altLang="ko-KR" sz="1400" dirty="0"/>
              <a:t>().name + ',' + user.group.name;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console.log('</a:t>
            </a:r>
            <a:r>
              <a:rPr lang="ko-KR" altLang="en-US" sz="1400" dirty="0"/>
              <a:t>사용자 정보 </a:t>
            </a:r>
            <a:r>
              <a:rPr lang="en-US" altLang="ko-KR" sz="1400" dirty="0"/>
              <a:t>: %s', </a:t>
            </a:r>
            <a:r>
              <a:rPr lang="en-US" altLang="ko-KR" sz="1400" dirty="0" err="1"/>
              <a:t>showUser</a:t>
            </a:r>
            <a:r>
              <a:rPr lang="en-US" altLang="ko-KR" sz="1400" dirty="0"/>
              <a:t>());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539289"/>
            <a:ext cx="26384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6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모듈을 분리할 때 사용하는 전형적인 코드 패턴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exports</a:t>
            </a:r>
            <a:r>
              <a:rPr lang="ko-KR" altLang="en-US" dirty="0"/>
              <a:t>에 객체 지정하기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82324"/>
              </p:ext>
            </p:extLst>
          </p:nvPr>
        </p:nvGraphicFramePr>
        <p:xfrm>
          <a:off x="611560" y="2204864"/>
          <a:ext cx="8064896" cy="302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688632"/>
              </a:tblGrid>
              <a:tr h="536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코드 패턴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8292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함수를 할당하는 경우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모듈 안에서 함수를 만들어 할당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모듈을 불러온 후 소괄호를 붙여 모듈 실행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8292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인스턴스</a:t>
                      </a:r>
                      <a:r>
                        <a:rPr lang="ko-KR" altLang="en-US" sz="1600" dirty="0" smtClean="0"/>
                        <a:t> 객체를 할당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모듈 안에서 </a:t>
                      </a:r>
                      <a:r>
                        <a:rPr lang="ko-KR" altLang="en-US" sz="1400" dirty="0" err="1" smtClean="0"/>
                        <a:t>인스턴스</a:t>
                      </a:r>
                      <a:r>
                        <a:rPr lang="ko-KR" altLang="en-US" sz="1400" dirty="0" smtClean="0"/>
                        <a:t> 객체를 만들어 할당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모듈을 불러온 후 해당 객체의 </a:t>
                      </a:r>
                      <a:r>
                        <a:rPr lang="ko-KR" altLang="en-US" sz="1400" dirty="0" err="1" smtClean="0"/>
                        <a:t>메소드를</a:t>
                      </a:r>
                      <a:r>
                        <a:rPr lang="ko-KR" altLang="en-US" sz="1400" dirty="0" smtClean="0"/>
                        <a:t> 호출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또는 속성 사용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8292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프로토타입</a:t>
                      </a:r>
                      <a:r>
                        <a:rPr lang="ko-KR" altLang="en-US" sz="1600" dirty="0" smtClean="0"/>
                        <a:t> 객체를 할당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모듈 안에서 </a:t>
                      </a:r>
                      <a:r>
                        <a:rPr lang="ko-KR" altLang="en-US" sz="1400" dirty="0" err="1" smtClean="0"/>
                        <a:t>프로토타입</a:t>
                      </a:r>
                      <a:r>
                        <a:rPr lang="ko-KR" altLang="en-US" sz="1400" dirty="0" smtClean="0"/>
                        <a:t> 객체를 만들어 할당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모듈을 불러온 후 </a:t>
                      </a:r>
                      <a:r>
                        <a:rPr lang="en-US" altLang="ko-KR" sz="1400" dirty="0" smtClean="0"/>
                        <a:t>new </a:t>
                      </a:r>
                      <a:r>
                        <a:rPr lang="ko-KR" altLang="en-US" sz="1400" dirty="0" smtClean="0"/>
                        <a:t>연산자로 </a:t>
                      </a:r>
                      <a:r>
                        <a:rPr lang="ko-KR" altLang="en-US" sz="1400" dirty="0" err="1" smtClean="0"/>
                        <a:t>인스턴스</a:t>
                      </a:r>
                      <a:r>
                        <a:rPr lang="ko-KR" altLang="en-US" sz="1400" dirty="0" smtClean="0"/>
                        <a:t> 객체를 만들어 사용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5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67667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함수를 할당하는 코드패턴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exports</a:t>
            </a:r>
            <a:r>
              <a:rPr lang="ko-KR" altLang="en-US" dirty="0"/>
              <a:t>에 객체 지정하기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2084655"/>
            <a:ext cx="72939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사용 패턴 </a:t>
            </a:r>
            <a:r>
              <a:rPr lang="en-US" altLang="ko-KR" dirty="0">
                <a:solidFill>
                  <a:srgbClr val="00B050"/>
                </a:solidFill>
              </a:rPr>
              <a:t>: exports</a:t>
            </a:r>
            <a:r>
              <a:rPr lang="ko-KR" altLang="en-US" dirty="0">
                <a:solidFill>
                  <a:srgbClr val="00B050"/>
                </a:solidFill>
              </a:rPr>
              <a:t>에 속성으로 추가된 함수 객체를 </a:t>
            </a:r>
            <a:r>
              <a:rPr lang="ko-KR" altLang="en-US" dirty="0" smtClean="0">
                <a:solidFill>
                  <a:srgbClr val="00B050"/>
                </a:solidFill>
              </a:rPr>
              <a:t>그대로 </a:t>
            </a:r>
            <a:r>
              <a:rPr lang="ko-KR" altLang="en-US" dirty="0">
                <a:solidFill>
                  <a:srgbClr val="00B050"/>
                </a:solidFill>
              </a:rPr>
              <a:t>호출</a:t>
            </a:r>
          </a:p>
          <a:p>
            <a:r>
              <a:rPr lang="en-US" altLang="ko-KR" dirty="0" err="1"/>
              <a:t>exports.printUser</a:t>
            </a:r>
            <a:r>
              <a:rPr lang="en-US" altLang="ko-KR" dirty="0"/>
              <a:t> = function() {</a:t>
            </a:r>
          </a:p>
          <a:p>
            <a:r>
              <a:rPr lang="en-US" altLang="ko-KR" dirty="0"/>
              <a:t>    console.log('user </a:t>
            </a:r>
            <a:r>
              <a:rPr lang="ko-KR" altLang="en-US" dirty="0"/>
              <a:t>이름은 소녀시대입니다</a:t>
            </a:r>
            <a:r>
              <a:rPr lang="en-US" altLang="ko-KR" dirty="0"/>
              <a:t>.');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740839"/>
            <a:ext cx="72939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속성으로 추가된 함수 객체를 그대로 참조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printUser</a:t>
            </a:r>
            <a:r>
              <a:rPr lang="en-US" altLang="ko-KR" dirty="0"/>
              <a:t> = require('./node_weekend03_ex07_user7').</a:t>
            </a:r>
            <a:r>
              <a:rPr lang="en-US" altLang="ko-KR" dirty="0" err="1"/>
              <a:t>printUser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 err="1"/>
              <a:t>printUser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73216"/>
            <a:ext cx="26574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8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67667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인스턴스</a:t>
            </a:r>
            <a:r>
              <a:rPr lang="ko-KR" altLang="en-US" sz="2400" dirty="0" smtClean="0"/>
              <a:t> 객체를 할당하는 코드 패턴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exports</a:t>
            </a:r>
            <a:r>
              <a:rPr lang="ko-KR" altLang="en-US" dirty="0"/>
              <a:t>에 객체 지정하기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60036"/>
            <a:ext cx="6264696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 err="1">
                <a:solidFill>
                  <a:srgbClr val="00B050"/>
                </a:solidFill>
              </a:rPr>
              <a:t>인스턴스</a:t>
            </a:r>
            <a:r>
              <a:rPr lang="ko-KR" altLang="en-US" sz="1400" dirty="0">
                <a:solidFill>
                  <a:srgbClr val="00B050"/>
                </a:solidFill>
              </a:rPr>
              <a:t> 객체를 만들어 할당함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400" dirty="0"/>
              <a:t>function User(id, name) {</a:t>
            </a:r>
          </a:p>
          <a:p>
            <a:r>
              <a:rPr lang="en-US" altLang="ko-KR" sz="1400" dirty="0"/>
              <a:t>    this.id = id;</a:t>
            </a:r>
          </a:p>
          <a:p>
            <a:r>
              <a:rPr lang="en-US" altLang="ko-KR" sz="1400" dirty="0"/>
              <a:t>    this.name = name;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 err="1"/>
              <a:t>User.</a:t>
            </a:r>
            <a:r>
              <a:rPr lang="en-US" altLang="ko-KR" sz="1400" dirty="0" err="1">
                <a:solidFill>
                  <a:srgbClr val="FF0000"/>
                </a:solidFill>
              </a:rPr>
              <a:t>prototype</a:t>
            </a:r>
            <a:r>
              <a:rPr lang="en-US" altLang="ko-KR" sz="1400" dirty="0" err="1"/>
              <a:t>.getUser</a:t>
            </a:r>
            <a:r>
              <a:rPr lang="en-US" altLang="ko-KR" sz="1400" dirty="0"/>
              <a:t> = function() {</a:t>
            </a:r>
          </a:p>
          <a:p>
            <a:r>
              <a:rPr lang="en-US" altLang="ko-KR" sz="1400" dirty="0"/>
              <a:t>    return {</a:t>
            </a:r>
            <a:r>
              <a:rPr lang="en-US" altLang="ko-KR" sz="1400" dirty="0" err="1"/>
              <a:t>id:this.id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name:this.name</a:t>
            </a:r>
            <a:r>
              <a:rPr lang="en-US" altLang="ko-KR" sz="1400" dirty="0"/>
              <a:t>};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 err="1"/>
              <a:t>User.</a:t>
            </a:r>
            <a:r>
              <a:rPr lang="en-US" altLang="ko-KR" sz="1400" dirty="0" err="1">
                <a:solidFill>
                  <a:srgbClr val="FF0000"/>
                </a:solidFill>
              </a:rPr>
              <a:t>prototype</a:t>
            </a:r>
            <a:r>
              <a:rPr lang="en-US" altLang="ko-KR" sz="1400" dirty="0" err="1"/>
              <a:t>.group</a:t>
            </a:r>
            <a:r>
              <a:rPr lang="en-US" altLang="ko-KR" sz="1400" dirty="0"/>
              <a:t> = {id:'group1', name:'</a:t>
            </a:r>
            <a:r>
              <a:rPr lang="ko-KR" altLang="en-US" sz="1400" dirty="0"/>
              <a:t>친구</a:t>
            </a:r>
            <a:r>
              <a:rPr lang="en-US" altLang="ko-KR" sz="1400" dirty="0"/>
              <a:t>'};</a:t>
            </a:r>
          </a:p>
          <a:p>
            <a:r>
              <a:rPr lang="en-US" altLang="ko-KR" sz="1400" dirty="0" err="1"/>
              <a:t>User.</a:t>
            </a:r>
            <a:r>
              <a:rPr lang="en-US" altLang="ko-KR" sz="1400" dirty="0" err="1">
                <a:solidFill>
                  <a:srgbClr val="FF0000"/>
                </a:solidFill>
              </a:rPr>
              <a:t>prototype</a:t>
            </a:r>
            <a:r>
              <a:rPr lang="en-US" altLang="ko-KR" sz="1400" dirty="0" err="1"/>
              <a:t>.printUser</a:t>
            </a:r>
            <a:r>
              <a:rPr lang="en-US" altLang="ko-KR" sz="1400" dirty="0"/>
              <a:t> = function() {</a:t>
            </a:r>
          </a:p>
          <a:p>
            <a:r>
              <a:rPr lang="en-US" altLang="ko-KR" sz="1400" dirty="0"/>
              <a:t>    console.log('user </a:t>
            </a:r>
            <a:r>
              <a:rPr lang="ko-KR" altLang="en-US" sz="1400" dirty="0"/>
              <a:t>이름 </a:t>
            </a:r>
            <a:r>
              <a:rPr lang="en-US" altLang="ko-KR" sz="1400" dirty="0"/>
              <a:t>: %s, group </a:t>
            </a:r>
            <a:r>
              <a:rPr lang="ko-KR" altLang="en-US" sz="1400" dirty="0"/>
              <a:t>이름 </a:t>
            </a:r>
            <a:r>
              <a:rPr lang="en-US" altLang="ko-KR" sz="1400" dirty="0"/>
              <a:t>: %s', </a:t>
            </a:r>
            <a:r>
              <a:rPr lang="en-US" altLang="ko-KR" sz="1400" dirty="0" smtClean="0"/>
              <a:t> this.name</a:t>
            </a:r>
            <a:r>
              <a:rPr lang="en-US" altLang="ko-KR" sz="1400" dirty="0"/>
              <a:t>, this.group.name);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module.exports</a:t>
            </a:r>
            <a:r>
              <a:rPr lang="en-US" altLang="ko-KR" sz="1400" dirty="0"/>
              <a:t> = new User('test01', 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방탄소년</a:t>
            </a:r>
            <a:r>
              <a:rPr lang="ko-KR" altLang="en-US" sz="1400" dirty="0"/>
              <a:t>단</a:t>
            </a:r>
            <a:r>
              <a:rPr lang="en-US" altLang="ko-KR" sz="1400" dirty="0" smtClean="0"/>
              <a:t>');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4725144"/>
            <a:ext cx="6001964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en-US" altLang="ko-KR" sz="1600" dirty="0" err="1">
                <a:solidFill>
                  <a:srgbClr val="00B050"/>
                </a:solidFill>
              </a:rPr>
              <a:t>module.exports</a:t>
            </a:r>
            <a:r>
              <a:rPr lang="ko-KR" altLang="en-US" sz="1600" dirty="0">
                <a:solidFill>
                  <a:srgbClr val="00B050"/>
                </a:solidFill>
              </a:rPr>
              <a:t>에 할당된 </a:t>
            </a:r>
            <a:r>
              <a:rPr lang="en-US" altLang="ko-KR" sz="1600" u="sng" dirty="0">
                <a:solidFill>
                  <a:srgbClr val="FF0000"/>
                </a:solidFill>
              </a:rPr>
              <a:t>new</a:t>
            </a:r>
            <a:r>
              <a:rPr lang="ko-KR" altLang="en-US" sz="1600" u="sng" dirty="0">
                <a:solidFill>
                  <a:srgbClr val="00B050"/>
                </a:solidFill>
              </a:rPr>
              <a:t>로 생성된 </a:t>
            </a:r>
            <a:r>
              <a:rPr lang="ko-KR" altLang="en-US" sz="1600" u="sng" dirty="0" err="1">
                <a:solidFill>
                  <a:srgbClr val="00B050"/>
                </a:solidFill>
              </a:rPr>
              <a:t>인스턴스</a:t>
            </a:r>
            <a:r>
              <a:rPr lang="ko-KR" altLang="en-US" sz="1600" u="sng" dirty="0">
                <a:solidFill>
                  <a:srgbClr val="00B050"/>
                </a:solidFill>
              </a:rPr>
              <a:t> </a:t>
            </a:r>
            <a:r>
              <a:rPr lang="ko-KR" altLang="en-US" sz="1600" dirty="0">
                <a:solidFill>
                  <a:srgbClr val="00B050"/>
                </a:solidFill>
              </a:rPr>
              <a:t>객체를 호출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user = require('./node_weekend03_ex08_user8');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user.printUser</a:t>
            </a:r>
            <a:r>
              <a:rPr lang="en-US" altLang="ko-KR" sz="1600" dirty="0"/>
              <a:t>();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exports.user</a:t>
            </a:r>
            <a:r>
              <a:rPr lang="en-US" altLang="ko-KR" dirty="0" smtClean="0">
                <a:solidFill>
                  <a:srgbClr val="FF0000"/>
                </a:solidFill>
              </a:rPr>
              <a:t> = new User('test01','</a:t>
            </a:r>
            <a:r>
              <a:rPr lang="ko-KR" altLang="en-US" dirty="0" smtClean="0">
                <a:solidFill>
                  <a:srgbClr val="FF0000"/>
                </a:solidFill>
              </a:rPr>
              <a:t>방탄소년단</a:t>
            </a:r>
            <a:r>
              <a:rPr lang="en-US" altLang="ko-KR" dirty="0" smtClean="0">
                <a:solidFill>
                  <a:srgbClr val="FF0000"/>
                </a:solidFill>
              </a:rPr>
              <a:t>') </a:t>
            </a:r>
            <a:r>
              <a:rPr lang="ko-KR" altLang="en-US" dirty="0" smtClean="0"/>
              <a:t>형식으로 할당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사용하는 쪽에서는 </a:t>
            </a:r>
            <a:r>
              <a:rPr lang="en-US" altLang="ko-KR" dirty="0" err="1" smtClean="0">
                <a:solidFill>
                  <a:srgbClr val="0070C0"/>
                </a:solidFill>
              </a:rPr>
              <a:t>var</a:t>
            </a:r>
            <a:r>
              <a:rPr lang="en-US" altLang="ko-KR" dirty="0" smtClean="0">
                <a:solidFill>
                  <a:srgbClr val="0070C0"/>
                </a:solidFill>
              </a:rPr>
              <a:t> user = require('./</a:t>
            </a:r>
            <a:r>
              <a:rPr lang="en-US" altLang="ko-KR" dirty="0" err="1" smtClean="0">
                <a:solidFill>
                  <a:srgbClr val="0070C0"/>
                </a:solidFill>
              </a:rPr>
              <a:t>userFile</a:t>
            </a:r>
            <a:r>
              <a:rPr lang="en-US" altLang="ko-KR" dirty="0" smtClean="0">
                <a:solidFill>
                  <a:srgbClr val="0070C0"/>
                </a:solidFill>
              </a:rPr>
              <a:t>').user </a:t>
            </a:r>
            <a:r>
              <a:rPr lang="ko-KR" altLang="en-US" dirty="0" smtClean="0"/>
              <a:t>형식으로 호출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 rot="1800000">
            <a:off x="2868873" y="5523994"/>
            <a:ext cx="270030" cy="460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05" y="2060848"/>
            <a:ext cx="37147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7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86409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클래스 자체를 </a:t>
            </a:r>
            <a:r>
              <a:rPr lang="en-US" altLang="ko-KR" sz="2400" dirty="0" err="1" smtClean="0"/>
              <a:t>module.exports</a:t>
            </a:r>
            <a:r>
              <a:rPr lang="ko-KR" altLang="en-US" sz="2400" dirty="0" smtClean="0"/>
              <a:t>에 할당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exports</a:t>
            </a:r>
            <a:r>
              <a:rPr lang="ko-KR" altLang="en-US" dirty="0"/>
              <a:t>에 객체 지정하기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242" y="1802427"/>
            <a:ext cx="7100021" cy="335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클래스 자체를 </a:t>
            </a:r>
            <a:r>
              <a:rPr lang="en-US" altLang="ko-KR" sz="1600" dirty="0" err="1">
                <a:solidFill>
                  <a:srgbClr val="00B050"/>
                </a:solidFill>
              </a:rPr>
              <a:t>module.exports</a:t>
            </a:r>
            <a:r>
              <a:rPr lang="ko-KR" altLang="en-US" sz="1600" dirty="0">
                <a:solidFill>
                  <a:srgbClr val="00B050"/>
                </a:solidFill>
              </a:rPr>
              <a:t>에 할당함</a:t>
            </a:r>
            <a:r>
              <a:rPr lang="en-US" altLang="ko-KR" sz="1600" dirty="0">
                <a:solidFill>
                  <a:srgbClr val="00B050"/>
                </a:solidFill>
              </a:rPr>
              <a:t>-</a:t>
            </a:r>
            <a:r>
              <a:rPr lang="ko-KR" altLang="en-US" sz="1600" dirty="0">
                <a:solidFill>
                  <a:srgbClr val="00B050"/>
                </a:solidFill>
              </a:rPr>
              <a:t>호출 하는 쪽에서 객체 생성</a:t>
            </a:r>
            <a:r>
              <a:rPr lang="en-US" altLang="ko-KR" sz="16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600" dirty="0"/>
              <a:t>function User(id, name) {</a:t>
            </a:r>
          </a:p>
          <a:p>
            <a:r>
              <a:rPr lang="en-US" altLang="ko-KR" sz="1600" dirty="0"/>
              <a:t>    this.id = id;</a:t>
            </a:r>
          </a:p>
          <a:p>
            <a:r>
              <a:rPr lang="en-US" altLang="ko-KR" sz="1600" dirty="0"/>
              <a:t>    this.name = name;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 err="1"/>
              <a:t>User.prototype.getUser</a:t>
            </a:r>
            <a:r>
              <a:rPr lang="en-US" altLang="ko-KR" sz="1600" dirty="0"/>
              <a:t> = function() {</a:t>
            </a:r>
          </a:p>
          <a:p>
            <a:r>
              <a:rPr lang="en-US" altLang="ko-KR" sz="1600" dirty="0"/>
              <a:t>    return {</a:t>
            </a:r>
            <a:r>
              <a:rPr lang="en-US" altLang="ko-KR" sz="1600" dirty="0" err="1"/>
              <a:t>id:this.id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name:this.name</a:t>
            </a:r>
            <a:r>
              <a:rPr lang="en-US" altLang="ko-KR" sz="1600" dirty="0"/>
              <a:t>};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 err="1"/>
              <a:t>User.prototype.group</a:t>
            </a:r>
            <a:r>
              <a:rPr lang="en-US" altLang="ko-KR" sz="1600" dirty="0"/>
              <a:t> = {id:'group1', name:'</a:t>
            </a:r>
            <a:r>
              <a:rPr lang="ko-KR" altLang="en-US" sz="1600" dirty="0"/>
              <a:t>친구</a:t>
            </a:r>
            <a:r>
              <a:rPr lang="en-US" altLang="ko-KR" sz="1600" dirty="0"/>
              <a:t>'};</a:t>
            </a:r>
          </a:p>
          <a:p>
            <a:r>
              <a:rPr lang="en-US" altLang="ko-KR" sz="1600" dirty="0" err="1"/>
              <a:t>User.prototype.printUser</a:t>
            </a:r>
            <a:r>
              <a:rPr lang="en-US" altLang="ko-KR" sz="1600" dirty="0"/>
              <a:t> = function() {</a:t>
            </a:r>
          </a:p>
          <a:p>
            <a:r>
              <a:rPr lang="en-US" altLang="ko-KR" sz="1600" dirty="0"/>
              <a:t>    console.log('user </a:t>
            </a:r>
            <a:r>
              <a:rPr lang="ko-KR" altLang="en-US" sz="1600" dirty="0"/>
              <a:t>이름 </a:t>
            </a:r>
            <a:r>
              <a:rPr lang="en-US" altLang="ko-KR" sz="1600" dirty="0"/>
              <a:t>: %s, group </a:t>
            </a:r>
            <a:r>
              <a:rPr lang="ko-KR" altLang="en-US" sz="1600" dirty="0"/>
              <a:t>이름 </a:t>
            </a:r>
            <a:r>
              <a:rPr lang="en-US" altLang="ko-KR" sz="1600" dirty="0"/>
              <a:t>: %s', this.name, this.group.name);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 err="1"/>
              <a:t>module.exports</a:t>
            </a:r>
            <a:r>
              <a:rPr lang="en-US" altLang="ko-KR" sz="1600" dirty="0"/>
              <a:t> = User;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61242" y="5301208"/>
            <a:ext cx="537518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en-US" altLang="ko-KR" sz="1600" dirty="0" err="1"/>
              <a:t>module.exports</a:t>
            </a:r>
            <a:r>
              <a:rPr lang="ko-KR" altLang="en-US" sz="1600" dirty="0"/>
              <a:t>에 할당된 클래스를 호출해서 객체 생성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User = require('./node_weekend03_ex10_user10');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user = new User('test01','</a:t>
            </a:r>
            <a:r>
              <a:rPr lang="ko-KR" altLang="en-US" sz="1600" dirty="0" err="1"/>
              <a:t>김태리</a:t>
            </a:r>
            <a:r>
              <a:rPr lang="en-US" altLang="ko-KR" sz="1600" dirty="0"/>
              <a:t>');</a:t>
            </a:r>
          </a:p>
          <a:p>
            <a:r>
              <a:rPr lang="en-US" altLang="ko-KR" sz="1600" dirty="0" err="1"/>
              <a:t>user.printUser</a:t>
            </a:r>
            <a:r>
              <a:rPr lang="en-US" altLang="ko-KR" sz="1600" dirty="0"/>
              <a:t>();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707805"/>
            <a:ext cx="2907570" cy="74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048" y="2519318"/>
            <a:ext cx="403988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module.exports.User</a:t>
            </a:r>
            <a:r>
              <a:rPr lang="en-US" altLang="ko-KR" sz="1400" dirty="0" smtClean="0"/>
              <a:t> = User</a:t>
            </a:r>
            <a:r>
              <a:rPr lang="ko-KR" altLang="en-US" sz="1400" dirty="0" smtClean="0"/>
              <a:t>로 할당하고</a:t>
            </a:r>
            <a:endParaRPr lang="en-US" altLang="ko-KR" sz="1400" dirty="0" smtClean="0"/>
          </a:p>
          <a:p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User = require('</a:t>
            </a:r>
            <a:r>
              <a:rPr lang="en-US" altLang="ko-KR" sz="1400" dirty="0" err="1" smtClean="0"/>
              <a:t>aaa</a:t>
            </a:r>
            <a:r>
              <a:rPr lang="en-US" altLang="ko-KR" sz="1400" dirty="0" smtClean="0"/>
              <a:t>','</a:t>
            </a:r>
            <a:r>
              <a:rPr lang="en-US" altLang="ko-KR" sz="1400" dirty="0" err="1" smtClean="0"/>
              <a:t>bbb</a:t>
            </a:r>
            <a:r>
              <a:rPr lang="en-US" altLang="ko-KR" sz="1400" dirty="0" smtClean="0"/>
              <a:t>').User </a:t>
            </a:r>
            <a:r>
              <a:rPr lang="ko-KR" altLang="en-US" sz="1400" dirty="0" smtClean="0"/>
              <a:t>로 호출 가능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Robomongo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관리도구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98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ko-KR" dirty="0" err="1" smtClean="0"/>
              <a:t>Robomongo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도구 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robomongo.org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관리도구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1540"/>
            <a:ext cx="5688632" cy="32417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84" y="3429000"/>
            <a:ext cx="5296082" cy="313301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38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Robomongo</a:t>
            </a:r>
            <a:r>
              <a:rPr lang="ko-KR" altLang="en-US" dirty="0" smtClean="0"/>
              <a:t> 관리도구 설</a:t>
            </a:r>
            <a:r>
              <a:rPr lang="ko-KR" altLang="en-US" dirty="0"/>
              <a:t>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81164"/>
            <a:ext cx="2880320" cy="17545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3" y="1390856"/>
            <a:ext cx="2304255" cy="17501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786" y="1390855"/>
            <a:ext cx="2903702" cy="17448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266413"/>
            <a:ext cx="7416824" cy="3163729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131840" y="2132856"/>
            <a:ext cx="288033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724128" y="2132856"/>
            <a:ext cx="288033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rot="2700000">
            <a:off x="5832140" y="2859776"/>
            <a:ext cx="360040" cy="81327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익스프레스</a:t>
            </a:r>
            <a:r>
              <a:rPr lang="ko-KR" altLang="en-US" sz="2400" dirty="0" smtClean="0"/>
              <a:t> 프로젝트 모듈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exports</a:t>
            </a:r>
            <a:r>
              <a:rPr lang="ko-KR" altLang="en-US" sz="2000" dirty="0" smtClean="0"/>
              <a:t>에 객체 지정하기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설정 파일 만들기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UI </a:t>
            </a:r>
            <a:r>
              <a:rPr lang="ko-KR" altLang="en-US" sz="2000" dirty="0" smtClean="0"/>
              <a:t>라이브러리로 웹 문서 예쁘게 꾸미기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Semantic UI </a:t>
            </a:r>
            <a:r>
              <a:rPr lang="ko-KR" altLang="en-US" sz="2000" dirty="0" smtClean="0"/>
              <a:t>라이브러리로 웹 문서 꾸미기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err="1" smtClean="0"/>
              <a:t>뷰</a:t>
            </a:r>
            <a:r>
              <a:rPr lang="ko-KR" altLang="en-US" sz="2400" dirty="0" smtClean="0"/>
              <a:t> 템플릿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ejs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템플릿 사용하기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주차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몽구스</a:t>
            </a:r>
            <a:r>
              <a:rPr lang="ko-KR" altLang="en-US" dirty="0" smtClean="0"/>
              <a:t> 모듈 사용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42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69289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R-DB</a:t>
            </a:r>
            <a:r>
              <a:rPr lang="ko-KR" altLang="en-US" sz="2000" dirty="0" smtClean="0"/>
              <a:t>나 엑셀처럼 일정한 틀을 제공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몽구스</a:t>
            </a:r>
            <a:r>
              <a:rPr lang="ko-KR" altLang="en-US" sz="2000" dirty="0" smtClean="0"/>
              <a:t> 모듈 설치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npm</a:t>
            </a:r>
            <a:r>
              <a:rPr lang="en-US" altLang="ko-KR" sz="1800" dirty="0" smtClean="0"/>
              <a:t> install mongoose --save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 err="1" smtClean="0"/>
              <a:t>몽구스</a:t>
            </a:r>
            <a:r>
              <a:rPr lang="ko-KR" altLang="en-US" sz="2000" dirty="0" smtClean="0"/>
              <a:t> 모듈 불러들이기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var</a:t>
            </a:r>
            <a:r>
              <a:rPr lang="en-US" altLang="ko-KR" sz="1800" dirty="0" smtClean="0"/>
              <a:t> mongoose = require('mongoose');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몽구</a:t>
            </a:r>
            <a:r>
              <a:rPr lang="ko-KR" altLang="en-US" dirty="0" err="1"/>
              <a:t>스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39247"/>
              </p:ext>
            </p:extLst>
          </p:nvPr>
        </p:nvGraphicFramePr>
        <p:xfrm>
          <a:off x="611560" y="3933056"/>
          <a:ext cx="8136904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r>
                        <a:rPr lang="ko-KR" altLang="en-US" sz="1600" dirty="0" smtClean="0"/>
                        <a:t>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connect(</a:t>
                      </a:r>
                      <a:r>
                        <a:rPr lang="en-US" altLang="ko-KR" sz="1600" dirty="0" err="1" smtClean="0"/>
                        <a:t>uri</a:t>
                      </a:r>
                      <a:r>
                        <a:rPr lang="en-US" altLang="ko-KR" sz="1600" dirty="0" smtClean="0"/>
                        <a:t>(s),</a:t>
                      </a:r>
                      <a:r>
                        <a:rPr lang="en-US" altLang="ko-KR" sz="1600" baseline="0" dirty="0" smtClean="0"/>
                        <a:t> [options],[callback])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mongoose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를 사용해 데이터베이스에 연결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연결 후에는 </a:t>
                      </a:r>
                      <a:r>
                        <a:rPr lang="en-US" altLang="ko-KR" sz="1400" baseline="0" dirty="0" err="1" smtClean="0"/>
                        <a:t>mongoose.connection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객체를 사용해 연결관련 이벤트를 처리할 수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Schema()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스키마를 정의하는 </a:t>
                      </a:r>
                      <a:r>
                        <a:rPr lang="ko-KR" altLang="en-US" sz="1400" dirty="0" err="1" smtClean="0"/>
                        <a:t>생성자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model(</a:t>
                      </a:r>
                      <a:r>
                        <a:rPr lang="en-US" altLang="ko-KR" sz="1400" dirty="0" smtClean="0"/>
                        <a:t>name, [schema],[collection],[</a:t>
                      </a:r>
                      <a:r>
                        <a:rPr lang="en-US" altLang="ko-KR" sz="1400" dirty="0" err="1" smtClean="0"/>
                        <a:t>skipInit</a:t>
                      </a:r>
                      <a:r>
                        <a:rPr lang="en-US" altLang="ko-KR" sz="1400" dirty="0" smtClean="0"/>
                        <a:t>])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모델을 정의한다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[connection]</a:t>
                      </a:r>
                      <a:r>
                        <a:rPr lang="ko-KR" altLang="en-US" sz="1400" dirty="0" smtClean="0"/>
                        <a:t>이 지정되면 이 컬렉션을 사용하며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지정하지 않으면 </a:t>
                      </a:r>
                      <a:r>
                        <a:rPr lang="en-US" altLang="ko-KR" sz="1400" dirty="0" smtClean="0"/>
                        <a:t>name</a:t>
                      </a:r>
                      <a:r>
                        <a:rPr lang="ko-KR" altLang="en-US" sz="1400" dirty="0" smtClean="0"/>
                        <a:t>으로 유추한 컬렉션 사용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912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79208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 모듈 및 변수 선언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몽구스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2" y="1700808"/>
            <a:ext cx="576351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31640" y="2564904"/>
            <a:ext cx="4968552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93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79208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데이터베이스 연결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몽구스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743080"/>
            <a:ext cx="7128793" cy="490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75656" y="3717032"/>
            <a:ext cx="576064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97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792088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UserSchema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UserModel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정의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몽구스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8275726" cy="432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35696" y="2348880"/>
            <a:ext cx="5112568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95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7920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mongoose </a:t>
            </a:r>
            <a:r>
              <a:rPr lang="ko-KR" altLang="en-US" sz="2400" dirty="0" smtClean="0"/>
              <a:t>스키마 타입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몽구스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15973"/>
              </p:ext>
            </p:extLst>
          </p:nvPr>
        </p:nvGraphicFramePr>
        <p:xfrm>
          <a:off x="899592" y="2228056"/>
          <a:ext cx="770485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976664"/>
              </a:tblGrid>
              <a:tr h="142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스키마 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142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문자열 타입</a:t>
                      </a:r>
                      <a:endParaRPr lang="ko-KR" altLang="en-US" sz="1600" dirty="0"/>
                    </a:p>
                  </a:txBody>
                  <a:tcPr/>
                </a:tc>
              </a:tr>
              <a:tr h="142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숫자 타입</a:t>
                      </a:r>
                      <a:endParaRPr lang="ko-KR" altLang="en-US" sz="1600" dirty="0"/>
                    </a:p>
                  </a:txBody>
                  <a:tcPr/>
                </a:tc>
              </a:tr>
              <a:tr h="142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Boolean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이진 타입</a:t>
                      </a:r>
                      <a:endParaRPr lang="ko-KR" altLang="en-US" sz="1600" dirty="0"/>
                    </a:p>
                  </a:txBody>
                  <a:tcPr/>
                </a:tc>
              </a:tr>
              <a:tr h="142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Array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배열 타입</a:t>
                      </a:r>
                      <a:endParaRPr lang="ko-KR" altLang="en-US" sz="1600" dirty="0"/>
                    </a:p>
                  </a:txBody>
                  <a:tcPr/>
                </a:tc>
              </a:tr>
              <a:tr h="222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Buffer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버퍼 타입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바이너리 데이터를 저장할 수 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142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날짜 타입</a:t>
                      </a:r>
                      <a:endParaRPr lang="ko-KR" altLang="en-US" sz="1600" dirty="0"/>
                    </a:p>
                  </a:txBody>
                  <a:tcPr/>
                </a:tc>
              </a:tr>
              <a:tr h="222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ObjectId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각 문서</a:t>
                      </a:r>
                      <a:r>
                        <a:rPr lang="en-US" altLang="ko-KR" sz="1600" dirty="0" smtClean="0"/>
                        <a:t>(Document)</a:t>
                      </a:r>
                      <a:r>
                        <a:rPr lang="ko-KR" altLang="en-US" sz="1600" dirty="0" smtClean="0"/>
                        <a:t>마다 만들어지는 </a:t>
                      </a:r>
                      <a:r>
                        <a:rPr lang="en-US" altLang="ko-KR" sz="1600" dirty="0" err="1" smtClean="0"/>
                        <a:t>ObjectId</a:t>
                      </a:r>
                      <a:r>
                        <a:rPr lang="ko-KR" altLang="en-US" sz="1600" dirty="0" smtClean="0"/>
                        <a:t>를 저장 할</a:t>
                      </a:r>
                      <a:r>
                        <a:rPr lang="ko-KR" altLang="en-US" sz="1600" baseline="0" dirty="0" smtClean="0"/>
                        <a:t> 수 있는 타입</a:t>
                      </a:r>
                      <a:endParaRPr lang="ko-KR" altLang="en-US" sz="1600" dirty="0"/>
                    </a:p>
                  </a:txBody>
                  <a:tcPr/>
                </a:tc>
              </a:tr>
              <a:tr h="142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Mixed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혼합 타입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110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10872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중괄호 안에 넣은 속성 이름이 갖는 의미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스키마 </a:t>
            </a:r>
            <a:r>
              <a:rPr lang="en-US" altLang="ko-KR" sz="2000" dirty="0" smtClean="0"/>
              <a:t>: {type:</a:t>
            </a:r>
            <a:r>
              <a:rPr lang="ko-KR" altLang="en-US" sz="2000" dirty="0" err="1" smtClean="0"/>
              <a:t>자료형</a:t>
            </a:r>
            <a:r>
              <a:rPr lang="en-US" altLang="ko-KR" sz="2000" dirty="0" smtClean="0"/>
              <a:t>, required:[true/false], unique:[true/false]}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몽구스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9776" y="4077072"/>
            <a:ext cx="571663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UserSchema</a:t>
            </a:r>
            <a:r>
              <a:rPr lang="en-US" altLang="ko-KR" sz="2000" dirty="0" smtClean="0"/>
              <a:t> = new </a:t>
            </a:r>
            <a:r>
              <a:rPr lang="en-US" altLang="ko-KR" sz="2000" dirty="0" err="1" smtClean="0"/>
              <a:t>mongoose.Schema</a:t>
            </a:r>
            <a:r>
              <a:rPr lang="en-US" altLang="ko-KR" sz="2000" dirty="0" smtClean="0"/>
              <a:t>({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id:{</a:t>
            </a:r>
            <a:r>
              <a:rPr lang="en-US" altLang="ko-KR" sz="2000" dirty="0" err="1" smtClean="0"/>
              <a:t>type:String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required:true</a:t>
            </a:r>
            <a:r>
              <a:rPr lang="en-US" altLang="ko-KR" sz="2000" dirty="0" smtClean="0"/>
              <a:t>, unique: true},</a:t>
            </a:r>
          </a:p>
          <a:p>
            <a:r>
              <a:rPr lang="en-US" altLang="ko-KR" sz="2000" dirty="0" smtClean="0"/>
              <a:t>        password:{type: String, required: true},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name: String,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age : Number,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en-US" altLang="ko-KR" sz="2000" dirty="0" err="1" smtClean="0"/>
              <a:t>create_at</a:t>
            </a:r>
            <a:r>
              <a:rPr lang="en-US" altLang="ko-KR" sz="2000" dirty="0" smtClean="0"/>
              <a:t> : Date</a:t>
            </a:r>
            <a:endParaRPr lang="en-US" altLang="ko-KR" sz="2000" dirty="0"/>
          </a:p>
          <a:p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87568"/>
              </p:ext>
            </p:extLst>
          </p:nvPr>
        </p:nvGraphicFramePr>
        <p:xfrm>
          <a:off x="939776" y="2305680"/>
          <a:ext cx="7448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46"/>
                <a:gridCol w="59140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자료형을</a:t>
                      </a:r>
                      <a:r>
                        <a:rPr lang="ko-KR" altLang="en-US" dirty="0" smtClean="0"/>
                        <a:t> 지정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값이 </a:t>
                      </a:r>
                      <a:r>
                        <a:rPr lang="en-US" altLang="ko-KR" dirty="0" smtClean="0"/>
                        <a:t>true</a:t>
                      </a:r>
                      <a:r>
                        <a:rPr lang="ko-KR" altLang="en-US" dirty="0" smtClean="0"/>
                        <a:t>이면 반드시 들어가야 하는 속성</a:t>
                      </a:r>
                      <a:r>
                        <a:rPr lang="en-US" altLang="ko-KR" dirty="0" smtClean="0"/>
                        <a:t>. not null </a:t>
                      </a:r>
                      <a:r>
                        <a:rPr lang="ko-KR" altLang="en-US" dirty="0" smtClean="0"/>
                        <a:t>조건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값이 </a:t>
                      </a:r>
                      <a:r>
                        <a:rPr lang="en-US" altLang="ko-KR" dirty="0" smtClean="0"/>
                        <a:t>true</a:t>
                      </a:r>
                      <a:r>
                        <a:rPr lang="ko-KR" altLang="en-US" dirty="0" smtClean="0"/>
                        <a:t>이면 유일한 값이 들어가야 한다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711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74868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mongoose</a:t>
            </a:r>
            <a:r>
              <a:rPr lang="ko-KR" altLang="en-US" sz="2400" dirty="0" smtClean="0"/>
              <a:t>의 스키마와 모델 간의 관계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몽구스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5364088" y="2103140"/>
            <a:ext cx="2160240" cy="1757908"/>
            <a:chOff x="5364088" y="1942356"/>
            <a:chExt cx="2160240" cy="1757908"/>
          </a:xfrm>
        </p:grpSpPr>
        <p:sp>
          <p:nvSpPr>
            <p:cNvPr id="27" name="직사각형 26"/>
            <p:cNvSpPr/>
            <p:nvPr/>
          </p:nvSpPr>
          <p:spPr>
            <a:xfrm>
              <a:off x="5364088" y="1988840"/>
              <a:ext cx="2160240" cy="1711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580112" y="2420888"/>
              <a:ext cx="1728192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id: String</a:t>
              </a:r>
              <a:endParaRPr lang="ko-KR" altLang="en-US" sz="1400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580112" y="2836168"/>
              <a:ext cx="1728192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name: String</a:t>
              </a:r>
              <a:endParaRPr lang="ko-KR" altLang="en-US" sz="1400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5580112" y="3212976"/>
              <a:ext cx="1728192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password: String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64324" y="1942356"/>
              <a:ext cx="19896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UserSchema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스키마</a:t>
              </a:r>
              <a:endParaRPr lang="ko-KR" altLang="en-US" sz="16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27584" y="3268216"/>
            <a:ext cx="3384376" cy="2465040"/>
            <a:chOff x="827584" y="3268216"/>
            <a:chExt cx="3384376" cy="2465040"/>
          </a:xfrm>
        </p:grpSpPr>
        <p:sp>
          <p:nvSpPr>
            <p:cNvPr id="5" name="직사각형 4"/>
            <p:cNvSpPr/>
            <p:nvPr/>
          </p:nvSpPr>
          <p:spPr>
            <a:xfrm>
              <a:off x="1115616" y="3268216"/>
              <a:ext cx="2160240" cy="21602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71600" y="3420616"/>
              <a:ext cx="2160240" cy="21602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827584" y="3573016"/>
              <a:ext cx="2160240" cy="2160240"/>
              <a:chOff x="827584" y="2437656"/>
              <a:chExt cx="2160240" cy="216024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27584" y="2437656"/>
                <a:ext cx="2160240" cy="21602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71600" y="2924944"/>
                <a:ext cx="1872208" cy="1520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1043608" y="3340224"/>
                <a:ext cx="1728192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id: 'test01'</a:t>
                </a:r>
                <a:endParaRPr lang="ko-KR" altLang="en-US" sz="1400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1043608" y="3700264"/>
                <a:ext cx="1728192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name: '</a:t>
                </a:r>
                <a:r>
                  <a:rPr lang="ko-KR" altLang="en-US" sz="1400" dirty="0" smtClean="0"/>
                  <a:t>방탄소년단</a:t>
                </a:r>
                <a:r>
                  <a:rPr lang="en-US" altLang="ko-KR" sz="1400" dirty="0" smtClean="0"/>
                  <a:t>'</a:t>
                </a:r>
                <a:endParaRPr lang="ko-KR" altLang="en-US" sz="1400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043608" y="4060304"/>
                <a:ext cx="1728192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password: 12345</a:t>
                </a:r>
                <a:endParaRPr lang="ko-KR" alt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27820" y="2492896"/>
                <a:ext cx="13276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users </a:t>
                </a:r>
                <a:r>
                  <a:rPr lang="ko-KR" altLang="en-US" sz="1600" dirty="0" smtClean="0"/>
                  <a:t>컬렉션</a:t>
                </a:r>
                <a:endParaRPr lang="ko-KR" altLang="en-US" sz="16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80220" y="2941340"/>
                <a:ext cx="9028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문서 </a:t>
                </a:r>
                <a:r>
                  <a:rPr lang="en-US" altLang="ko-KR" sz="1600" dirty="0" smtClean="0"/>
                  <a:t>#0</a:t>
                </a:r>
                <a:endParaRPr lang="ko-KR" altLang="en-US" sz="1600" dirty="0"/>
              </a:p>
            </p:txBody>
          </p:sp>
        </p:grpSp>
        <p:sp>
          <p:nvSpPr>
            <p:cNvPr id="35" name="원통 34"/>
            <p:cNvSpPr/>
            <p:nvPr/>
          </p:nvSpPr>
          <p:spPr>
            <a:xfrm>
              <a:off x="3419872" y="3628256"/>
              <a:ext cx="792088" cy="7200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364088" y="4293096"/>
            <a:ext cx="2160240" cy="1800200"/>
            <a:chOff x="5364088" y="4293096"/>
            <a:chExt cx="2160240" cy="1800200"/>
          </a:xfrm>
        </p:grpSpPr>
        <p:sp>
          <p:nvSpPr>
            <p:cNvPr id="24" name="직사각형 23"/>
            <p:cNvSpPr/>
            <p:nvPr/>
          </p:nvSpPr>
          <p:spPr>
            <a:xfrm>
              <a:off x="5364088" y="4293096"/>
              <a:ext cx="2160240" cy="1800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19303" y="4352900"/>
              <a:ext cx="1649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UserModel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모델</a:t>
              </a:r>
              <a:endParaRPr lang="ko-KR" altLang="en-US" sz="16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07279" y="4869160"/>
              <a:ext cx="1873859" cy="4320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'users'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07279" y="5471492"/>
              <a:ext cx="1873859" cy="4320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UserSchema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꺾인 연결선 39"/>
          <p:cNvCxnSpPr>
            <a:stCxn id="38" idx="3"/>
            <a:endCxn id="27" idx="3"/>
          </p:cNvCxnSpPr>
          <p:nvPr/>
        </p:nvCxnSpPr>
        <p:spPr>
          <a:xfrm flipV="1">
            <a:off x="7381138" y="3005336"/>
            <a:ext cx="143190" cy="2682180"/>
          </a:xfrm>
          <a:prstGeom prst="bentConnector3">
            <a:avLst>
              <a:gd name="adj1" fmla="val 2596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7" idx="1"/>
          </p:cNvCxnSpPr>
          <p:nvPr/>
        </p:nvCxnSpPr>
        <p:spPr>
          <a:xfrm flipH="1">
            <a:off x="2987824" y="5085184"/>
            <a:ext cx="2519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71759" y="4746630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컬렉션 지정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40352" y="5034662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FF0000"/>
                </a:solidFill>
              </a:rPr>
              <a:t>스키</a:t>
            </a:r>
            <a:r>
              <a:rPr lang="ko-KR" altLang="en-US" sz="1600">
                <a:solidFill>
                  <a:srgbClr val="FF0000"/>
                </a:solidFill>
              </a:rPr>
              <a:t>마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지정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1799" y="1991742"/>
            <a:ext cx="42322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</a:rPr>
              <a:t>model()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메소드를</a:t>
            </a:r>
            <a:r>
              <a:rPr lang="ko-KR" altLang="en-US" sz="1600" dirty="0" smtClean="0">
                <a:solidFill>
                  <a:srgbClr val="002060"/>
                </a:solidFill>
              </a:rPr>
              <a:t> 사용하면 데이터베이스의 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컬렉션을 지정하는 모델 객체를 만들 수 있다</a:t>
            </a:r>
            <a:r>
              <a:rPr lang="en-US" altLang="ko-KR" sz="16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model(</a:t>
            </a:r>
            <a:r>
              <a:rPr lang="ko-KR" altLang="en-US" sz="1600" dirty="0" smtClean="0">
                <a:solidFill>
                  <a:srgbClr val="002060"/>
                </a:solidFill>
              </a:rPr>
              <a:t>모델명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스키마객체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0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mongoose</a:t>
            </a:r>
            <a:r>
              <a:rPr lang="ko-KR" altLang="en-US" sz="2400" dirty="0" smtClean="0"/>
              <a:t>에서 데이터 처리를 위해 사용하는 </a:t>
            </a:r>
            <a:r>
              <a:rPr lang="ko-KR" altLang="en-US" sz="2400" dirty="0" err="1" smtClean="0"/>
              <a:t>메소드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몽구스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15268"/>
              </p:ext>
            </p:extLst>
          </p:nvPr>
        </p:nvGraphicFramePr>
        <p:xfrm>
          <a:off x="683568" y="1988840"/>
          <a:ext cx="799288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388843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메소드</a:t>
                      </a:r>
                      <a:r>
                        <a:rPr lang="ko-KR" altLang="en-US" dirty="0" smtClean="0"/>
                        <a:t>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find([criteria],[callback])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조회 조건을 사용해 컬렉션의 데이터를 조회한다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조회 결과는 </a:t>
                      </a:r>
                      <a:r>
                        <a:rPr lang="ko-KR" altLang="en-US" sz="1600" dirty="0" err="1" smtClean="0"/>
                        <a:t>콜백</a:t>
                      </a:r>
                      <a:r>
                        <a:rPr lang="ko-KR" altLang="en-US" sz="1600" dirty="0" smtClean="0"/>
                        <a:t> 함수로 전달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save([options],[callback])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모델 </a:t>
                      </a:r>
                      <a:r>
                        <a:rPr lang="ko-KR" altLang="en-US" sz="1600" dirty="0" err="1" smtClean="0"/>
                        <a:t>인스턴스</a:t>
                      </a:r>
                      <a:r>
                        <a:rPr lang="ko-KR" altLang="en-US" sz="1600" dirty="0" smtClean="0"/>
                        <a:t> 객체의 데이터를 저장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저장 결과는 </a:t>
                      </a:r>
                      <a:r>
                        <a:rPr lang="ko-KR" altLang="en-US" sz="1600" dirty="0" err="1" smtClean="0"/>
                        <a:t>콜백</a:t>
                      </a:r>
                      <a:r>
                        <a:rPr lang="ko-KR" altLang="en-US" sz="1600" dirty="0" smtClean="0"/>
                        <a:t> 함수로 전달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update([criteria],[doc],[options],[callback])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컬렉션의 데이터를 조회한 후 업데이트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where() </a:t>
                      </a:r>
                      <a:r>
                        <a:rPr lang="ko-KR" altLang="en-US" sz="1600" dirty="0" err="1" smtClean="0"/>
                        <a:t>메소드와</a:t>
                      </a:r>
                      <a:r>
                        <a:rPr lang="ko-KR" altLang="en-US" sz="1600" dirty="0" smtClean="0"/>
                        <a:t> 함께 사용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remove([criteria],[callback])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컬렉션의 데이터를 삭제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941168"/>
            <a:ext cx="7510389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2060"/>
                </a:solidFill>
              </a:rPr>
              <a:t>UserModel.where</a:t>
            </a:r>
            <a:r>
              <a:rPr lang="en-US" altLang="ko-KR" sz="1600" dirty="0" smtClean="0">
                <a:solidFill>
                  <a:srgbClr val="002060"/>
                </a:solidFill>
              </a:rPr>
              <a:t>({id:'test01'}).update({name:'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애프터스쿨</a:t>
            </a:r>
            <a:r>
              <a:rPr lang="en-US" altLang="ko-KR" sz="1600" dirty="0" smtClean="0">
                <a:solidFill>
                  <a:srgbClr val="002060"/>
                </a:solidFill>
              </a:rPr>
              <a:t>'}, function(err...){...})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5374957"/>
            <a:ext cx="531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속성 값이 </a:t>
            </a:r>
            <a:r>
              <a:rPr lang="en-US" altLang="ko-KR" dirty="0" smtClean="0"/>
              <a:t>test01</a:t>
            </a:r>
            <a:r>
              <a:rPr lang="ko-KR" altLang="en-US" dirty="0" smtClean="0"/>
              <a:t>인 문서 객체를 컬렉션에서 찾아 </a:t>
            </a:r>
            <a:endParaRPr lang="en-US" altLang="ko-KR" dirty="0" smtClean="0"/>
          </a:p>
          <a:p>
            <a:r>
              <a:rPr lang="en-US" altLang="ko-KR" dirty="0" smtClean="0"/>
              <a:t>name </a:t>
            </a:r>
            <a:r>
              <a:rPr lang="ko-KR" altLang="en-US" dirty="0" smtClean="0"/>
              <a:t>속성의 값을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애프터스쿨</a:t>
            </a:r>
            <a:r>
              <a:rPr lang="en-US" altLang="ko-KR" dirty="0" smtClean="0"/>
              <a:t>'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462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792088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사용자를 인증하는 함수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몽구스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799"/>
            <a:ext cx="81057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31640" y="2636912"/>
            <a:ext cx="71287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9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익스프레스</a:t>
            </a:r>
            <a:r>
              <a:rPr lang="ko-KR" altLang="en-US" dirty="0" smtClean="0"/>
              <a:t> 프로젝트를 모듈화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exports</a:t>
            </a:r>
            <a:r>
              <a:rPr lang="ko-KR" altLang="en-US" dirty="0" smtClean="0"/>
              <a:t>에 객체 지정</a:t>
            </a:r>
            <a:endParaRPr lang="en-US" altLang="ko-KR" dirty="0" smtClean="0"/>
          </a:p>
          <a:p>
            <a:r>
              <a:rPr lang="ko-KR" altLang="en-US" dirty="0" smtClean="0"/>
              <a:t>설정파일 만들기</a:t>
            </a:r>
            <a:endParaRPr lang="en-US" altLang="ko-KR" dirty="0" smtClean="0"/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라이브러리로 웹 문서 꾸미기</a:t>
            </a:r>
            <a:endParaRPr lang="en-US" altLang="ko-KR" dirty="0" smtClean="0"/>
          </a:p>
          <a:p>
            <a:r>
              <a:rPr lang="en-US" altLang="ko-KR" dirty="0" smtClean="0"/>
              <a:t>Semantic UI </a:t>
            </a:r>
            <a:r>
              <a:rPr lang="ko-KR" altLang="en-US" dirty="0" smtClean="0"/>
              <a:t>라이브러리로 웹 문서 꾸미기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49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사용자를 등록하는 함수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몽구스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7914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417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31" y="712896"/>
            <a:ext cx="4948213" cy="596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100811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 모듈 및 변수 추가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1492250"/>
            <a:ext cx="3240360" cy="208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87624" y="1772816"/>
            <a:ext cx="381642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7624" y="2583954"/>
            <a:ext cx="471862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7624" y="3221360"/>
            <a:ext cx="2473548" cy="35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4026024"/>
            <a:ext cx="4070548" cy="483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7624" y="4598020"/>
            <a:ext cx="4731444" cy="415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87624" y="5170016"/>
            <a:ext cx="2223988" cy="1067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87624" y="1196752"/>
            <a:ext cx="3240360" cy="181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01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1950" y="260648"/>
            <a:ext cx="8229600" cy="64807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로그인 처리 </a:t>
            </a:r>
            <a:r>
              <a:rPr lang="ko-KR" altLang="en-US" sz="2400" dirty="0" err="1" smtClean="0"/>
              <a:t>라우팅</a:t>
            </a:r>
            <a:r>
              <a:rPr lang="ko-KR" altLang="en-US" sz="2400" dirty="0" smtClean="0"/>
              <a:t> 함수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560840" cy="578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008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260648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사용자 추가 </a:t>
            </a:r>
            <a:r>
              <a:rPr lang="ko-KR" altLang="en-US" sz="2400" dirty="0" err="1" smtClean="0"/>
              <a:t>라우팅</a:t>
            </a:r>
            <a:r>
              <a:rPr lang="ko-KR" altLang="en-US" sz="2400" dirty="0" smtClean="0"/>
              <a:t> 함수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44644"/>
            <a:ext cx="7632848" cy="578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517232"/>
            <a:ext cx="3682777" cy="108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723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93610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사용자 추가 후 </a:t>
            </a:r>
            <a:r>
              <a:rPr lang="ko-KR" altLang="en-US" sz="2400" dirty="0" err="1" smtClean="0"/>
              <a:t>몽고디비</a:t>
            </a:r>
            <a:r>
              <a:rPr lang="ko-KR" altLang="en-US" sz="2400" dirty="0" smtClean="0"/>
              <a:t> 컬렉션 확인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몽구스</a:t>
            </a:r>
            <a:r>
              <a:rPr lang="ko-KR" altLang="en-US" sz="2000" dirty="0" smtClean="0"/>
              <a:t> 스키마 </a:t>
            </a:r>
            <a:r>
              <a:rPr lang="en-US" altLang="ko-KR" sz="2000" dirty="0" smtClean="0"/>
              <a:t>Model</a:t>
            </a:r>
            <a:r>
              <a:rPr lang="ko-KR" altLang="en-US" sz="2000" dirty="0" smtClean="0"/>
              <a:t>로 소스 수정 후 입력 확인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몽구스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0961"/>
            <a:ext cx="33909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99" y="4077072"/>
            <a:ext cx="5775814" cy="246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858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36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 smtClean="0">
                <a:latin typeface="Consolas" pitchFamily="49" charset="0"/>
              </a:rPr>
              <a:t>var</a:t>
            </a:r>
            <a:r>
              <a:rPr lang="en-US" altLang="ko-KR" sz="1600" dirty="0" smtClean="0">
                <a:latin typeface="Consolas" pitchFamily="49" charset="0"/>
              </a:rPr>
              <a:t> </a:t>
            </a:r>
            <a:r>
              <a:rPr lang="en-US" altLang="ko-KR" sz="1600" dirty="0" err="1" smtClean="0">
                <a:latin typeface="Consolas" pitchFamily="49" charset="0"/>
              </a:rPr>
              <a:t>userSchema</a:t>
            </a:r>
            <a:r>
              <a:rPr lang="en-US" altLang="ko-KR" sz="1600" dirty="0" smtClean="0">
                <a:latin typeface="Consolas" pitchFamily="49" charset="0"/>
              </a:rPr>
              <a:t> = new </a:t>
            </a:r>
            <a:r>
              <a:rPr lang="en-US" altLang="ko-KR" sz="1600" dirty="0" err="1" smtClean="0">
                <a:latin typeface="Consolas" pitchFamily="49" charset="0"/>
              </a:rPr>
              <a:t>mongoose.Schema</a:t>
            </a:r>
            <a:r>
              <a:rPr lang="en-US" altLang="ko-KR" sz="1600" dirty="0" smtClean="0">
                <a:latin typeface="Consolas" pitchFamily="49" charset="0"/>
              </a:rPr>
              <a:t>({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itchFamily="49" charset="0"/>
              </a:rPr>
              <a:t>	</a:t>
            </a:r>
            <a:r>
              <a:rPr lang="en-US" altLang="ko-KR" sz="1600" dirty="0" smtClean="0">
                <a:latin typeface="Consolas" pitchFamily="49" charset="0"/>
              </a:rPr>
              <a:t>id:{</a:t>
            </a:r>
            <a:r>
              <a:rPr lang="en-US" altLang="ko-KR" sz="1600" dirty="0" err="1" smtClean="0">
                <a:latin typeface="Consolas" pitchFamily="49" charset="0"/>
              </a:rPr>
              <a:t>type:String</a:t>
            </a:r>
            <a:r>
              <a:rPr lang="en-US" altLang="ko-KR" sz="1600" dirty="0" smtClean="0">
                <a:latin typeface="Consolas" pitchFamily="49" charset="0"/>
              </a:rPr>
              <a:t>, </a:t>
            </a:r>
            <a:r>
              <a:rPr lang="en-US" altLang="ko-KR" sz="1600" dirty="0" err="1" smtClean="0">
                <a:latin typeface="Consolas" pitchFamily="49" charset="0"/>
              </a:rPr>
              <a:t>rquired:true</a:t>
            </a:r>
            <a:r>
              <a:rPr lang="en-US" altLang="ko-KR" sz="1600" dirty="0" smtClean="0">
                <a:latin typeface="Consolas" pitchFamily="49" charset="0"/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  <a:latin typeface="Consolas" pitchFamily="49" charset="0"/>
              </a:rPr>
              <a:t>unique:true</a:t>
            </a:r>
            <a:r>
              <a:rPr lang="en-US" altLang="ko-KR" sz="1600" dirty="0" smtClean="0">
                <a:latin typeface="Consolas" pitchFamily="49" charset="0"/>
              </a:rPr>
              <a:t>},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itchFamily="49" charset="0"/>
              </a:rPr>
              <a:t>	</a:t>
            </a:r>
            <a:r>
              <a:rPr lang="en-US" altLang="ko-KR" sz="1600" dirty="0" smtClean="0">
                <a:latin typeface="Consolas" pitchFamily="49" charset="0"/>
              </a:rPr>
              <a:t>password:{</a:t>
            </a:r>
            <a:r>
              <a:rPr lang="en-US" altLang="ko-KR" sz="1600" dirty="0" err="1" smtClean="0">
                <a:latin typeface="Consolas" pitchFamily="49" charset="0"/>
              </a:rPr>
              <a:t>type:String</a:t>
            </a:r>
            <a:r>
              <a:rPr lang="en-US" altLang="ko-KR" sz="1600" dirty="0" smtClean="0">
                <a:latin typeface="Consolas" pitchFamily="49" charset="0"/>
              </a:rPr>
              <a:t>, </a:t>
            </a:r>
            <a:r>
              <a:rPr lang="en-US" altLang="ko-KR" sz="1600" dirty="0" err="1" smtClean="0">
                <a:latin typeface="Consolas" pitchFamily="49" charset="0"/>
              </a:rPr>
              <a:t>required:true</a:t>
            </a:r>
            <a:r>
              <a:rPr lang="en-US" altLang="ko-KR" sz="1600" dirty="0" smtClean="0">
                <a:latin typeface="Consolas" pitchFamily="49" charset="0"/>
              </a:rPr>
              <a:t>},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itchFamily="49" charset="0"/>
              </a:rPr>
              <a:t>	</a:t>
            </a:r>
            <a:r>
              <a:rPr lang="en-US" altLang="ko-KR" sz="1600" dirty="0" smtClean="0">
                <a:latin typeface="Consolas" pitchFamily="49" charset="0"/>
              </a:rPr>
              <a:t>name:{</a:t>
            </a:r>
            <a:r>
              <a:rPr lang="en-US" altLang="ko-KR" sz="1600" dirty="0" err="1" smtClean="0">
                <a:latin typeface="Consolas" pitchFamily="49" charset="0"/>
              </a:rPr>
              <a:t>type:String</a:t>
            </a:r>
            <a:r>
              <a:rPr lang="en-US" altLang="ko-KR" sz="1600" dirty="0" smtClean="0">
                <a:latin typeface="Consolas" pitchFamily="49" charset="0"/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  <a:latin typeface="Consolas" pitchFamily="49" charset="0"/>
              </a:rPr>
              <a:t>index:'hashed</a:t>
            </a:r>
            <a:r>
              <a:rPr lang="en-US" altLang="ko-KR" sz="1600" dirty="0" smtClean="0">
                <a:solidFill>
                  <a:srgbClr val="FF0000"/>
                </a:solidFill>
                <a:latin typeface="Consolas" pitchFamily="49" charset="0"/>
              </a:rPr>
              <a:t>'</a:t>
            </a:r>
            <a:r>
              <a:rPr lang="en-US" altLang="ko-KR" sz="1600" dirty="0" smtClean="0">
                <a:latin typeface="Consolas" pitchFamily="49" charset="0"/>
              </a:rPr>
              <a:t>},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itchFamily="49" charset="0"/>
              </a:rPr>
              <a:t>	</a:t>
            </a:r>
            <a:r>
              <a:rPr lang="en-US" altLang="ko-KR" sz="1600" dirty="0" err="1" smtClean="0">
                <a:latin typeface="Consolas" pitchFamily="49" charset="0"/>
              </a:rPr>
              <a:t>age:Number</a:t>
            </a:r>
            <a:r>
              <a:rPr lang="en-US" altLang="ko-KR" sz="1600" dirty="0" smtClean="0">
                <a:latin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itchFamily="49" charset="0"/>
              </a:rPr>
              <a:t>	</a:t>
            </a:r>
            <a:r>
              <a:rPr lang="en-US" altLang="ko-KR" sz="1600" dirty="0" err="1" smtClean="0">
                <a:latin typeface="Consolas" pitchFamily="49" charset="0"/>
              </a:rPr>
              <a:t>created_at</a:t>
            </a:r>
            <a:r>
              <a:rPr lang="en-US" altLang="ko-KR" sz="1600" dirty="0" smtClean="0">
                <a:latin typeface="Consolas" pitchFamily="49" charset="0"/>
              </a:rPr>
              <a:t>:{</a:t>
            </a:r>
            <a:r>
              <a:rPr lang="en-US" altLang="ko-KR" sz="1600" dirty="0" err="1" smtClean="0">
                <a:latin typeface="Consolas" pitchFamily="49" charset="0"/>
              </a:rPr>
              <a:t>type:Date</a:t>
            </a:r>
            <a:r>
              <a:rPr lang="en-US" altLang="ko-KR" sz="1600" dirty="0" smtClean="0">
                <a:latin typeface="Consolas" pitchFamily="49" charset="0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Consolas" pitchFamily="49" charset="0"/>
              </a:rPr>
              <a:t>index:{</a:t>
            </a:r>
            <a:r>
              <a:rPr lang="en-US" altLang="ko-KR" sz="1600" dirty="0" err="1" smtClean="0">
                <a:solidFill>
                  <a:srgbClr val="FF0000"/>
                </a:solidFill>
                <a:latin typeface="Consolas" pitchFamily="49" charset="0"/>
              </a:rPr>
              <a:t>unique:false</a:t>
            </a:r>
            <a:r>
              <a:rPr lang="en-US" altLang="ko-KR" sz="1600" dirty="0" smtClean="0">
                <a:solidFill>
                  <a:srgbClr val="FF0000"/>
                </a:solidFill>
                <a:latin typeface="Consolas" pitchFamily="49" charset="0"/>
              </a:rPr>
              <a:t>, expires:'1d'}</a:t>
            </a:r>
            <a:r>
              <a:rPr lang="en-US" altLang="ko-KR" sz="1600" dirty="0" smtClean="0">
                <a:latin typeface="Consolas" pitchFamily="49" charset="0"/>
              </a:rPr>
              <a:t>},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itchFamily="49" charset="0"/>
              </a:rPr>
              <a:t>	</a:t>
            </a:r>
            <a:r>
              <a:rPr lang="en-US" altLang="ko-KR" sz="1600" dirty="0" err="1" smtClean="0">
                <a:latin typeface="Consolas" pitchFamily="49" charset="0"/>
              </a:rPr>
              <a:t>updated_at</a:t>
            </a:r>
            <a:r>
              <a:rPr lang="en-US" altLang="ko-KR" sz="1600" dirty="0" smtClean="0">
                <a:latin typeface="Consolas" pitchFamily="49" charset="0"/>
              </a:rPr>
              <a:t>: Date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nsolas" pitchFamily="49" charset="0"/>
              </a:rPr>
              <a:t>});</a:t>
            </a:r>
            <a:endParaRPr lang="ko-KR" altLang="en-US" sz="1600" dirty="0">
              <a:latin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365104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속성의 값 객체에 </a:t>
            </a:r>
            <a:r>
              <a:rPr lang="en-US" altLang="ko-KR" dirty="0" err="1" smtClean="0">
                <a:solidFill>
                  <a:srgbClr val="FF0000"/>
                </a:solidFill>
              </a:rPr>
              <a:t>unique:true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 smtClean="0"/>
              <a:t>name </a:t>
            </a:r>
            <a:r>
              <a:rPr lang="ko-KR" altLang="en-US" dirty="0" smtClean="0"/>
              <a:t>속성의 값 객에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index:'hashed</a:t>
            </a:r>
            <a:r>
              <a:rPr lang="en-US" altLang="ko-KR" dirty="0" smtClean="0">
                <a:solidFill>
                  <a:srgbClr val="FF0000"/>
                </a:solidFill>
              </a:rPr>
              <a:t>'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 err="1" smtClean="0"/>
              <a:t>created_at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속성의 값 객체에 </a:t>
            </a:r>
            <a:r>
              <a:rPr lang="en-US" altLang="ko-KR" dirty="0" smtClean="0">
                <a:solidFill>
                  <a:srgbClr val="FF0000"/>
                </a:solidFill>
              </a:rPr>
              <a:t>index:{</a:t>
            </a:r>
            <a:r>
              <a:rPr lang="en-US" altLang="ko-KR" dirty="0" err="1" smtClean="0">
                <a:solidFill>
                  <a:srgbClr val="FF0000"/>
                </a:solidFill>
              </a:rPr>
              <a:t>unique:false</a:t>
            </a:r>
            <a:r>
              <a:rPr lang="en-US" altLang="ko-KR" dirty="0" smtClean="0">
                <a:solidFill>
                  <a:srgbClr val="FF0000"/>
                </a:solidFill>
              </a:rPr>
              <a:t>, expires:'1d'}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는 모두 인덱스 가 만들어진다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위치기반 서비스의 경우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공간 인덱싱</a:t>
            </a:r>
            <a:r>
              <a:rPr lang="ko-KR" altLang="en-US" dirty="0" smtClean="0"/>
              <a:t>을  사용해야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{type:[Number], index:'2d',  </a:t>
            </a:r>
            <a:r>
              <a:rPr lang="en-US" altLang="ko-KR" dirty="0" err="1" smtClean="0">
                <a:solidFill>
                  <a:srgbClr val="0070C0"/>
                </a:solidFill>
              </a:rPr>
              <a:t>sparse:true</a:t>
            </a:r>
            <a:r>
              <a:rPr lang="en-US" altLang="ko-KR" dirty="0" smtClean="0">
                <a:solidFill>
                  <a:srgbClr val="0070C0"/>
                </a:solidFill>
              </a:rPr>
              <a:t>} </a:t>
            </a:r>
            <a:r>
              <a:rPr lang="ko-KR" altLang="en-US" dirty="0" smtClean="0">
                <a:solidFill>
                  <a:srgbClr val="0070C0"/>
                </a:solidFill>
              </a:rPr>
              <a:t>형태로 작성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4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mongoose </a:t>
            </a:r>
            <a:r>
              <a:rPr lang="ko-KR" altLang="en-US" sz="2400" dirty="0" smtClean="0"/>
              <a:t>스키마에서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추가하는 방법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인덱스와 </a:t>
            </a:r>
            <a:r>
              <a:rPr lang="ko-KR" altLang="en-US" dirty="0" err="1"/>
              <a:t>메소드</a:t>
            </a:r>
            <a:r>
              <a:rPr lang="ko-KR" altLang="en-US" dirty="0"/>
              <a:t> 사용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64950"/>
              </p:ext>
            </p:extLst>
          </p:nvPr>
        </p:nvGraphicFramePr>
        <p:xfrm>
          <a:off x="971600" y="2348880"/>
          <a:ext cx="7632848" cy="216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5472608"/>
              </a:tblGrid>
              <a:tr h="485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메소드</a:t>
                      </a:r>
                      <a:r>
                        <a:rPr lang="ko-KR" altLang="en-US" dirty="0" smtClean="0"/>
                        <a:t>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83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static(name,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fn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 객체에서 사용할 수 있는 함수를 등록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함수의 이름과 함수 객체를 </a:t>
                      </a:r>
                      <a:r>
                        <a:rPr lang="ko-KR" altLang="en-US" dirty="0" err="1" smtClean="0"/>
                        <a:t>파라미터로</a:t>
                      </a:r>
                      <a:r>
                        <a:rPr lang="ko-KR" altLang="en-US" dirty="0" smtClean="0"/>
                        <a:t> 전달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3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method(name, </a:t>
                      </a:r>
                      <a:r>
                        <a:rPr lang="en-US" altLang="ko-KR" dirty="0" err="1" smtClean="0"/>
                        <a:t>fn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 </a:t>
                      </a:r>
                      <a:r>
                        <a:rPr lang="ko-KR" altLang="en-US" dirty="0" err="1" smtClean="0"/>
                        <a:t>인스턴스</a:t>
                      </a:r>
                      <a:r>
                        <a:rPr lang="ko-KR" altLang="en-US" dirty="0" smtClean="0"/>
                        <a:t> 객체에서 사용할 수 있는 함수를 등록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함수의 이름과 함수 객체를 </a:t>
                      </a:r>
                      <a:r>
                        <a:rPr lang="ko-KR" altLang="en-US" dirty="0" err="1" smtClean="0"/>
                        <a:t>파라미터로</a:t>
                      </a:r>
                      <a:r>
                        <a:rPr lang="ko-KR" altLang="en-US" dirty="0" smtClean="0"/>
                        <a:t> 전달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427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사용자 리스트 조회 기능 추가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	</a:t>
            </a:r>
            <a:r>
              <a:rPr lang="ko-KR" altLang="en-US" sz="2000" dirty="0" smtClean="0"/>
              <a:t>앞에 선언한 스키마 선언 부분 수정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인덱스와 </a:t>
            </a:r>
            <a:r>
              <a:rPr lang="ko-KR" altLang="en-US" dirty="0" err="1"/>
              <a:t>메소드</a:t>
            </a:r>
            <a:r>
              <a:rPr lang="ko-KR" altLang="en-US" dirty="0"/>
              <a:t> 사용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4" y="2492896"/>
            <a:ext cx="776773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106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448072"/>
            <a:ext cx="8229600" cy="168478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스키마에 </a:t>
            </a:r>
            <a:r>
              <a:rPr lang="en-US" altLang="ko-KR" sz="2400" dirty="0" smtClean="0"/>
              <a:t>static()</a:t>
            </a:r>
            <a:r>
              <a:rPr lang="ko-KR" altLang="en-US" sz="2400" dirty="0" smtClean="0"/>
              <a:t>으로 추가한 </a:t>
            </a:r>
            <a:r>
              <a:rPr lang="ko-KR" altLang="en-US" sz="2400" dirty="0" err="1" smtClean="0"/>
              <a:t>메소드와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method()</a:t>
            </a:r>
            <a:r>
              <a:rPr lang="ko-KR" altLang="en-US" sz="2400" dirty="0" smtClean="0"/>
              <a:t>로 추가한 </a:t>
            </a:r>
            <a:r>
              <a:rPr lang="ko-KR" altLang="en-US" sz="2400" dirty="0" err="1" smtClean="0"/>
              <a:t>메소드의</a:t>
            </a:r>
            <a:r>
              <a:rPr lang="ko-KR" altLang="en-US" sz="2400" dirty="0" smtClean="0"/>
              <a:t> 사용 예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static()</a:t>
            </a:r>
            <a:r>
              <a:rPr lang="ko-KR" altLang="en-US" sz="2000" dirty="0" smtClean="0"/>
              <a:t>으로 추가했다면 모델 객체에서 호출 가능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method()</a:t>
            </a:r>
            <a:r>
              <a:rPr lang="ko-KR" altLang="en-US" sz="2000" dirty="0" smtClean="0"/>
              <a:t>로 추가한 경우에는 모델 </a:t>
            </a:r>
            <a:r>
              <a:rPr lang="ko-KR" altLang="en-US" sz="2000" dirty="0" err="1" smtClean="0"/>
              <a:t>인스턴스에서</a:t>
            </a:r>
            <a:r>
              <a:rPr lang="ko-KR" altLang="en-US" sz="2000" dirty="0" smtClean="0"/>
              <a:t> 사용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해야 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87624" y="2276872"/>
            <a:ext cx="2160240" cy="1757908"/>
            <a:chOff x="5364088" y="1942356"/>
            <a:chExt cx="2160240" cy="1757908"/>
          </a:xfrm>
        </p:grpSpPr>
        <p:sp>
          <p:nvSpPr>
            <p:cNvPr id="6" name="직사각형 5"/>
            <p:cNvSpPr/>
            <p:nvPr/>
          </p:nvSpPr>
          <p:spPr>
            <a:xfrm>
              <a:off x="5364088" y="1988840"/>
              <a:ext cx="2160240" cy="1711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0112" y="2420888"/>
              <a:ext cx="1728192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id: String</a:t>
              </a:r>
              <a:endParaRPr lang="ko-KR" altLang="en-US" sz="14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0112" y="2836168"/>
              <a:ext cx="1728192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name: String</a:t>
              </a:r>
              <a:endParaRPr lang="ko-KR" altLang="en-US" sz="14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580112" y="3212976"/>
              <a:ext cx="1728192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password: String</a:t>
              </a:r>
              <a:endParaRPr lang="ko-KR" alt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64324" y="1942356"/>
              <a:ext cx="19896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UserSchema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스키마</a:t>
              </a:r>
              <a:endParaRPr lang="ko-KR" altLang="en-US" sz="16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87624" y="4466828"/>
            <a:ext cx="2160240" cy="1800200"/>
            <a:chOff x="5364088" y="4293096"/>
            <a:chExt cx="2160240" cy="1800200"/>
          </a:xfrm>
        </p:grpSpPr>
        <p:sp>
          <p:nvSpPr>
            <p:cNvPr id="12" name="직사각형 11"/>
            <p:cNvSpPr/>
            <p:nvPr/>
          </p:nvSpPr>
          <p:spPr>
            <a:xfrm>
              <a:off x="5364088" y="4293096"/>
              <a:ext cx="2160240" cy="1800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19303" y="4352900"/>
              <a:ext cx="1649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UserModel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모델</a:t>
              </a:r>
              <a:endParaRPr lang="ko-KR" altLang="en-US" sz="16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07279" y="4869160"/>
              <a:ext cx="1873859" cy="4320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'users2'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07279" y="5471492"/>
              <a:ext cx="1873859" cy="4320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UserSchema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283968" y="4466828"/>
            <a:ext cx="23762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UserModel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436096" y="2323356"/>
            <a:ext cx="1944216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70C0"/>
                </a:solidFill>
              </a:rPr>
              <a:t>findById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메소드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436096" y="2954660"/>
            <a:ext cx="1944216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70C0"/>
                </a:solidFill>
              </a:rPr>
              <a:t>showMe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메소드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/>
          <p:cNvCxnSpPr>
            <a:stCxn id="19" idx="1"/>
          </p:cNvCxnSpPr>
          <p:nvPr/>
        </p:nvCxnSpPr>
        <p:spPr>
          <a:xfrm flipH="1">
            <a:off x="3347864" y="2539380"/>
            <a:ext cx="2088232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1"/>
          </p:cNvCxnSpPr>
          <p:nvPr/>
        </p:nvCxnSpPr>
        <p:spPr>
          <a:xfrm flipH="1" flipV="1">
            <a:off x="3356811" y="3164305"/>
            <a:ext cx="2079285" cy="6379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356811" y="4754860"/>
            <a:ext cx="927157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8" idx="3"/>
          </p:cNvCxnSpPr>
          <p:nvPr/>
        </p:nvCxnSpPr>
        <p:spPr>
          <a:xfrm flipV="1">
            <a:off x="6660232" y="3386708"/>
            <a:ext cx="288032" cy="1368152"/>
          </a:xfrm>
          <a:prstGeom prst="bentConnector2">
            <a:avLst/>
          </a:prstGeom>
          <a:ln w="38100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19" idx="3"/>
          </p:cNvCxnSpPr>
          <p:nvPr/>
        </p:nvCxnSpPr>
        <p:spPr>
          <a:xfrm flipV="1">
            <a:off x="3347864" y="2539380"/>
            <a:ext cx="4032448" cy="3321868"/>
          </a:xfrm>
          <a:prstGeom prst="bentConnector3">
            <a:avLst>
              <a:gd name="adj1" fmla="val 105669"/>
            </a:avLst>
          </a:prstGeom>
          <a:ln w="38100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32847" y="213869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static()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1596" y="276999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method()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36902" y="434196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41147" y="545731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사용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69764" y="383098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사용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2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1659" y="1340768"/>
            <a:ext cx="8229600" cy="132474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모듈화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코드 일부분을 잘라 별도 파일로 분리하기</a:t>
            </a:r>
            <a:endParaRPr lang="en-US" altLang="ko-KR" sz="2400" dirty="0" smtClean="0"/>
          </a:p>
          <a:p>
            <a:r>
              <a:rPr lang="en-US" altLang="ko-KR" sz="2400" dirty="0" smtClean="0"/>
              <a:t>exports </a:t>
            </a:r>
            <a:r>
              <a:rPr lang="ko-KR" altLang="en-US" sz="2400" dirty="0" smtClean="0"/>
              <a:t>전역변수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어디서든지 접근 가능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exports </a:t>
            </a:r>
            <a:r>
              <a:rPr lang="ko-KR" altLang="en-US" sz="2400" dirty="0" smtClean="0"/>
              <a:t>전역변수를 사용해서 모듈 구성하기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exports</a:t>
            </a:r>
            <a:r>
              <a:rPr lang="ko-KR" altLang="en-US" dirty="0" smtClean="0"/>
              <a:t>에 객체 지정하기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3140968"/>
            <a:ext cx="3168352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278092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module_test1.js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99592" y="3356992"/>
            <a:ext cx="2448272" cy="5040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require('./user1')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83568" y="4725144"/>
            <a:ext cx="2880320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var</a:t>
            </a:r>
            <a:r>
              <a:rPr lang="en-US" altLang="ko-KR" dirty="0" smtClean="0"/>
              <a:t> user --&gt; exports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2"/>
            <a:endCxn id="7" idx="0"/>
          </p:cNvCxnSpPr>
          <p:nvPr/>
        </p:nvCxnSpPr>
        <p:spPr>
          <a:xfrm>
            <a:off x="2123728" y="386104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148064" y="3150260"/>
            <a:ext cx="2376264" cy="2366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56267" y="33477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exports </a:t>
            </a:r>
            <a:r>
              <a:rPr lang="ko-KR" altLang="en-US" dirty="0" smtClean="0">
                <a:solidFill>
                  <a:srgbClr val="0070C0"/>
                </a:solidFill>
              </a:rPr>
              <a:t>전역 변수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27342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user1.js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92080" y="3825044"/>
            <a:ext cx="2088232" cy="4680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70C0"/>
                </a:solidFill>
              </a:rPr>
              <a:t>getUser</a:t>
            </a:r>
            <a:r>
              <a:rPr lang="en-US" altLang="ko-KR" dirty="0" smtClean="0">
                <a:solidFill>
                  <a:srgbClr val="0070C0"/>
                </a:solidFill>
              </a:rPr>
              <a:t>() </a:t>
            </a:r>
            <a:r>
              <a:rPr lang="ko-KR" altLang="en-US" dirty="0" smtClean="0">
                <a:solidFill>
                  <a:srgbClr val="0070C0"/>
                </a:solidFill>
              </a:rPr>
              <a:t>함수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92080" y="4425081"/>
            <a:ext cx="2088232" cy="4680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group </a:t>
            </a:r>
            <a:r>
              <a:rPr lang="ko-KR" altLang="en-US" dirty="0" smtClean="0">
                <a:solidFill>
                  <a:srgbClr val="0070C0"/>
                </a:solidFill>
              </a:rPr>
              <a:t>객체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1195" y="3935378"/>
            <a:ext cx="11128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exports</a:t>
            </a:r>
            <a:r>
              <a:rPr lang="ko-KR" altLang="en-US" sz="1600" dirty="0" smtClean="0">
                <a:solidFill>
                  <a:srgbClr val="FF0000"/>
                </a:solidFill>
              </a:rPr>
              <a:t>의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err="1" smtClean="0">
                <a:solidFill>
                  <a:srgbClr val="FF0000"/>
                </a:solidFill>
              </a:rPr>
              <a:t>속서으로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추가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>
            <a:endCxn id="13" idx="3"/>
          </p:cNvCxnSpPr>
          <p:nvPr/>
        </p:nvCxnSpPr>
        <p:spPr>
          <a:xfrm flipH="1">
            <a:off x="7380312" y="4059070"/>
            <a:ext cx="65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7380311" y="4659107"/>
            <a:ext cx="65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3347864" y="3519592"/>
            <a:ext cx="1944216" cy="19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563888" y="4759987"/>
            <a:ext cx="1584176" cy="27921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21700" y="304979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모듈 파일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불러들이기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71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352928" cy="629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523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624"/>
            <a:ext cx="7488832" cy="679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518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/public/listuser.html </a:t>
            </a:r>
            <a:r>
              <a:rPr lang="ko-KR" altLang="en-US" sz="2400" dirty="0" smtClean="0"/>
              <a:t>파일 생성 후 확인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인덱스와 </a:t>
            </a:r>
            <a:r>
              <a:rPr lang="ko-KR" altLang="en-US" dirty="0" err="1"/>
              <a:t>메소드</a:t>
            </a:r>
            <a:r>
              <a:rPr lang="ko-KR" altLang="en-US" dirty="0"/>
              <a:t> 사용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33337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32861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2338746" cy="410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405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암호화하여 저장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59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암호화하여 저장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7" y="1661667"/>
            <a:ext cx="8568923" cy="416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616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암호화하여 저장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6" y="1261728"/>
            <a:ext cx="84105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032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암호화하여 저장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36" y="1633538"/>
            <a:ext cx="8504130" cy="402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627784" y="2276872"/>
            <a:ext cx="46805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79288" y="2650032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같은 값 중복 저장 안됨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32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암호화하여 저장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627922" cy="256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4752528" cy="219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95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비밀번호 암호화하여 저장하는 코드 적용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노드는</a:t>
            </a:r>
            <a:r>
              <a:rPr lang="ko-KR" altLang="en-US" sz="1800" dirty="0" smtClean="0"/>
              <a:t> 암호화를 위해 </a:t>
            </a:r>
            <a:r>
              <a:rPr lang="en-US" altLang="ko-KR" sz="1800" dirty="0" smtClean="0"/>
              <a:t>crypto </a:t>
            </a:r>
            <a:r>
              <a:rPr lang="ko-KR" altLang="en-US" sz="1800" dirty="0" smtClean="0"/>
              <a:t>모듈을 제공한다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err="1" smtClean="0"/>
              <a:t>npm</a:t>
            </a:r>
            <a:r>
              <a:rPr lang="en-US" altLang="ko-KR" sz="1800" dirty="0" smtClean="0"/>
              <a:t> install crypto --save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 smtClean="0"/>
              <a:t>스키마에 새로운 속성 추가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hashed_password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암호화 된 비밀번호 저장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/>
            <a:r>
              <a:rPr lang="en-US" altLang="ko-KR" sz="1800" dirty="0" smtClean="0"/>
              <a:t>salt </a:t>
            </a:r>
            <a:r>
              <a:rPr lang="ko-KR" altLang="en-US" sz="1800" dirty="0" smtClean="0"/>
              <a:t>속성 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암호화에 적용된 </a:t>
            </a:r>
            <a:r>
              <a:rPr lang="en-US" altLang="ko-KR" sz="1800" dirty="0" smtClean="0"/>
              <a:t>salt</a:t>
            </a:r>
            <a:r>
              <a:rPr lang="ko-KR" altLang="en-US" sz="1800" dirty="0" smtClean="0"/>
              <a:t>값 저장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salt</a:t>
            </a:r>
            <a:r>
              <a:rPr lang="ko-KR" altLang="en-US" sz="1800" dirty="0" smtClean="0"/>
              <a:t>값은 암호화 과정에서 사용되는 일종의 </a:t>
            </a:r>
            <a:r>
              <a:rPr lang="ko-KR" altLang="en-US" sz="1800" dirty="0" err="1" smtClean="0"/>
              <a:t>키값으로</a:t>
            </a:r>
            <a:r>
              <a:rPr lang="ko-KR" altLang="en-US" sz="1800" dirty="0" smtClean="0"/>
              <a:t> 계속 변경 된다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 smtClean="0"/>
              <a:t>기존에 설정한 </a:t>
            </a:r>
            <a:r>
              <a:rPr lang="en-US" altLang="ko-KR" sz="2000" dirty="0" smtClean="0"/>
              <a:t>password </a:t>
            </a:r>
            <a:r>
              <a:rPr lang="ko-KR" altLang="en-US" sz="2000" dirty="0" smtClean="0"/>
              <a:t>속성 대신 </a:t>
            </a:r>
            <a:r>
              <a:rPr lang="en-US" altLang="ko-KR" sz="2000" dirty="0" err="1" smtClean="0"/>
              <a:t>hashed_password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속성을 사용한다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암호화하여 </a:t>
            </a:r>
            <a:r>
              <a:rPr lang="ko-KR" altLang="en-US" dirty="0" smtClean="0"/>
              <a:t>저장 코드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29200"/>
            <a:ext cx="56197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9632" y="5661248"/>
            <a:ext cx="36004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745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76275"/>
            <a:ext cx="850582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91680" y="1484784"/>
            <a:ext cx="640871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6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01046"/>
            <a:ext cx="8363272" cy="63181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exports</a:t>
            </a:r>
            <a:r>
              <a:rPr lang="ko-KR" altLang="en-US" sz="2000" dirty="0" smtClean="0"/>
              <a:t>에 속성을 만들고 함수나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객체를 추가</a:t>
            </a:r>
            <a:r>
              <a:rPr lang="en-US" altLang="ko-KR" sz="2000" dirty="0" smtClean="0"/>
              <a:t>. require()</a:t>
            </a:r>
            <a:r>
              <a:rPr lang="ko-KR" altLang="en-US" sz="2000" dirty="0" smtClean="0"/>
              <a:t>로 불러오기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exports</a:t>
            </a:r>
            <a:r>
              <a:rPr lang="ko-KR" altLang="en-US" dirty="0"/>
              <a:t>에 객체 지정하기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117174"/>
            <a:ext cx="417646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// node_weekend03_ex01_test1</a:t>
            </a:r>
            <a:r>
              <a:rPr lang="en-US" altLang="ko-KR" sz="1600" dirty="0" smtClean="0">
                <a:solidFill>
                  <a:srgbClr val="00B050"/>
                </a:solidFill>
              </a:rPr>
              <a:t>.js</a:t>
            </a:r>
            <a:endParaRPr lang="en-US" altLang="ko-KR" sz="1600" dirty="0">
              <a:solidFill>
                <a:srgbClr val="00B050"/>
              </a:solidFill>
            </a:endParaRP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dirty="0">
                <a:solidFill>
                  <a:srgbClr val="00B050"/>
                </a:solidFill>
              </a:rPr>
              <a:t>exports </a:t>
            </a:r>
            <a:r>
              <a:rPr lang="ko-KR" altLang="en-US" sz="1600" dirty="0">
                <a:solidFill>
                  <a:srgbClr val="00B050"/>
                </a:solidFill>
              </a:rPr>
              <a:t>객체 속성으로 함수 추가</a:t>
            </a:r>
          </a:p>
          <a:p>
            <a:r>
              <a:rPr lang="en-US" altLang="ko-KR" sz="1600" dirty="0" err="1"/>
              <a:t>exports.getUser</a:t>
            </a:r>
            <a:r>
              <a:rPr lang="en-US" altLang="ko-KR" sz="1600" dirty="0"/>
              <a:t> = function() {</a:t>
            </a:r>
          </a:p>
          <a:p>
            <a:r>
              <a:rPr lang="en-US" altLang="ko-KR" sz="1600" dirty="0"/>
              <a:t>    return {id:'test01', name:'</a:t>
            </a:r>
            <a:r>
              <a:rPr lang="ko-KR" altLang="en-US" sz="1600" dirty="0"/>
              <a:t>소녀시대</a:t>
            </a:r>
            <a:r>
              <a:rPr lang="en-US" altLang="ko-KR" sz="1600" dirty="0"/>
              <a:t>'};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exports.group</a:t>
            </a:r>
            <a:r>
              <a:rPr lang="en-US" altLang="ko-KR" sz="1600" dirty="0"/>
              <a:t> = {id:'group01', name:'</a:t>
            </a:r>
            <a:r>
              <a:rPr lang="ko-KR" altLang="en-US" sz="1600" dirty="0"/>
              <a:t>친구</a:t>
            </a:r>
            <a:r>
              <a:rPr lang="en-US" altLang="ko-KR" sz="1600" dirty="0"/>
              <a:t>'};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073004"/>
            <a:ext cx="525658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// module_test1.js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// require() </a:t>
            </a:r>
            <a:r>
              <a:rPr lang="ko-KR" altLang="en-US" sz="1600" dirty="0" err="1">
                <a:solidFill>
                  <a:srgbClr val="00B050"/>
                </a:solidFill>
              </a:rPr>
              <a:t>메소드는</a:t>
            </a:r>
            <a:r>
              <a:rPr lang="ko-KR" altLang="en-US" sz="1600" dirty="0">
                <a:solidFill>
                  <a:srgbClr val="00B050"/>
                </a:solidFill>
              </a:rPr>
              <a:t> </a:t>
            </a:r>
            <a:r>
              <a:rPr lang="en-US" altLang="ko-KR" sz="1600" dirty="0">
                <a:solidFill>
                  <a:srgbClr val="00B050"/>
                </a:solidFill>
              </a:rPr>
              <a:t>exports </a:t>
            </a:r>
            <a:r>
              <a:rPr lang="ko-KR" altLang="en-US" sz="1600" dirty="0">
                <a:solidFill>
                  <a:srgbClr val="00B050"/>
                </a:solidFill>
              </a:rPr>
              <a:t>객체를 반환 함</a:t>
            </a:r>
            <a:r>
              <a:rPr lang="en-US" altLang="ko-KR" sz="16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user1 = require('./node_weekend03_ex01_test1');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function </a:t>
            </a:r>
            <a:r>
              <a:rPr lang="en-US" altLang="ko-KR" sz="1600" dirty="0" err="1"/>
              <a:t>showUser</a:t>
            </a:r>
            <a:r>
              <a:rPr lang="en-US" altLang="ko-KR" sz="1600" dirty="0"/>
              <a:t>() {</a:t>
            </a:r>
          </a:p>
          <a:p>
            <a:r>
              <a:rPr lang="en-US" altLang="ko-KR" sz="1600" dirty="0"/>
              <a:t>    return user1.getUser().name + ', '+user1.group.name;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console.log('</a:t>
            </a:r>
            <a:r>
              <a:rPr lang="ko-KR" altLang="en-US" sz="1600" dirty="0"/>
              <a:t>사용자 정보 </a:t>
            </a:r>
            <a:r>
              <a:rPr lang="en-US" altLang="ko-KR" sz="1600" dirty="0"/>
              <a:t>: %s', </a:t>
            </a:r>
            <a:r>
              <a:rPr lang="en-US" altLang="ko-KR" sz="1600" dirty="0" err="1"/>
              <a:t>showUser</a:t>
            </a:r>
            <a:r>
              <a:rPr lang="en-US" altLang="ko-KR" sz="1600" dirty="0"/>
              <a:t>());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71031"/>
            <a:ext cx="32004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133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암호화하여 저장 코드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0" y="1556792"/>
            <a:ext cx="80200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0" y="3789040"/>
            <a:ext cx="8020050" cy="222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682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암호화하여 저장 코드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02940" y="2562985"/>
            <a:ext cx="7181428" cy="4108294"/>
            <a:chOff x="971600" y="2562985"/>
            <a:chExt cx="7181428" cy="4108294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562985"/>
              <a:ext cx="7181428" cy="41082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5" name="직사각형 4"/>
            <p:cNvSpPr/>
            <p:nvPr/>
          </p:nvSpPr>
          <p:spPr>
            <a:xfrm>
              <a:off x="3347864" y="5301208"/>
              <a:ext cx="4392488" cy="216024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0" y="1238250"/>
            <a:ext cx="3400425" cy="21907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293" y="1276350"/>
            <a:ext cx="3267075" cy="10572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오른쪽 화살표 6"/>
          <p:cNvSpPr/>
          <p:nvPr/>
        </p:nvSpPr>
        <p:spPr>
          <a:xfrm>
            <a:off x="3943300" y="1804987"/>
            <a:ext cx="988740" cy="32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928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 관련 기능 모듈화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59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748680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미들웨어에서</a:t>
            </a:r>
            <a:r>
              <a:rPr lang="ko-KR" altLang="en-US" sz="2000" dirty="0" smtClean="0"/>
              <a:t> 모듈로 전달하는 </a:t>
            </a:r>
            <a:r>
              <a:rPr lang="ko-KR" altLang="en-US" sz="2000" dirty="0"/>
              <a:t>요</a:t>
            </a:r>
            <a:r>
              <a:rPr lang="ko-KR" altLang="en-US" sz="2000" dirty="0" smtClean="0"/>
              <a:t>청객체와 응답객</a:t>
            </a:r>
            <a:r>
              <a:rPr lang="ko-KR" altLang="en-US" sz="2000" dirty="0"/>
              <a:t>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정보 관련 기능 모듈화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2420888"/>
            <a:ext cx="2520280" cy="244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40152" y="2436730"/>
            <a:ext cx="2880320" cy="246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2708920"/>
            <a:ext cx="2088232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211960" y="4297288"/>
            <a:ext cx="1296144" cy="427856"/>
            <a:chOff x="2051720" y="2497088"/>
            <a:chExt cx="1296144" cy="42785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71800" y="2497088"/>
              <a:ext cx="576064" cy="42785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C00000"/>
                  </a:solidFill>
                </a:rPr>
                <a:t>res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051720" y="2497088"/>
              <a:ext cx="576064" cy="42785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C00000"/>
                  </a:solidFill>
                </a:rPr>
                <a:t>req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03648" y="28143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03648" y="3933056"/>
            <a:ext cx="2088232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C00000"/>
                </a:solidFill>
              </a:rPr>
              <a:t>app.post</a:t>
            </a:r>
            <a:r>
              <a:rPr lang="en-US" altLang="ko-KR" dirty="0" smtClean="0">
                <a:solidFill>
                  <a:srgbClr val="C00000"/>
                </a:solidFill>
              </a:rPr>
              <a:t>()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/>
          <p:cNvCxnSpPr>
            <a:stCxn id="6" idx="2"/>
            <a:endCxn id="11" idx="0"/>
          </p:cNvCxnSpPr>
          <p:nvPr/>
        </p:nvCxnSpPr>
        <p:spPr>
          <a:xfrm>
            <a:off x="2447764" y="3284984"/>
            <a:ext cx="0" cy="648072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156176" y="3645024"/>
            <a:ext cx="2520280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function(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, res) {</a:t>
            </a:r>
          </a:p>
          <a:p>
            <a:r>
              <a:rPr lang="en-US" altLang="ko-KR" dirty="0" smtClean="0"/>
              <a:t>       ...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}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endCxn id="14" idx="1"/>
          </p:cNvCxnSpPr>
          <p:nvPr/>
        </p:nvCxnSpPr>
        <p:spPr>
          <a:xfrm>
            <a:off x="3491880" y="4185084"/>
            <a:ext cx="2664296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2051720" y="2780928"/>
            <a:ext cx="1296144" cy="427856"/>
            <a:chOff x="2051720" y="2497088"/>
            <a:chExt cx="1296144" cy="42785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2771800" y="2497088"/>
              <a:ext cx="576064" cy="42785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C00000"/>
                  </a:solidFill>
                </a:rPr>
                <a:t>res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051720" y="2497088"/>
              <a:ext cx="576064" cy="42785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C00000"/>
                  </a:solidFill>
                </a:rPr>
                <a:t>req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2" name="직선 화살표 연결선 21"/>
          <p:cNvCxnSpPr>
            <a:endCxn id="6" idx="3"/>
          </p:cNvCxnSpPr>
          <p:nvPr/>
        </p:nvCxnSpPr>
        <p:spPr>
          <a:xfrm flipH="1" flipV="1">
            <a:off x="3491880" y="2996952"/>
            <a:ext cx="2448272" cy="2096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15616" y="206084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Express</a:t>
            </a:r>
            <a:r>
              <a:rPr lang="ko-KR" altLang="en-US" dirty="0" smtClean="0"/>
              <a:t>의 메인 파일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74368" y="259626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모듈 파일 불러들이기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8682" y="3836313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요청</a:t>
            </a:r>
            <a:r>
              <a:rPr lang="en-US" altLang="ko-KR" sz="1600" dirty="0" smtClean="0">
                <a:solidFill>
                  <a:srgbClr val="C00000"/>
                </a:solidFill>
              </a:rPr>
              <a:t>/</a:t>
            </a:r>
            <a:r>
              <a:rPr lang="ko-KR" altLang="en-US" sz="1600" dirty="0" smtClean="0">
                <a:solidFill>
                  <a:srgbClr val="C00000"/>
                </a:solidFill>
              </a:rPr>
              <a:t>응답 객체 전달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87624" y="5373216"/>
            <a:ext cx="2520280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049244" y="248360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module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04555" y="5406788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브라우저 요청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348671" y="5776120"/>
            <a:ext cx="2232248" cy="4903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POST </a:t>
            </a:r>
            <a:r>
              <a:rPr lang="ko-KR" altLang="en-US" dirty="0" smtClean="0">
                <a:solidFill>
                  <a:srgbClr val="C00000"/>
                </a:solidFill>
              </a:rPr>
              <a:t>방식 요청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33" name="직선 화살표 연결선 32"/>
          <p:cNvCxnSpPr>
            <a:stCxn id="29" idx="0"/>
            <a:endCxn id="11" idx="2"/>
          </p:cNvCxnSpPr>
          <p:nvPr/>
        </p:nvCxnSpPr>
        <p:spPr>
          <a:xfrm flipV="1">
            <a:off x="2447764" y="4437112"/>
            <a:ext cx="0" cy="936104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69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3424" y="116632"/>
            <a:ext cx="8229600" cy="64807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스키마 파일을 별도의 모듈파일로 분리하기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525344"/>
            <a:ext cx="2133600" cy="285752"/>
          </a:xfrm>
        </p:spPr>
        <p:txBody>
          <a:bodyPr/>
          <a:lstStyle/>
          <a:p>
            <a:fld id="{3AC30296-E1D3-468A-96D7-DCA91B725009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623728"/>
            <a:ext cx="4752528" cy="590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 err="1"/>
              <a:t>var</a:t>
            </a:r>
            <a:r>
              <a:rPr lang="en-US" altLang="ko-KR" sz="1050" dirty="0"/>
              <a:t> crypto = require('crypto');</a:t>
            </a:r>
          </a:p>
          <a:p>
            <a:endParaRPr lang="en-US" altLang="ko-KR" sz="1050" dirty="0"/>
          </a:p>
          <a:p>
            <a:r>
              <a:rPr lang="en-US" altLang="ko-KR" sz="1050" dirty="0" err="1"/>
              <a:t>var</a:t>
            </a:r>
            <a:r>
              <a:rPr lang="en-US" altLang="ko-KR" sz="1050" dirty="0"/>
              <a:t> Schema = {};</a:t>
            </a:r>
          </a:p>
          <a:p>
            <a:endParaRPr lang="en-US" altLang="ko-KR" sz="1050" dirty="0"/>
          </a:p>
          <a:p>
            <a:r>
              <a:rPr lang="en-US" altLang="ko-KR" sz="1050" dirty="0" err="1"/>
              <a:t>Schema.createSchema</a:t>
            </a:r>
            <a:r>
              <a:rPr lang="en-US" altLang="ko-KR" sz="1050" dirty="0"/>
              <a:t> = function(mongoose) {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>
                <a:solidFill>
                  <a:srgbClr val="00B050"/>
                </a:solidFill>
              </a:rPr>
              <a:t>// password --&gt; </a:t>
            </a:r>
            <a:r>
              <a:rPr lang="en-US" altLang="ko-KR" sz="900" dirty="0" err="1">
                <a:solidFill>
                  <a:srgbClr val="00B050"/>
                </a:solidFill>
              </a:rPr>
              <a:t>hashed_password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>
                <a:solidFill>
                  <a:srgbClr val="00B050"/>
                </a:solidFill>
              </a:rPr>
              <a:t>변경</a:t>
            </a:r>
            <a:r>
              <a:rPr lang="en-US" altLang="ko-KR" sz="900" dirty="0">
                <a:solidFill>
                  <a:srgbClr val="00B050"/>
                </a:solidFill>
              </a:rPr>
              <a:t>, default </a:t>
            </a:r>
            <a:r>
              <a:rPr lang="ko-KR" altLang="en-US" sz="900" dirty="0">
                <a:solidFill>
                  <a:srgbClr val="00B050"/>
                </a:solidFill>
              </a:rPr>
              <a:t>속성 모두 추가</a:t>
            </a:r>
            <a:r>
              <a:rPr lang="en-US" altLang="ko-KR" sz="900" dirty="0">
                <a:solidFill>
                  <a:srgbClr val="00B050"/>
                </a:solidFill>
              </a:rPr>
              <a:t>, salt </a:t>
            </a:r>
            <a:r>
              <a:rPr lang="ko-KR" altLang="en-US" sz="900" dirty="0">
                <a:solidFill>
                  <a:srgbClr val="00B050"/>
                </a:solidFill>
              </a:rPr>
              <a:t>속성 추가</a:t>
            </a:r>
          </a:p>
          <a:p>
            <a:r>
              <a:rPr lang="ko-KR" altLang="en-US" sz="900" dirty="0"/>
              <a:t>    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UserSchema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mongoose.Schema</a:t>
            </a:r>
            <a:r>
              <a:rPr lang="en-US" altLang="ko-KR" sz="900" dirty="0"/>
              <a:t> ({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smtClean="0"/>
              <a:t>...</a:t>
            </a:r>
            <a:endParaRPr lang="en-US" altLang="ko-KR" sz="900" dirty="0"/>
          </a:p>
          <a:p>
            <a:r>
              <a:rPr lang="en-US" altLang="ko-KR" sz="900" dirty="0"/>
              <a:t>    });</a:t>
            </a:r>
          </a:p>
          <a:p>
            <a:r>
              <a:rPr lang="en-US" altLang="ko-KR" sz="900" dirty="0"/>
              <a:t>    </a:t>
            </a:r>
            <a:r>
              <a:rPr lang="en-US" altLang="ko-KR" sz="800" dirty="0">
                <a:solidFill>
                  <a:srgbClr val="00B050"/>
                </a:solidFill>
              </a:rPr>
              <a:t>//info</a:t>
            </a:r>
            <a:r>
              <a:rPr lang="ko-KR" altLang="en-US" sz="800" dirty="0">
                <a:solidFill>
                  <a:srgbClr val="00B050"/>
                </a:solidFill>
              </a:rPr>
              <a:t>를 </a:t>
            </a:r>
            <a:r>
              <a:rPr lang="en-US" altLang="ko-KR" sz="800" dirty="0">
                <a:solidFill>
                  <a:srgbClr val="00B050"/>
                </a:solidFill>
              </a:rPr>
              <a:t>virtual </a:t>
            </a:r>
            <a:r>
              <a:rPr lang="ko-KR" altLang="en-US" sz="800" dirty="0" err="1">
                <a:solidFill>
                  <a:srgbClr val="00B050"/>
                </a:solidFill>
              </a:rPr>
              <a:t>메소드로</a:t>
            </a:r>
            <a:r>
              <a:rPr lang="ko-KR" altLang="en-US" sz="800" dirty="0">
                <a:solidFill>
                  <a:srgbClr val="00B050"/>
                </a:solidFill>
              </a:rPr>
              <a:t> 정의 </a:t>
            </a:r>
            <a:r>
              <a:rPr lang="en-US" altLang="ko-KR" sz="800" dirty="0">
                <a:solidFill>
                  <a:srgbClr val="00B050"/>
                </a:solidFill>
              </a:rPr>
              <a:t>- virtual().set().get()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UserSchema.virtual</a:t>
            </a:r>
            <a:r>
              <a:rPr lang="en-US" altLang="ko-KR" sz="800" dirty="0"/>
              <a:t>('info').set(function(info) {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smtClean="0"/>
              <a:t>...</a:t>
            </a:r>
            <a:endParaRPr lang="en-US" altLang="ko-KR" sz="800" dirty="0"/>
          </a:p>
          <a:p>
            <a:r>
              <a:rPr lang="en-US" altLang="ko-KR" sz="800" dirty="0"/>
              <a:t>    }).get(function(){return this.id + ' ' + this.name});</a:t>
            </a:r>
          </a:p>
          <a:p>
            <a:r>
              <a:rPr lang="en-US" altLang="ko-KR" sz="800" dirty="0"/>
              <a:t>   </a:t>
            </a:r>
            <a:r>
              <a:rPr lang="en-US" altLang="ko-KR" sz="800" dirty="0">
                <a:solidFill>
                  <a:srgbClr val="00B050"/>
                </a:solidFill>
              </a:rPr>
              <a:t> //password</a:t>
            </a:r>
            <a:r>
              <a:rPr lang="ko-KR" altLang="en-US" sz="800" dirty="0">
                <a:solidFill>
                  <a:srgbClr val="00B050"/>
                </a:solidFill>
              </a:rPr>
              <a:t>를 </a:t>
            </a:r>
            <a:r>
              <a:rPr lang="en-US" altLang="ko-KR" sz="800" dirty="0">
                <a:solidFill>
                  <a:srgbClr val="00B050"/>
                </a:solidFill>
              </a:rPr>
              <a:t>virtual </a:t>
            </a:r>
            <a:r>
              <a:rPr lang="ko-KR" altLang="en-US" sz="800" dirty="0" err="1">
                <a:solidFill>
                  <a:srgbClr val="00B050"/>
                </a:solidFill>
              </a:rPr>
              <a:t>메소드로</a:t>
            </a:r>
            <a:r>
              <a:rPr lang="ko-KR" altLang="en-US" sz="800" dirty="0">
                <a:solidFill>
                  <a:srgbClr val="00B050"/>
                </a:solidFill>
              </a:rPr>
              <a:t> 정의 </a:t>
            </a:r>
            <a:r>
              <a:rPr lang="en-US" altLang="ko-KR" sz="800" dirty="0">
                <a:solidFill>
                  <a:srgbClr val="00B050"/>
                </a:solidFill>
              </a:rPr>
              <a:t>- virtual().set().get()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UserSchema.virtual</a:t>
            </a:r>
            <a:r>
              <a:rPr lang="en-US" altLang="ko-KR" sz="800" dirty="0"/>
              <a:t>('password').set(function(password) {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smtClean="0"/>
              <a:t>...</a:t>
            </a:r>
            <a:endParaRPr lang="en-US" altLang="ko-KR" sz="800" dirty="0"/>
          </a:p>
          <a:p>
            <a:r>
              <a:rPr lang="en-US" altLang="ko-KR" sz="800" dirty="0"/>
              <a:t>    }).get(function(){return </a:t>
            </a:r>
            <a:r>
              <a:rPr lang="en-US" altLang="ko-KR" sz="800" dirty="0" err="1"/>
              <a:t>this._password</a:t>
            </a:r>
            <a:r>
              <a:rPr lang="en-US" altLang="ko-KR" sz="800" dirty="0"/>
              <a:t>});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>
                <a:solidFill>
                  <a:srgbClr val="00B050"/>
                </a:solidFill>
              </a:rPr>
              <a:t>// </a:t>
            </a:r>
            <a:r>
              <a:rPr lang="ko-KR" altLang="en-US" sz="800" dirty="0">
                <a:solidFill>
                  <a:srgbClr val="00B050"/>
                </a:solidFill>
              </a:rPr>
              <a:t>스키마에 </a:t>
            </a:r>
            <a:r>
              <a:rPr lang="ko-KR" altLang="en-US" sz="800" dirty="0" err="1">
                <a:solidFill>
                  <a:srgbClr val="00B050"/>
                </a:solidFill>
              </a:rPr>
              <a:t>메소드</a:t>
            </a:r>
            <a:r>
              <a:rPr lang="ko-KR" altLang="en-US" sz="800" dirty="0">
                <a:solidFill>
                  <a:srgbClr val="00B050"/>
                </a:solidFill>
              </a:rPr>
              <a:t> 추가</a:t>
            </a:r>
          </a:p>
          <a:p>
            <a:r>
              <a:rPr lang="ko-KR" altLang="en-US" sz="800" dirty="0">
                <a:solidFill>
                  <a:srgbClr val="00B050"/>
                </a:solidFill>
              </a:rPr>
              <a:t>    </a:t>
            </a:r>
            <a:r>
              <a:rPr lang="en-US" altLang="ko-KR" sz="800" dirty="0">
                <a:solidFill>
                  <a:srgbClr val="00B050"/>
                </a:solidFill>
              </a:rPr>
              <a:t>// </a:t>
            </a:r>
            <a:r>
              <a:rPr lang="ko-KR" altLang="en-US" sz="800" dirty="0">
                <a:solidFill>
                  <a:srgbClr val="00B050"/>
                </a:solidFill>
              </a:rPr>
              <a:t>비밀번호 암호와 </a:t>
            </a:r>
            <a:r>
              <a:rPr lang="ko-KR" altLang="en-US" sz="800" dirty="0" err="1">
                <a:solidFill>
                  <a:srgbClr val="00B050"/>
                </a:solidFill>
              </a:rPr>
              <a:t>메소드</a:t>
            </a:r>
            <a:endParaRPr lang="ko-KR" altLang="en-US" sz="800" dirty="0">
              <a:solidFill>
                <a:srgbClr val="00B050"/>
              </a:solidFill>
            </a:endParaRPr>
          </a:p>
          <a:p>
            <a:r>
              <a:rPr lang="ko-KR" altLang="en-US" sz="800" dirty="0"/>
              <a:t>    </a:t>
            </a:r>
            <a:r>
              <a:rPr lang="en-US" altLang="ko-KR" sz="800" dirty="0" err="1"/>
              <a:t>UserSchema.method</a:t>
            </a:r>
            <a:r>
              <a:rPr lang="en-US" altLang="ko-KR" sz="800" dirty="0"/>
              <a:t>('</a:t>
            </a:r>
            <a:r>
              <a:rPr lang="en-US" altLang="ko-KR" sz="800" dirty="0" err="1"/>
              <a:t>encryptPasswrod</a:t>
            </a:r>
            <a:r>
              <a:rPr lang="en-US" altLang="ko-KR" sz="800" dirty="0"/>
              <a:t>', function(</a:t>
            </a:r>
            <a:r>
              <a:rPr lang="en-US" altLang="ko-KR" sz="800" dirty="0" err="1"/>
              <a:t>plainText</a:t>
            </a:r>
            <a:r>
              <a:rPr lang="en-US" altLang="ko-KR" sz="800" dirty="0"/>
              <a:t>, </a:t>
            </a:r>
            <a:r>
              <a:rPr lang="en-US" altLang="ko-KR" sz="800" dirty="0" err="1"/>
              <a:t>inSalt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 smtClean="0"/>
              <a:t>         ...</a:t>
            </a:r>
            <a:endParaRPr lang="en-US" altLang="ko-KR" sz="800" dirty="0"/>
          </a:p>
          <a:p>
            <a:r>
              <a:rPr lang="en-US" altLang="ko-KR" sz="800" dirty="0"/>
              <a:t>    });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>
                <a:solidFill>
                  <a:srgbClr val="00B050"/>
                </a:solidFill>
              </a:rPr>
              <a:t>// salt </a:t>
            </a:r>
            <a:r>
              <a:rPr lang="ko-KR" altLang="en-US" sz="800" dirty="0">
                <a:solidFill>
                  <a:srgbClr val="00B050"/>
                </a:solidFill>
              </a:rPr>
              <a:t>값 만들기 </a:t>
            </a:r>
            <a:r>
              <a:rPr lang="ko-KR" altLang="en-US" sz="800" dirty="0" err="1">
                <a:solidFill>
                  <a:srgbClr val="00B050"/>
                </a:solidFill>
              </a:rPr>
              <a:t>메소드</a:t>
            </a:r>
            <a:endParaRPr lang="ko-KR" altLang="en-US" sz="800" dirty="0">
              <a:solidFill>
                <a:srgbClr val="00B050"/>
              </a:solidFill>
            </a:endParaRPr>
          </a:p>
          <a:p>
            <a:r>
              <a:rPr lang="ko-KR" altLang="en-US" sz="800" dirty="0"/>
              <a:t>    </a:t>
            </a:r>
            <a:r>
              <a:rPr lang="en-US" altLang="ko-KR" sz="800" dirty="0" err="1"/>
              <a:t>UserSchema.method</a:t>
            </a:r>
            <a:r>
              <a:rPr lang="en-US" altLang="ko-KR" sz="800" dirty="0"/>
              <a:t>('</a:t>
            </a:r>
            <a:r>
              <a:rPr lang="en-US" altLang="ko-KR" sz="800" dirty="0" err="1"/>
              <a:t>makeSalt</a:t>
            </a:r>
            <a:r>
              <a:rPr lang="en-US" altLang="ko-KR" sz="800" dirty="0"/>
              <a:t>', function() {</a:t>
            </a:r>
          </a:p>
          <a:p>
            <a:r>
              <a:rPr lang="en-US" altLang="ko-KR" sz="800" dirty="0" smtClean="0"/>
              <a:t>        ...</a:t>
            </a:r>
            <a:endParaRPr lang="en-US" altLang="ko-KR" sz="800" dirty="0"/>
          </a:p>
          <a:p>
            <a:r>
              <a:rPr lang="en-US" altLang="ko-KR" sz="800" dirty="0"/>
              <a:t>    });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>
                <a:solidFill>
                  <a:srgbClr val="00B050"/>
                </a:solidFill>
              </a:rPr>
              <a:t>// </a:t>
            </a:r>
            <a:r>
              <a:rPr lang="ko-KR" altLang="en-US" sz="800" dirty="0">
                <a:solidFill>
                  <a:srgbClr val="00B050"/>
                </a:solidFill>
              </a:rPr>
              <a:t>인증 </a:t>
            </a:r>
            <a:r>
              <a:rPr lang="ko-KR" altLang="en-US" sz="800" dirty="0" err="1">
                <a:solidFill>
                  <a:srgbClr val="00B050"/>
                </a:solidFill>
              </a:rPr>
              <a:t>메소드</a:t>
            </a:r>
            <a:r>
              <a:rPr lang="ko-KR" altLang="en-US" sz="8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- </a:t>
            </a:r>
            <a:r>
              <a:rPr lang="ko-KR" altLang="en-US" sz="800" dirty="0">
                <a:solidFill>
                  <a:srgbClr val="00B050"/>
                </a:solidFill>
              </a:rPr>
              <a:t>입력된 비밀번호와 비교 </a:t>
            </a:r>
            <a:r>
              <a:rPr lang="en-US" altLang="ko-KR" sz="800" dirty="0">
                <a:solidFill>
                  <a:srgbClr val="00B050"/>
                </a:solidFill>
              </a:rPr>
              <a:t>(true/false </a:t>
            </a:r>
            <a:r>
              <a:rPr lang="ko-KR" altLang="en-US" sz="800" dirty="0">
                <a:solidFill>
                  <a:srgbClr val="00B050"/>
                </a:solidFill>
              </a:rPr>
              <a:t>리턴</a:t>
            </a:r>
            <a:r>
              <a:rPr lang="en-US" altLang="ko-KR" sz="800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UserSchema.method</a:t>
            </a:r>
            <a:r>
              <a:rPr lang="en-US" altLang="ko-KR" sz="800" dirty="0"/>
              <a:t>('authenticate', function(</a:t>
            </a:r>
            <a:r>
              <a:rPr lang="en-US" altLang="ko-KR" sz="800" dirty="0" err="1"/>
              <a:t>plainText</a:t>
            </a:r>
            <a:r>
              <a:rPr lang="en-US" altLang="ko-KR" sz="800" dirty="0"/>
              <a:t>, </a:t>
            </a:r>
            <a:r>
              <a:rPr lang="en-US" altLang="ko-KR" sz="800" dirty="0" err="1"/>
              <a:t>inSalt</a:t>
            </a:r>
            <a:r>
              <a:rPr lang="en-US" altLang="ko-KR" sz="800" dirty="0"/>
              <a:t>, </a:t>
            </a:r>
            <a:r>
              <a:rPr lang="en-US" altLang="ko-KR" sz="800" dirty="0" err="1"/>
              <a:t>hashed_password</a:t>
            </a:r>
            <a:r>
              <a:rPr lang="en-US" altLang="ko-KR" sz="800" dirty="0"/>
              <a:t>){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smtClean="0"/>
              <a:t>...</a:t>
            </a:r>
            <a:endParaRPr lang="en-US" altLang="ko-KR" sz="800" dirty="0"/>
          </a:p>
          <a:p>
            <a:r>
              <a:rPr lang="en-US" altLang="ko-KR" sz="800" dirty="0"/>
              <a:t>    });</a:t>
            </a:r>
          </a:p>
          <a:p>
            <a:r>
              <a:rPr lang="en-US" altLang="ko-KR" sz="800" dirty="0"/>
              <a:t>   </a:t>
            </a:r>
            <a:r>
              <a:rPr lang="en-US" altLang="ko-KR" sz="800" dirty="0">
                <a:solidFill>
                  <a:srgbClr val="00B050"/>
                </a:solidFill>
              </a:rPr>
              <a:t> // </a:t>
            </a:r>
            <a:r>
              <a:rPr lang="ko-KR" altLang="en-US" sz="800" dirty="0">
                <a:solidFill>
                  <a:srgbClr val="00B050"/>
                </a:solidFill>
              </a:rPr>
              <a:t>스키마에 </a:t>
            </a:r>
            <a:r>
              <a:rPr lang="en-US" altLang="ko-KR" sz="800" dirty="0">
                <a:solidFill>
                  <a:srgbClr val="00B050"/>
                </a:solidFill>
              </a:rPr>
              <a:t>static</a:t>
            </a:r>
            <a:r>
              <a:rPr lang="ko-KR" altLang="en-US" sz="800" dirty="0">
                <a:solidFill>
                  <a:srgbClr val="00B050"/>
                </a:solidFill>
              </a:rPr>
              <a:t>으로 </a:t>
            </a:r>
            <a:r>
              <a:rPr lang="en-US" altLang="ko-KR" sz="800" dirty="0" err="1">
                <a:solidFill>
                  <a:srgbClr val="00B050"/>
                </a:solidFill>
              </a:rPr>
              <a:t>findById</a:t>
            </a:r>
            <a:r>
              <a:rPr lang="en-US" altLang="ko-KR" sz="800" dirty="0">
                <a:solidFill>
                  <a:srgbClr val="00B050"/>
                </a:solidFill>
              </a:rPr>
              <a:t> </a:t>
            </a:r>
            <a:r>
              <a:rPr lang="ko-KR" altLang="en-US" sz="800" dirty="0" err="1">
                <a:solidFill>
                  <a:srgbClr val="00B050"/>
                </a:solidFill>
              </a:rPr>
              <a:t>메소드</a:t>
            </a:r>
            <a:r>
              <a:rPr lang="ko-KR" altLang="en-US" sz="800" dirty="0">
                <a:solidFill>
                  <a:srgbClr val="00B050"/>
                </a:solidFill>
              </a:rPr>
              <a:t> 추가</a:t>
            </a:r>
          </a:p>
          <a:p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UserSchema.static</a:t>
            </a:r>
            <a:r>
              <a:rPr lang="en-US" altLang="ko-KR" sz="800" dirty="0"/>
              <a:t>('</a:t>
            </a:r>
            <a:r>
              <a:rPr lang="en-US" altLang="ko-KR" sz="800" dirty="0" err="1"/>
              <a:t>findById</a:t>
            </a:r>
            <a:r>
              <a:rPr lang="en-US" altLang="ko-KR" sz="800" dirty="0"/>
              <a:t>', function(id, callback) {</a:t>
            </a:r>
          </a:p>
          <a:p>
            <a:r>
              <a:rPr lang="en-US" altLang="ko-KR" sz="800" dirty="0" smtClean="0"/>
              <a:t>        ...</a:t>
            </a:r>
            <a:endParaRPr lang="en-US" altLang="ko-KR" sz="800" dirty="0"/>
          </a:p>
          <a:p>
            <a:r>
              <a:rPr lang="en-US" altLang="ko-KR" sz="800" dirty="0" smtClean="0"/>
              <a:t>    });</a:t>
            </a:r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en-US" altLang="ko-KR" sz="800" dirty="0">
                <a:solidFill>
                  <a:srgbClr val="00B050"/>
                </a:solidFill>
              </a:rPr>
              <a:t>// </a:t>
            </a:r>
            <a:r>
              <a:rPr lang="ko-KR" altLang="en-US" sz="800" dirty="0">
                <a:solidFill>
                  <a:srgbClr val="00B050"/>
                </a:solidFill>
              </a:rPr>
              <a:t>스키마에 </a:t>
            </a:r>
            <a:r>
              <a:rPr lang="en-US" altLang="ko-KR" sz="800" dirty="0">
                <a:solidFill>
                  <a:srgbClr val="00B050"/>
                </a:solidFill>
              </a:rPr>
              <a:t>static</a:t>
            </a:r>
            <a:r>
              <a:rPr lang="ko-KR" altLang="en-US" sz="800" dirty="0">
                <a:solidFill>
                  <a:srgbClr val="00B050"/>
                </a:solidFill>
              </a:rPr>
              <a:t>으로 </a:t>
            </a:r>
            <a:r>
              <a:rPr lang="en-US" altLang="ko-KR" sz="800" dirty="0" err="1">
                <a:solidFill>
                  <a:srgbClr val="00B050"/>
                </a:solidFill>
              </a:rPr>
              <a:t>findAll</a:t>
            </a:r>
            <a:r>
              <a:rPr lang="en-US" altLang="ko-KR" sz="800" dirty="0">
                <a:solidFill>
                  <a:srgbClr val="00B050"/>
                </a:solidFill>
              </a:rPr>
              <a:t> </a:t>
            </a:r>
            <a:r>
              <a:rPr lang="ko-KR" altLang="en-US" sz="800" dirty="0" err="1">
                <a:solidFill>
                  <a:srgbClr val="00B050"/>
                </a:solidFill>
              </a:rPr>
              <a:t>메소드</a:t>
            </a:r>
            <a:r>
              <a:rPr lang="ko-KR" altLang="en-US" sz="800" dirty="0">
                <a:solidFill>
                  <a:srgbClr val="00B050"/>
                </a:solidFill>
              </a:rPr>
              <a:t> 추가</a:t>
            </a:r>
          </a:p>
          <a:p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UserSchema.static</a:t>
            </a:r>
            <a:r>
              <a:rPr lang="en-US" altLang="ko-KR" sz="800" dirty="0"/>
              <a:t>('</a:t>
            </a:r>
            <a:r>
              <a:rPr lang="en-US" altLang="ko-KR" sz="800" dirty="0" err="1"/>
              <a:t>findAll</a:t>
            </a:r>
            <a:r>
              <a:rPr lang="en-US" altLang="ko-KR" sz="800" dirty="0"/>
              <a:t>', function(callback) {</a:t>
            </a:r>
          </a:p>
          <a:p>
            <a:r>
              <a:rPr lang="en-US" altLang="ko-KR" sz="800" dirty="0" smtClean="0"/>
              <a:t>        ...</a:t>
            </a:r>
            <a:endParaRPr lang="en-US" altLang="ko-KR" sz="800" dirty="0"/>
          </a:p>
          <a:p>
            <a:r>
              <a:rPr lang="en-US" altLang="ko-KR" sz="800" dirty="0" smtClean="0"/>
              <a:t>    });</a:t>
            </a:r>
            <a:endParaRPr lang="en-US" altLang="ko-KR" sz="800" dirty="0"/>
          </a:p>
          <a:p>
            <a:r>
              <a:rPr lang="en-US" altLang="ko-KR" sz="800" dirty="0"/>
              <a:t>    console.log('</a:t>
            </a:r>
            <a:r>
              <a:rPr lang="en-US" altLang="ko-KR" sz="800" dirty="0" err="1"/>
              <a:t>UserSchma</a:t>
            </a:r>
            <a:r>
              <a:rPr lang="en-US" altLang="ko-KR" sz="800" dirty="0"/>
              <a:t> </a:t>
            </a:r>
            <a:r>
              <a:rPr lang="ko-KR" altLang="en-US" sz="800" dirty="0"/>
              <a:t>정의함</a:t>
            </a:r>
            <a:r>
              <a:rPr lang="en-US" altLang="ko-KR" sz="800" dirty="0"/>
              <a:t>.');</a:t>
            </a:r>
          </a:p>
          <a:p>
            <a:r>
              <a:rPr lang="en-US" altLang="ko-KR" sz="800" dirty="0"/>
              <a:t>    return </a:t>
            </a:r>
            <a:r>
              <a:rPr lang="en-US" altLang="ko-KR" sz="800" dirty="0" err="1"/>
              <a:t>UserSchema</a:t>
            </a:r>
            <a:r>
              <a:rPr lang="en-US" altLang="ko-KR" sz="800" dirty="0"/>
              <a:t>;</a:t>
            </a:r>
          </a:p>
          <a:p>
            <a:r>
              <a:rPr lang="en-US" altLang="ko-KR" sz="900" dirty="0"/>
              <a:t>}; </a:t>
            </a:r>
            <a:r>
              <a:rPr lang="en-US" altLang="ko-KR" sz="900" dirty="0">
                <a:solidFill>
                  <a:srgbClr val="00B050"/>
                </a:solidFill>
              </a:rPr>
              <a:t>//end of </a:t>
            </a:r>
            <a:r>
              <a:rPr lang="en-US" altLang="ko-KR" sz="900" dirty="0" err="1">
                <a:solidFill>
                  <a:srgbClr val="00B050"/>
                </a:solidFill>
              </a:rPr>
              <a:t>createSchema</a:t>
            </a:r>
            <a:endParaRPr lang="en-US" altLang="ko-KR" sz="900" dirty="0">
              <a:solidFill>
                <a:srgbClr val="00B050"/>
              </a:solidFill>
            </a:endParaRPr>
          </a:p>
          <a:p>
            <a:endParaRPr lang="en-US" altLang="ko-KR" sz="900" dirty="0"/>
          </a:p>
          <a:p>
            <a:r>
              <a:rPr lang="en-US" altLang="ko-KR" sz="1100" dirty="0">
                <a:solidFill>
                  <a:srgbClr val="00B050"/>
                </a:solidFill>
              </a:rPr>
              <a:t>// </a:t>
            </a:r>
            <a:r>
              <a:rPr lang="en-US" altLang="ko-KR" sz="1100" dirty="0" err="1">
                <a:solidFill>
                  <a:srgbClr val="00B050"/>
                </a:solidFill>
              </a:rPr>
              <a:t>module.exports</a:t>
            </a:r>
            <a:r>
              <a:rPr lang="ko-KR" altLang="en-US" sz="1100" dirty="0">
                <a:solidFill>
                  <a:srgbClr val="00B050"/>
                </a:solidFill>
              </a:rPr>
              <a:t>에 </a:t>
            </a:r>
            <a:r>
              <a:rPr lang="en-US" altLang="ko-KR" sz="1100" dirty="0" err="1">
                <a:solidFill>
                  <a:srgbClr val="00B050"/>
                </a:solidFill>
              </a:rPr>
              <a:t>UserSchema</a:t>
            </a:r>
            <a:r>
              <a:rPr lang="en-US" altLang="ko-KR" sz="1100" dirty="0">
                <a:solidFill>
                  <a:srgbClr val="00B050"/>
                </a:solidFill>
              </a:rPr>
              <a:t> </a:t>
            </a:r>
            <a:r>
              <a:rPr lang="ko-KR" altLang="en-US" sz="1100" dirty="0">
                <a:solidFill>
                  <a:srgbClr val="00B050"/>
                </a:solidFill>
              </a:rPr>
              <a:t>객체 직접 할당</a:t>
            </a:r>
          </a:p>
          <a:p>
            <a:r>
              <a:rPr lang="en-US" altLang="ko-KR" sz="1100" dirty="0" err="1"/>
              <a:t>module.exports</a:t>
            </a:r>
            <a:r>
              <a:rPr lang="en-US" altLang="ko-KR" sz="1100" dirty="0"/>
              <a:t> = Schema;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987824" y="1700808"/>
            <a:ext cx="5983900" cy="1708160"/>
            <a:chOff x="2987824" y="1484784"/>
            <a:chExt cx="5983900" cy="1708160"/>
          </a:xfrm>
        </p:grpSpPr>
        <p:sp>
          <p:nvSpPr>
            <p:cNvPr id="7" name="TextBox 6"/>
            <p:cNvSpPr txBox="1"/>
            <p:nvPr/>
          </p:nvSpPr>
          <p:spPr>
            <a:xfrm>
              <a:off x="4139952" y="1484784"/>
              <a:ext cx="4831772" cy="1708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 </a:t>
              </a:r>
              <a:r>
                <a:rPr lang="en-US" altLang="ko-KR" sz="1050" dirty="0">
                  <a:solidFill>
                    <a:srgbClr val="00B050"/>
                  </a:solidFill>
                </a:rPr>
                <a:t>// password --&gt; </a:t>
              </a:r>
              <a:r>
                <a:rPr lang="en-US" altLang="ko-KR" sz="1050" dirty="0" err="1">
                  <a:solidFill>
                    <a:srgbClr val="00B050"/>
                  </a:solidFill>
                </a:rPr>
                <a:t>hashed_password</a:t>
              </a:r>
              <a:r>
                <a:rPr lang="en-US" altLang="ko-KR" sz="1050" dirty="0">
                  <a:solidFill>
                    <a:srgbClr val="00B050"/>
                  </a:solidFill>
                </a:rPr>
                <a:t> </a:t>
              </a:r>
              <a:r>
                <a:rPr lang="ko-KR" altLang="en-US" sz="1050" dirty="0">
                  <a:solidFill>
                    <a:srgbClr val="00B050"/>
                  </a:solidFill>
                </a:rPr>
                <a:t>변경</a:t>
              </a:r>
              <a:r>
                <a:rPr lang="en-US" altLang="ko-KR" sz="1050" dirty="0">
                  <a:solidFill>
                    <a:srgbClr val="00B050"/>
                  </a:solidFill>
                </a:rPr>
                <a:t>, default </a:t>
              </a:r>
              <a:r>
                <a:rPr lang="ko-KR" altLang="en-US" sz="1050" dirty="0">
                  <a:solidFill>
                    <a:srgbClr val="00B050"/>
                  </a:solidFill>
                </a:rPr>
                <a:t>속성 모두 추가</a:t>
              </a:r>
              <a:r>
                <a:rPr lang="en-US" altLang="ko-KR" sz="1050" dirty="0">
                  <a:solidFill>
                    <a:srgbClr val="00B050"/>
                  </a:solidFill>
                </a:rPr>
                <a:t>, salt </a:t>
              </a:r>
              <a:r>
                <a:rPr lang="ko-KR" altLang="en-US" sz="1050" dirty="0">
                  <a:solidFill>
                    <a:srgbClr val="00B050"/>
                  </a:solidFill>
                </a:rPr>
                <a:t>속성 추가</a:t>
              </a:r>
            </a:p>
            <a:p>
              <a:r>
                <a:rPr lang="ko-KR" altLang="en-US" sz="1050" dirty="0"/>
                <a:t>    </a:t>
              </a:r>
              <a:r>
                <a:rPr lang="en-US" altLang="ko-KR" sz="1050" dirty="0" err="1"/>
                <a:t>var</a:t>
              </a:r>
              <a:r>
                <a:rPr lang="en-US" altLang="ko-KR" sz="1050" dirty="0"/>
                <a:t> </a:t>
              </a:r>
              <a:r>
                <a:rPr lang="en-US" altLang="ko-KR" sz="1050" dirty="0" err="1"/>
                <a:t>UserSchema</a:t>
              </a:r>
              <a:r>
                <a:rPr lang="en-US" altLang="ko-KR" sz="1050" dirty="0"/>
                <a:t> = </a:t>
              </a:r>
              <a:r>
                <a:rPr lang="en-US" altLang="ko-KR" sz="1050" dirty="0" err="1"/>
                <a:t>mongoose.Schema</a:t>
              </a:r>
              <a:r>
                <a:rPr lang="en-US" altLang="ko-KR" sz="1050" dirty="0"/>
                <a:t> ({</a:t>
              </a:r>
            </a:p>
            <a:p>
              <a:r>
                <a:rPr lang="en-US" altLang="ko-KR" sz="1050" dirty="0"/>
                <a:t>        id:{</a:t>
              </a:r>
              <a:r>
                <a:rPr lang="en-US" altLang="ko-KR" sz="1050" dirty="0" err="1"/>
                <a:t>type:String</a:t>
              </a:r>
              <a:r>
                <a:rPr lang="en-US" altLang="ko-KR" sz="1050" dirty="0"/>
                <a:t>, </a:t>
              </a:r>
              <a:r>
                <a:rPr lang="en-US" altLang="ko-KR" sz="1050" dirty="0" err="1"/>
                <a:t>required:true</a:t>
              </a:r>
              <a:r>
                <a:rPr lang="en-US" altLang="ko-KR" sz="1050" dirty="0"/>
                <a:t>, </a:t>
              </a:r>
              <a:r>
                <a:rPr lang="en-US" altLang="ko-KR" sz="1050" dirty="0" err="1"/>
                <a:t>unique:true</a:t>
              </a:r>
              <a:r>
                <a:rPr lang="en-US" altLang="ko-KR" sz="1050" dirty="0"/>
                <a:t>},</a:t>
              </a:r>
            </a:p>
            <a:p>
              <a:r>
                <a:rPr lang="en-US" altLang="ko-KR" sz="1050" dirty="0"/>
                <a:t>        </a:t>
              </a:r>
              <a:r>
                <a:rPr lang="en-US" altLang="ko-KR" sz="1050" dirty="0" err="1"/>
                <a:t>hashed_password</a:t>
              </a:r>
              <a:r>
                <a:rPr lang="en-US" altLang="ko-KR" sz="1050" dirty="0"/>
                <a:t>: {</a:t>
              </a:r>
              <a:r>
                <a:rPr lang="en-US" altLang="ko-KR" sz="1050" dirty="0" err="1"/>
                <a:t>type:String</a:t>
              </a:r>
              <a:r>
                <a:rPr lang="en-US" altLang="ko-KR" sz="1050" dirty="0"/>
                <a:t>, </a:t>
              </a:r>
              <a:r>
                <a:rPr lang="en-US" altLang="ko-KR" sz="1050" dirty="0" err="1"/>
                <a:t>required:true</a:t>
              </a:r>
              <a:r>
                <a:rPr lang="en-US" altLang="ko-KR" sz="1050" dirty="0"/>
                <a:t>, 'default':' '},</a:t>
              </a:r>
            </a:p>
            <a:p>
              <a:r>
                <a:rPr lang="en-US" altLang="ko-KR" sz="1050" dirty="0"/>
                <a:t>        salt: {</a:t>
              </a:r>
              <a:r>
                <a:rPr lang="en-US" altLang="ko-KR" sz="1050" dirty="0" err="1"/>
                <a:t>type:String</a:t>
              </a:r>
              <a:r>
                <a:rPr lang="en-US" altLang="ko-KR" sz="1050" dirty="0"/>
                <a:t>, </a:t>
              </a:r>
              <a:r>
                <a:rPr lang="en-US" altLang="ko-KR" sz="1050" dirty="0" err="1"/>
                <a:t>required:true</a:t>
              </a:r>
              <a:r>
                <a:rPr lang="en-US" altLang="ko-KR" sz="1050" dirty="0"/>
                <a:t>, 'default': ' '},</a:t>
              </a:r>
            </a:p>
            <a:p>
              <a:r>
                <a:rPr lang="en-US" altLang="ko-KR" sz="1050" dirty="0"/>
                <a:t>        name:{</a:t>
              </a:r>
              <a:r>
                <a:rPr lang="en-US" altLang="ko-KR" sz="1050" dirty="0" err="1"/>
                <a:t>type:String</a:t>
              </a:r>
              <a:r>
                <a:rPr lang="en-US" altLang="ko-KR" sz="1050" dirty="0"/>
                <a:t>, </a:t>
              </a:r>
              <a:r>
                <a:rPr lang="en-US" altLang="ko-KR" sz="1050" dirty="0" err="1"/>
                <a:t>index:'hashed</a:t>
              </a:r>
              <a:r>
                <a:rPr lang="en-US" altLang="ko-KR" sz="1050" dirty="0"/>
                <a:t>', 'default':''},</a:t>
              </a:r>
            </a:p>
            <a:p>
              <a:r>
                <a:rPr lang="en-US" altLang="ko-KR" sz="1050" dirty="0"/>
                <a:t>        age:{</a:t>
              </a:r>
              <a:r>
                <a:rPr lang="en-US" altLang="ko-KR" sz="1050" dirty="0" err="1"/>
                <a:t>type:Number</a:t>
              </a:r>
              <a:r>
                <a:rPr lang="en-US" altLang="ko-KR" sz="1050" dirty="0"/>
                <a:t>, 'default':-1},</a:t>
              </a:r>
            </a:p>
            <a:p>
              <a:r>
                <a:rPr lang="en-US" altLang="ko-KR" sz="1050" dirty="0"/>
                <a:t>        </a:t>
              </a:r>
              <a:r>
                <a:rPr lang="en-US" altLang="ko-KR" sz="1050" dirty="0" err="1"/>
                <a:t>created_at</a:t>
              </a:r>
              <a:r>
                <a:rPr lang="en-US" altLang="ko-KR" sz="1050" dirty="0"/>
                <a:t>: {</a:t>
              </a:r>
              <a:r>
                <a:rPr lang="en-US" altLang="ko-KR" sz="1050" dirty="0" err="1"/>
                <a:t>type:Date</a:t>
              </a:r>
              <a:r>
                <a:rPr lang="en-US" altLang="ko-KR" sz="1050" dirty="0"/>
                <a:t>, index:{</a:t>
              </a:r>
              <a:r>
                <a:rPr lang="en-US" altLang="ko-KR" sz="1050" dirty="0" err="1"/>
                <a:t>unique:false</a:t>
              </a:r>
              <a:r>
                <a:rPr lang="en-US" altLang="ko-KR" sz="1050" dirty="0"/>
                <a:t>}, 'default':</a:t>
              </a:r>
              <a:r>
                <a:rPr lang="en-US" altLang="ko-KR" sz="1050" dirty="0" err="1"/>
                <a:t>Date.now</a:t>
              </a:r>
              <a:r>
                <a:rPr lang="en-US" altLang="ko-KR" sz="1050" dirty="0"/>
                <a:t>},</a:t>
              </a:r>
            </a:p>
            <a:p>
              <a:r>
                <a:rPr lang="en-US" altLang="ko-KR" sz="1050" dirty="0"/>
                <a:t>        </a:t>
              </a:r>
              <a:r>
                <a:rPr lang="en-US" altLang="ko-KR" sz="1050" dirty="0" err="1"/>
                <a:t>updated_at</a:t>
              </a:r>
              <a:r>
                <a:rPr lang="en-US" altLang="ko-KR" sz="1050" dirty="0"/>
                <a:t>: {</a:t>
              </a:r>
              <a:r>
                <a:rPr lang="en-US" altLang="ko-KR" sz="1050" dirty="0" err="1"/>
                <a:t>type:Date</a:t>
              </a:r>
              <a:r>
                <a:rPr lang="en-US" altLang="ko-KR" sz="1050" dirty="0"/>
                <a:t>, index:{</a:t>
              </a:r>
              <a:r>
                <a:rPr lang="en-US" altLang="ko-KR" sz="1050" dirty="0" err="1"/>
                <a:t>unique:false</a:t>
              </a:r>
              <a:r>
                <a:rPr lang="en-US" altLang="ko-KR" sz="1050" dirty="0"/>
                <a:t>}, '</a:t>
              </a:r>
              <a:r>
                <a:rPr lang="en-US" altLang="ko-KR" sz="1050" dirty="0" err="1"/>
                <a:t>defauul</a:t>
              </a:r>
              <a:r>
                <a:rPr lang="en-US" altLang="ko-KR" sz="1050" dirty="0"/>
                <a:t>':</a:t>
              </a:r>
              <a:r>
                <a:rPr lang="en-US" altLang="ko-KR" sz="1050" dirty="0" err="1"/>
                <a:t>Date.now</a:t>
              </a:r>
              <a:r>
                <a:rPr lang="en-US" altLang="ko-KR" sz="1050" dirty="0"/>
                <a:t>}</a:t>
              </a:r>
            </a:p>
            <a:p>
              <a:r>
                <a:rPr lang="en-US" altLang="ko-KR" sz="1050" dirty="0"/>
                <a:t>    });</a:t>
              </a:r>
              <a:endParaRPr lang="ko-KR" altLang="en-US" sz="1050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2987824" y="1484784"/>
              <a:ext cx="11521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 flipV="1">
              <a:off x="2987824" y="1484784"/>
              <a:ext cx="1152128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529389" y="620688"/>
            <a:ext cx="2170403" cy="607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9552" y="6051550"/>
            <a:ext cx="3312368" cy="473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976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0811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/database/user_schema.js </a:t>
            </a:r>
            <a:r>
              <a:rPr lang="ko-KR" altLang="en-US" sz="2400" dirty="0" smtClean="0"/>
              <a:t>모듈 불러오기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app.js</a:t>
            </a:r>
            <a:r>
              <a:rPr lang="ko-KR" altLang="en-US" sz="2000" dirty="0" smtClean="0"/>
              <a:t>에서 별로 파일로 분리한 스키마 모듈을 불러온다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스키마 파일 분리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32026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412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사용자 처리 함수를 별도의 모듈 파일로 분리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처리 부분을 별도 모듈 파일로 분리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/process/login</a:t>
            </a:r>
          </a:p>
          <a:p>
            <a:pPr lvl="1"/>
            <a:r>
              <a:rPr lang="en-US" altLang="ko-KR" sz="2000" dirty="0" smtClean="0"/>
              <a:t>/process/</a:t>
            </a:r>
            <a:r>
              <a:rPr lang="en-US" altLang="ko-KR" sz="2000" dirty="0" err="1" smtClean="0"/>
              <a:t>adduser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/process/</a:t>
            </a:r>
            <a:r>
              <a:rPr lang="en-US" altLang="ko-KR" sz="2000" dirty="0" err="1" smtClean="0"/>
              <a:t>lilstuser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데이터베이스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스키마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모델 객체의 공유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app</a:t>
            </a:r>
            <a:r>
              <a:rPr lang="ko-KR" altLang="en-US" sz="2000" dirty="0" smtClean="0"/>
              <a:t>객체의 </a:t>
            </a:r>
            <a:r>
              <a:rPr lang="en-US" altLang="ko-KR" sz="2000" dirty="0" smtClean="0"/>
              <a:t>set()</a:t>
            </a:r>
            <a:r>
              <a:rPr lang="ko-KR" altLang="en-US" sz="2000" dirty="0" smtClean="0"/>
              <a:t>함수와 </a:t>
            </a:r>
            <a:r>
              <a:rPr lang="en-US" altLang="ko-KR" sz="2000" dirty="0" smtClean="0"/>
              <a:t>get()</a:t>
            </a:r>
            <a:r>
              <a:rPr lang="ko-KR" altLang="en-US" sz="2000" dirty="0" smtClean="0"/>
              <a:t>함수를 이용한다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혹은 모듈 파일에 </a:t>
            </a:r>
            <a:r>
              <a:rPr lang="en-US" altLang="ko-KR" sz="2000" dirty="0" err="1" smtClean="0"/>
              <a:t>init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함수를 두어 필요한 객체를 전달한다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별도의 모듈 파일로 분리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478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260648"/>
            <a:ext cx="5976664" cy="62646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database;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UserSchema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UserModel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init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= function(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, schema, model) {</a:t>
            </a:r>
          </a:p>
          <a:p>
            <a:pPr marL="0" indent="0">
              <a:buNone/>
            </a:pPr>
            <a:r>
              <a:rPr lang="en-US" altLang="ko-KR" sz="1200" dirty="0"/>
              <a:t>    console.log('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</a:t>
            </a:r>
            <a:r>
              <a:rPr lang="ko-KR" altLang="en-US" sz="1200" dirty="0"/>
              <a:t>호출됨</a:t>
            </a:r>
            <a:r>
              <a:rPr lang="en-US" altLang="ko-KR" sz="1200" dirty="0" smtClean="0"/>
              <a:t>.');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database = 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UserSchema</a:t>
            </a:r>
            <a:r>
              <a:rPr lang="en-US" altLang="ko-KR" sz="1200" dirty="0"/>
              <a:t> = schema;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UserModel</a:t>
            </a:r>
            <a:r>
              <a:rPr lang="en-US" altLang="ko-KR" sz="1200" dirty="0"/>
              <a:t> = model;</a:t>
            </a:r>
          </a:p>
          <a:p>
            <a:pPr marL="0" indent="0">
              <a:buNone/>
            </a:pP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solidFill>
                  <a:srgbClr val="00B050"/>
                </a:solidFill>
              </a:rPr>
              <a:t>//</a:t>
            </a:r>
            <a:r>
              <a:rPr lang="ko-KR" altLang="en-US" sz="1200" dirty="0">
                <a:solidFill>
                  <a:srgbClr val="00B050"/>
                </a:solidFill>
              </a:rPr>
              <a:t>사용자를 추가하는 함수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addUser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= function(database, id, password, name, callback) </a:t>
            </a:r>
            <a:r>
              <a:rPr lang="en-US" altLang="ko-KR" sz="1200" dirty="0" smtClean="0"/>
              <a:t>{</a:t>
            </a:r>
          </a:p>
          <a:p>
            <a:pPr marL="0" indent="0">
              <a:buNone/>
            </a:pPr>
            <a:r>
              <a:rPr lang="en-US" altLang="ko-KR" sz="1200" dirty="0" smtClean="0"/>
              <a:t>	...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사용자를 인증하는 함수 </a:t>
            </a:r>
            <a:r>
              <a:rPr lang="en-US" altLang="ko-KR" sz="1200" dirty="0">
                <a:solidFill>
                  <a:srgbClr val="00B050"/>
                </a:solidFill>
              </a:rPr>
              <a:t>: </a:t>
            </a:r>
            <a:r>
              <a:rPr lang="ko-KR" altLang="en-US" sz="1200" dirty="0">
                <a:solidFill>
                  <a:srgbClr val="00B050"/>
                </a:solidFill>
              </a:rPr>
              <a:t>아이디로 먼저 찾고 비밀번호를 그 다음에 비교하도록 함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authUser</a:t>
            </a:r>
            <a:r>
              <a:rPr lang="en-US" altLang="ko-KR" sz="1200" dirty="0"/>
              <a:t> = function(database, id, password, callback) {</a:t>
            </a:r>
          </a:p>
          <a:p>
            <a:pPr marL="0" indent="0">
              <a:buNone/>
            </a:pPr>
            <a:r>
              <a:rPr lang="en-US" altLang="ko-KR" sz="1200" dirty="0" smtClean="0"/>
              <a:t>	...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adduser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function(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res) {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} </a:t>
            </a:r>
            <a:r>
              <a:rPr lang="en-US" altLang="ko-KR" sz="1200" dirty="0">
                <a:solidFill>
                  <a:srgbClr val="00B050"/>
                </a:solidFill>
              </a:rPr>
              <a:t>// end of 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addUser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login </a:t>
            </a:r>
            <a:r>
              <a:rPr lang="en-US" altLang="ko-KR" sz="1200" dirty="0"/>
              <a:t>= function(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res) </a:t>
            </a:r>
            <a:r>
              <a:rPr lang="en-US" altLang="ko-KR" sz="1200" dirty="0" smtClean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}</a:t>
            </a:r>
            <a:r>
              <a:rPr lang="en-US" altLang="ko-KR" sz="1200" dirty="0">
                <a:solidFill>
                  <a:srgbClr val="00B050"/>
                </a:solidFill>
              </a:rPr>
              <a:t> // end of login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module.exports.login</a:t>
            </a:r>
            <a:r>
              <a:rPr lang="en-US" altLang="ko-KR" sz="1200" dirty="0"/>
              <a:t> = login;</a:t>
            </a:r>
          </a:p>
          <a:p>
            <a:pPr marL="0" indent="0">
              <a:buNone/>
            </a:pPr>
            <a:r>
              <a:rPr lang="en-US" altLang="ko-KR" sz="1200" dirty="0" err="1" smtClean="0"/>
              <a:t>module.exports.adduser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 smtClean="0"/>
              <a:t>adduser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module.exports.init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57</a:t>
            </a:fld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3203848" y="3981418"/>
            <a:ext cx="5832648" cy="2592288"/>
            <a:chOff x="3203848" y="3981418"/>
            <a:chExt cx="5832648" cy="2592288"/>
          </a:xfrm>
        </p:grpSpPr>
        <p:sp>
          <p:nvSpPr>
            <p:cNvPr id="5" name="직사각형 4"/>
            <p:cNvSpPr/>
            <p:nvPr/>
          </p:nvSpPr>
          <p:spPr>
            <a:xfrm>
              <a:off x="3203848" y="3981418"/>
              <a:ext cx="5832648" cy="25922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47864" y="4077072"/>
              <a:ext cx="2016224" cy="2376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76256" y="4041068"/>
              <a:ext cx="2016224" cy="2376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91880" y="4221088"/>
              <a:ext cx="1728192" cy="43204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var</a:t>
              </a:r>
              <a:r>
                <a:rPr lang="en-US" altLang="ko-KR" sz="1000" dirty="0" smtClean="0"/>
                <a:t> user = require('./user')</a:t>
              </a:r>
              <a:endParaRPr lang="ko-KR" altLang="en-US" sz="10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91880" y="4854134"/>
              <a:ext cx="1728192" cy="4320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/>
                <a:t>app.set</a:t>
              </a:r>
              <a:r>
                <a:rPr lang="en-US" altLang="ko-KR" sz="900" dirty="0" smtClean="0"/>
                <a:t>('</a:t>
              </a:r>
              <a:r>
                <a:rPr lang="en-US" altLang="ko-KR" sz="900" dirty="0" err="1" smtClean="0"/>
                <a:t>database',database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020272" y="4148952"/>
              <a:ext cx="1728192" cy="18003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91880" y="5373216"/>
              <a:ext cx="1728192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635896" y="5733256"/>
              <a:ext cx="1440160" cy="4320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database </a:t>
              </a:r>
              <a:r>
                <a:rPr lang="ko-KR" altLang="en-US" sz="1200" dirty="0" smtClean="0"/>
                <a:t>객체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41734" y="4148952"/>
              <a:ext cx="1606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모듈파일 불러들이기</a:t>
              </a:r>
              <a:endParaRPr lang="ko-KR" altLang="en-US" sz="1200" dirty="0"/>
            </a:p>
          </p:txBody>
        </p:sp>
        <p:cxnSp>
          <p:nvCxnSpPr>
            <p:cNvPr id="15" name="직선 화살표 연결선 14"/>
            <p:cNvCxnSpPr>
              <a:stCxn id="9" idx="2"/>
              <a:endCxn id="12" idx="0"/>
            </p:cNvCxnSpPr>
            <p:nvPr/>
          </p:nvCxnSpPr>
          <p:spPr>
            <a:xfrm>
              <a:off x="4355976" y="5286182"/>
              <a:ext cx="0" cy="44707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endCxn id="8" idx="3"/>
            </p:cNvCxnSpPr>
            <p:nvPr/>
          </p:nvCxnSpPr>
          <p:spPr>
            <a:xfrm flipH="1">
              <a:off x="5220072" y="4437112"/>
              <a:ext cx="165618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H="1">
              <a:off x="5076056" y="5049115"/>
              <a:ext cx="2088232" cy="9001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05473" y="4564831"/>
              <a:ext cx="172996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var</a:t>
              </a:r>
              <a:r>
                <a:rPr lang="en-US" altLang="ko-KR" sz="900" dirty="0" smtClean="0"/>
                <a:t> login = function(</a:t>
              </a:r>
              <a:r>
                <a:rPr lang="en-US" altLang="ko-KR" sz="900" dirty="0" err="1" smtClean="0"/>
                <a:t>req</a:t>
              </a:r>
              <a:r>
                <a:rPr lang="en-US" altLang="ko-KR" sz="900" dirty="0" smtClean="0"/>
                <a:t>, res) {</a:t>
              </a:r>
            </a:p>
            <a:p>
              <a:r>
                <a:rPr lang="en-US" altLang="ko-KR" sz="900" dirty="0" smtClean="0"/>
                <a:t>        ...</a:t>
              </a:r>
            </a:p>
            <a:p>
              <a:r>
                <a:rPr lang="en-US" altLang="ko-KR" sz="900" dirty="0" smtClean="0"/>
                <a:t>        </a:t>
              </a:r>
              <a:r>
                <a:rPr lang="en-US" altLang="ko-KR" sz="900" dirty="0" err="1" smtClean="0"/>
                <a:t>req.app.get</a:t>
              </a:r>
              <a:r>
                <a:rPr lang="en-US" altLang="ko-KR" sz="900" dirty="0" smtClean="0"/>
                <a:t>('database')</a:t>
              </a:r>
              <a:endParaRPr lang="en-US" altLang="ko-KR" sz="900" dirty="0"/>
            </a:p>
            <a:p>
              <a:r>
                <a:rPr lang="en-US" altLang="ko-KR" sz="900" dirty="0" smtClean="0"/>
                <a:t>        ...</a:t>
              </a:r>
              <a:endParaRPr lang="en-US" altLang="ko-KR" sz="900" dirty="0"/>
            </a:p>
            <a:p>
              <a:r>
                <a:rPr lang="en-US" altLang="ko-KR" sz="900" dirty="0" smtClean="0"/>
                <a:t>}</a:t>
              </a:r>
              <a:endParaRPr lang="ko-KR" altLang="en-US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0949" y="545625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get()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20250926">
              <a:off x="5361152" y="5181982"/>
              <a:ext cx="1577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get </a:t>
              </a:r>
              <a:r>
                <a:rPr lang="ko-KR" altLang="en-US" sz="1200" dirty="0" smtClean="0"/>
                <a:t>객체의 속성 참조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1880" y="5373216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app</a:t>
              </a:r>
              <a:r>
                <a:rPr lang="ko-KR" altLang="en-US" sz="1200" dirty="0" smtClean="0"/>
                <a:t>객체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53658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설정 파일 분리하기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파일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2636912"/>
            <a:ext cx="1584176" cy="2761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45814" y="2636911"/>
            <a:ext cx="2602250" cy="2761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00192" y="2636912"/>
            <a:ext cx="2257399" cy="1368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192" y="4370141"/>
            <a:ext cx="1800200" cy="35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23316" y="5088140"/>
            <a:ext cx="2304256" cy="57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38935" y="6026325"/>
            <a:ext cx="1800200" cy="35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27785" y="2780928"/>
            <a:ext cx="2422600" cy="3550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app.set</a:t>
            </a:r>
            <a:r>
              <a:rPr lang="en-US" altLang="ko-KR" sz="1200" dirty="0" smtClean="0"/>
              <a:t>('port', </a:t>
            </a:r>
            <a:r>
              <a:rPr lang="en-US" altLang="ko-KR" sz="1200" dirty="0" err="1" smtClean="0"/>
              <a:t>config.server_port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627785" y="3356992"/>
            <a:ext cx="2422600" cy="3550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database.init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app,coonfig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2627785" y="4005063"/>
            <a:ext cx="2388659" cy="899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route.loader.init</a:t>
            </a:r>
            <a:r>
              <a:rPr lang="en-US" altLang="ko-KR" sz="1200" dirty="0" smtClean="0"/>
              <a:t>(app,       </a:t>
            </a:r>
            <a:r>
              <a:rPr lang="en-US" altLang="ko-KR" sz="1200" dirty="0" err="1" smtClean="0"/>
              <a:t>express.Router</a:t>
            </a:r>
            <a:r>
              <a:rPr lang="en-US" altLang="ko-KR" sz="1200" dirty="0" smtClean="0"/>
              <a:t>())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72200" y="2780928"/>
            <a:ext cx="2121497" cy="282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init</a:t>
            </a:r>
            <a:r>
              <a:rPr lang="en-US" altLang="ko-KR" sz="1100" dirty="0" smtClean="0"/>
              <a:t> = function(app, </a:t>
            </a:r>
            <a:r>
              <a:rPr lang="en-US" altLang="ko-KR" sz="1100" dirty="0" err="1" smtClean="0"/>
              <a:t>config</a:t>
            </a:r>
            <a:r>
              <a:rPr lang="en-US" altLang="ko-KR" sz="1100" dirty="0" smtClean="0"/>
              <a:t>) {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60030" y="3183074"/>
            <a:ext cx="2121497" cy="282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connect=function(...) {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47860" y="3585220"/>
            <a:ext cx="2121497" cy="282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createSchema</a:t>
            </a:r>
            <a:r>
              <a:rPr lang="en-US" altLang="ko-KR" sz="1100" dirty="0" smtClean="0"/>
              <a:t>=function(...) {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87414" y="5233196"/>
            <a:ext cx="2121497" cy="282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init</a:t>
            </a:r>
            <a:r>
              <a:rPr lang="en-US" altLang="ko-KR" sz="1100" dirty="0" smtClean="0"/>
              <a:t> = function(app) {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8539" y="2780928"/>
            <a:ext cx="1413181" cy="282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server_port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8538" y="3189579"/>
            <a:ext cx="1413181" cy="282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db_url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8537" y="3645024"/>
            <a:ext cx="1413181" cy="6195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db_schema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스키마정보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5049" y="4378455"/>
            <a:ext cx="1413181" cy="73655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route_info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라우팅정보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39552" y="2329135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config.js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483768" y="232764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app2.js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286806" y="2329135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./database/database.js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11078" y="4077071"/>
            <a:ext cx="2023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./database/user_schema.js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293702" y="4771324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./routes/route_loader.js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293702" y="5744289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./routes/user.js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>
            <a:stCxn id="13" idx="3"/>
          </p:cNvCxnSpPr>
          <p:nvPr/>
        </p:nvCxnSpPr>
        <p:spPr>
          <a:xfrm>
            <a:off x="5050385" y="3534494"/>
            <a:ext cx="1236421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3"/>
            <a:endCxn id="12" idx="1"/>
          </p:cNvCxnSpPr>
          <p:nvPr/>
        </p:nvCxnSpPr>
        <p:spPr>
          <a:xfrm>
            <a:off x="2051720" y="2922426"/>
            <a:ext cx="576065" cy="36004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" idx="3"/>
            <a:endCxn id="13" idx="1"/>
          </p:cNvCxnSpPr>
          <p:nvPr/>
        </p:nvCxnSpPr>
        <p:spPr>
          <a:xfrm>
            <a:off x="2051719" y="3331077"/>
            <a:ext cx="576066" cy="203417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2" idx="3"/>
            <a:endCxn id="14" idx="1"/>
          </p:cNvCxnSpPr>
          <p:nvPr/>
        </p:nvCxnSpPr>
        <p:spPr>
          <a:xfrm flipV="1">
            <a:off x="2038230" y="4455063"/>
            <a:ext cx="589555" cy="291669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4" idx="3"/>
            <a:endCxn id="9" idx="1"/>
          </p:cNvCxnSpPr>
          <p:nvPr/>
        </p:nvCxnSpPr>
        <p:spPr>
          <a:xfrm>
            <a:off x="5016444" y="4455063"/>
            <a:ext cx="1306872" cy="919631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stCxn id="17" idx="3"/>
            <a:endCxn id="8" idx="3"/>
          </p:cNvCxnSpPr>
          <p:nvPr/>
        </p:nvCxnSpPr>
        <p:spPr>
          <a:xfrm flipH="1">
            <a:off x="8100392" y="3726718"/>
            <a:ext cx="368965" cy="820925"/>
          </a:xfrm>
          <a:prstGeom prst="curvedConnector3">
            <a:avLst>
              <a:gd name="adj1" fmla="val -61957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9" idx="3"/>
            <a:endCxn id="11" idx="3"/>
          </p:cNvCxnSpPr>
          <p:nvPr/>
        </p:nvCxnSpPr>
        <p:spPr>
          <a:xfrm flipH="1">
            <a:off x="8139135" y="5374694"/>
            <a:ext cx="488437" cy="829133"/>
          </a:xfrm>
          <a:prstGeom prst="curvedConnector3">
            <a:avLst>
              <a:gd name="adj1" fmla="val -46802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97630" y="3216856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db</a:t>
            </a:r>
            <a:r>
              <a:rPr lang="ko-KR" altLang="en-US" sz="1200" dirty="0" smtClean="0"/>
              <a:t> 초기화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146363" y="5233196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라우팅</a:t>
            </a:r>
            <a:r>
              <a:rPr lang="ko-KR" altLang="en-US" sz="1050" dirty="0" smtClean="0"/>
              <a:t> 초기화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890481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스키마 파일을 정의할 때 사용하는 속성들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파일 만들기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79748"/>
              </p:ext>
            </p:extLst>
          </p:nvPr>
        </p:nvGraphicFramePr>
        <p:xfrm>
          <a:off x="755576" y="2420888"/>
          <a:ext cx="7848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1926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속성이름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스키마 파일을 저장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collection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데이터베이스의 컬렉션 이름 지정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schemaName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스키마 파일을 불러들인 후 반환된 객체를 어떤 속성 이름으로 할 것인지 지정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modelName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스키마에서 모델 객체를 만든 후 어떤 속성 이름으로 할 것인지 지정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12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10872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exports</a:t>
            </a:r>
            <a:r>
              <a:rPr lang="ko-KR" altLang="en-US" sz="2400" dirty="0" smtClean="0"/>
              <a:t>를 직접 객체로 지정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모듈을 덮어쓰기 했으므로 모듈은 사라지고 </a:t>
            </a:r>
            <a:r>
              <a:rPr lang="en-US" altLang="ko-KR" sz="2000" dirty="0" smtClean="0"/>
              <a:t>JS </a:t>
            </a:r>
            <a:r>
              <a:rPr lang="ko-KR" altLang="en-US" sz="2000" dirty="0" smtClean="0"/>
              <a:t>객체만 남는다</a:t>
            </a:r>
            <a:r>
              <a:rPr lang="en-US" altLang="ko-KR" sz="2000" dirty="0" smtClean="0"/>
              <a:t>.</a:t>
            </a:r>
          </a:p>
          <a:p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exports</a:t>
            </a:r>
            <a:r>
              <a:rPr lang="ko-KR" altLang="en-US" dirty="0"/>
              <a:t>에 객체 지정하기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750112"/>
            <a:ext cx="5101076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// exports</a:t>
            </a:r>
            <a:r>
              <a:rPr lang="ko-KR" altLang="en-US" sz="1600" dirty="0">
                <a:solidFill>
                  <a:srgbClr val="00B050"/>
                </a:solidFill>
              </a:rPr>
              <a:t>가 직접 새로운 객체로 바뀌었으므로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// require()</a:t>
            </a:r>
            <a:r>
              <a:rPr lang="ko-KR" altLang="en-US" sz="1600" dirty="0">
                <a:solidFill>
                  <a:srgbClr val="00B050"/>
                </a:solidFill>
              </a:rPr>
              <a:t>로 모듈로 불러 </a:t>
            </a:r>
            <a:r>
              <a:rPr lang="ko-KR" altLang="en-US" sz="1600" dirty="0" err="1">
                <a:solidFill>
                  <a:srgbClr val="00B050"/>
                </a:solidFill>
              </a:rPr>
              <a:t>올수</a:t>
            </a:r>
            <a:r>
              <a:rPr lang="ko-KR" altLang="en-US" sz="1600" dirty="0">
                <a:solidFill>
                  <a:srgbClr val="00B050"/>
                </a:solidFill>
              </a:rPr>
              <a:t> 없다</a:t>
            </a:r>
            <a:r>
              <a:rPr lang="en-US" altLang="ko-KR" sz="16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빈 </a:t>
            </a:r>
            <a:r>
              <a:rPr lang="en-US" altLang="ko-KR" sz="1600" dirty="0">
                <a:solidFill>
                  <a:srgbClr val="00B050"/>
                </a:solidFill>
              </a:rPr>
              <a:t>{} </a:t>
            </a:r>
            <a:r>
              <a:rPr lang="ko-KR" altLang="en-US" sz="1600" dirty="0">
                <a:solidFill>
                  <a:srgbClr val="00B050"/>
                </a:solidFill>
              </a:rPr>
              <a:t>객체로 불러 </a:t>
            </a:r>
            <a:r>
              <a:rPr lang="ko-KR" altLang="en-US" sz="1600" dirty="0" smtClean="0">
                <a:solidFill>
                  <a:srgbClr val="00B050"/>
                </a:solidFill>
              </a:rPr>
              <a:t>짐</a:t>
            </a:r>
            <a:r>
              <a:rPr lang="en-US" altLang="ko-KR" sz="1600" dirty="0" smtClean="0">
                <a:solidFill>
                  <a:srgbClr val="00B050"/>
                </a:solidFill>
              </a:rPr>
              <a:t>.</a:t>
            </a:r>
            <a:endParaRPr lang="ko-KR" altLang="en-US" sz="1600" dirty="0">
              <a:solidFill>
                <a:srgbClr val="00B050"/>
              </a:solidFill>
            </a:endParaRP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user = require('./node_weekend03_ex02_user2');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console.log(user);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5339923" cy="2369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// node_weekend03_ex02_user2</a:t>
            </a:r>
            <a:r>
              <a:rPr lang="en-US" altLang="ko-KR" sz="1600" dirty="0" smtClean="0">
                <a:solidFill>
                  <a:srgbClr val="00B050"/>
                </a:solidFill>
              </a:rPr>
              <a:t>.js</a:t>
            </a:r>
            <a:endParaRPr lang="en-US" altLang="ko-KR" sz="1600" dirty="0">
              <a:solidFill>
                <a:srgbClr val="00B050"/>
              </a:solidFill>
            </a:endParaRPr>
          </a:p>
          <a:p>
            <a:r>
              <a:rPr lang="en-US" altLang="ko-KR" sz="1600" dirty="0">
                <a:solidFill>
                  <a:srgbClr val="00B050"/>
                </a:solidFill>
              </a:rPr>
              <a:t>// exports</a:t>
            </a:r>
            <a:r>
              <a:rPr lang="ko-KR" altLang="en-US" sz="1600" dirty="0">
                <a:solidFill>
                  <a:srgbClr val="00B050"/>
                </a:solidFill>
              </a:rPr>
              <a:t>에 속성 추가 </a:t>
            </a:r>
            <a:r>
              <a:rPr lang="en-US" altLang="ko-KR" sz="1600" dirty="0">
                <a:solidFill>
                  <a:srgbClr val="00B050"/>
                </a:solidFill>
              </a:rPr>
              <a:t>- </a:t>
            </a:r>
            <a:r>
              <a:rPr lang="ko-KR" altLang="en-US" sz="1600" dirty="0">
                <a:solidFill>
                  <a:srgbClr val="00B050"/>
                </a:solidFill>
              </a:rPr>
              <a:t>모듈에서 접근</a:t>
            </a:r>
            <a:r>
              <a:rPr lang="en-US" altLang="ko-KR" sz="16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en-US" altLang="ko-KR" sz="1600" dirty="0" err="1">
                <a:solidFill>
                  <a:srgbClr val="00B050"/>
                </a:solidFill>
              </a:rPr>
              <a:t>exprots</a:t>
            </a:r>
            <a:r>
              <a:rPr lang="ko-KR" altLang="en-US" sz="1600" dirty="0">
                <a:solidFill>
                  <a:srgbClr val="00B050"/>
                </a:solidFill>
              </a:rPr>
              <a:t>를 새로운 객체로 지정 </a:t>
            </a:r>
            <a:r>
              <a:rPr lang="en-US" altLang="ko-KR" sz="1600" dirty="0">
                <a:solidFill>
                  <a:srgbClr val="00B050"/>
                </a:solidFill>
              </a:rPr>
              <a:t>- JS</a:t>
            </a:r>
            <a:r>
              <a:rPr lang="ko-KR" altLang="en-US" sz="1600" dirty="0">
                <a:solidFill>
                  <a:srgbClr val="00B050"/>
                </a:solidFill>
              </a:rPr>
              <a:t>에서 새 변수로 처리</a:t>
            </a:r>
            <a:r>
              <a:rPr lang="en-US" altLang="ko-KR" sz="16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600" dirty="0"/>
              <a:t>exports = 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getUser</a:t>
            </a:r>
            <a:r>
              <a:rPr lang="en-US" altLang="ko-KR" sz="1600" dirty="0"/>
              <a:t> : function() {</a:t>
            </a:r>
          </a:p>
          <a:p>
            <a:r>
              <a:rPr lang="en-US" altLang="ko-KR" sz="1600" dirty="0"/>
              <a:t>        return {id : 'test01', name:'</a:t>
            </a:r>
            <a:r>
              <a:rPr lang="ko-KR" altLang="en-US" sz="1600" dirty="0"/>
              <a:t>방탄소년단</a:t>
            </a:r>
            <a:r>
              <a:rPr lang="en-US" altLang="ko-KR" sz="1600" dirty="0"/>
              <a:t>'}</a:t>
            </a:r>
          </a:p>
          <a:p>
            <a:r>
              <a:rPr lang="en-US" altLang="ko-KR" sz="1600" dirty="0"/>
              <a:t>    },</a:t>
            </a:r>
          </a:p>
          <a:p>
            <a:r>
              <a:rPr lang="en-US" altLang="ko-KR" sz="1600" dirty="0"/>
              <a:t>    group : {id : 'group01', name : '</a:t>
            </a:r>
            <a:r>
              <a:rPr lang="ko-KR" altLang="en-US" sz="1600" dirty="0"/>
              <a:t>친구</a:t>
            </a:r>
            <a:r>
              <a:rPr lang="en-US" altLang="ko-KR" sz="1600" dirty="0"/>
              <a:t>'}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879" y="5428828"/>
            <a:ext cx="32670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555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0466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데이터베이스 스키마를 새로 정의하는 작업 과정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파일 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2492896"/>
            <a:ext cx="3024336" cy="3240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44211" y="2469874"/>
            <a:ext cx="3384376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2590259"/>
            <a:ext cx="1800200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db_schemas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스키마 정보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97781"/>
              </p:ext>
            </p:extLst>
          </p:nvPr>
        </p:nvGraphicFramePr>
        <p:xfrm>
          <a:off x="1331640" y="3742387"/>
          <a:ext cx="2448272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/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file: './</a:t>
                      </a:r>
                      <a:r>
                        <a:rPr lang="en-US" altLang="ko-KR" sz="1200" dirty="0" err="1" smtClean="0"/>
                        <a:t>user_schema</a:t>
                      </a:r>
                      <a:r>
                        <a:rPr lang="en-US" altLang="ko-KR" sz="1200" dirty="0" smtClean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collection: 'users3'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schemaName</a:t>
                      </a:r>
                      <a:r>
                        <a:rPr lang="en-US" altLang="ko-KR" sz="1200" dirty="0" smtClean="0"/>
                        <a:t>: '</a:t>
                      </a:r>
                      <a:r>
                        <a:rPr lang="en-US" altLang="ko-KR" sz="1200" dirty="0" err="1" smtClean="0"/>
                        <a:t>UserSchema</a:t>
                      </a:r>
                      <a:r>
                        <a:rPr lang="en-US" altLang="ko-KR" sz="1200" dirty="0" smtClean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modeName</a:t>
                      </a:r>
                      <a:r>
                        <a:rPr lang="en-US" altLang="ko-KR" sz="1200" dirty="0" smtClean="0"/>
                        <a:t>:'</a:t>
                      </a:r>
                      <a:r>
                        <a:rPr lang="en-US" altLang="ko-KR" sz="1200" dirty="0" err="1" smtClean="0"/>
                        <a:t>UserModel</a:t>
                      </a:r>
                      <a:r>
                        <a:rPr lang="en-US" altLang="ko-KR" sz="1200" dirty="0" smtClean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5188227" y="2649894"/>
            <a:ext cx="1800200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스키마 정의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19790" y="2059940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./database/board_schema.js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13285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config.js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68659" y="4105590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단계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스키마 정의 파일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8226" y="473914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단계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설정정보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652120" y="3549994"/>
            <a:ext cx="0" cy="55559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1"/>
            <a:endCxn id="8" idx="3"/>
          </p:cNvCxnSpPr>
          <p:nvPr/>
        </p:nvCxnSpPr>
        <p:spPr>
          <a:xfrm flipH="1" flipV="1">
            <a:off x="3779912" y="4435807"/>
            <a:ext cx="1408314" cy="4879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832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라우팅</a:t>
            </a:r>
            <a:r>
              <a:rPr lang="ko-KR" altLang="en-US" sz="2400" dirty="0" smtClean="0"/>
              <a:t> 함수 정의 속성들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파일 만들기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89091"/>
              </p:ext>
            </p:extLst>
          </p:nvPr>
        </p:nvGraphicFramePr>
        <p:xfrm>
          <a:off x="899592" y="2348880"/>
          <a:ext cx="7416824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5472608"/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속성이름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라우팅</a:t>
                      </a:r>
                      <a:r>
                        <a:rPr lang="ko-KR" altLang="en-US" sz="1400" dirty="0" smtClean="0"/>
                        <a:t> 파일을 지정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path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클라이언트로 </a:t>
                      </a:r>
                      <a:r>
                        <a:rPr lang="ko-KR" altLang="en-US" sz="1400" dirty="0" err="1" smtClean="0"/>
                        <a:t>부터</a:t>
                      </a:r>
                      <a:r>
                        <a:rPr lang="ko-KR" altLang="en-US" sz="1400" dirty="0" smtClean="0"/>
                        <a:t> 받은 요청 패스를 지정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method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라우팅</a:t>
                      </a:r>
                      <a:r>
                        <a:rPr lang="ko-KR" altLang="en-US" sz="1400" dirty="0" smtClean="0"/>
                        <a:t> 안에 만들어 놓은 객체의 함수 이름 지정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get</a:t>
                      </a:r>
                      <a:r>
                        <a:rPr lang="ko-KR" altLang="en-US" sz="1400" dirty="0" smtClean="0"/>
                        <a:t>이나 </a:t>
                      </a:r>
                      <a:r>
                        <a:rPr lang="en-US" altLang="ko-KR" sz="1400" dirty="0" smtClean="0"/>
                        <a:t>post</a:t>
                      </a:r>
                      <a:r>
                        <a:rPr lang="ko-KR" altLang="en-US" sz="1400" dirty="0" smtClean="0"/>
                        <a:t>와 같은 요청 방식을 지정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7984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0466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데이터베이스 스키마를 새로 정의하는 작업 과정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파일 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2492896"/>
            <a:ext cx="3024336" cy="3240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44211" y="2469874"/>
            <a:ext cx="3384376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2590259"/>
            <a:ext cx="1800200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db_schemas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스키마 정보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78241"/>
              </p:ext>
            </p:extLst>
          </p:nvPr>
        </p:nvGraphicFramePr>
        <p:xfrm>
          <a:off x="1331640" y="3742387"/>
          <a:ext cx="2448272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/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file: './</a:t>
                      </a:r>
                      <a:r>
                        <a:rPr lang="en-US" altLang="ko-KR" sz="1200" dirty="0" err="1" smtClean="0"/>
                        <a:t>user_schema</a:t>
                      </a:r>
                      <a:r>
                        <a:rPr lang="en-US" altLang="ko-KR" sz="1200" dirty="0" smtClean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collection: 'users3'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schemaName</a:t>
                      </a:r>
                      <a:r>
                        <a:rPr lang="en-US" altLang="ko-KR" sz="1200" dirty="0" smtClean="0"/>
                        <a:t>: '</a:t>
                      </a:r>
                      <a:r>
                        <a:rPr lang="en-US" altLang="ko-KR" sz="1200" dirty="0" err="1" smtClean="0"/>
                        <a:t>UserSchema</a:t>
                      </a:r>
                      <a:r>
                        <a:rPr lang="en-US" altLang="ko-KR" sz="1200" dirty="0" smtClean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modeName</a:t>
                      </a:r>
                      <a:r>
                        <a:rPr lang="en-US" altLang="ko-KR" sz="1200" dirty="0" smtClean="0"/>
                        <a:t>:'</a:t>
                      </a:r>
                      <a:r>
                        <a:rPr lang="en-US" altLang="ko-KR" sz="1200" dirty="0" err="1" smtClean="0"/>
                        <a:t>UserModel</a:t>
                      </a:r>
                      <a:r>
                        <a:rPr lang="en-US" altLang="ko-KR" sz="1200" dirty="0" smtClean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5188227" y="2649894"/>
            <a:ext cx="1800200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스키마 정의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19790" y="2059940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./database/board_schema.js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13285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config.js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68659" y="4105590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단계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스키마 정의 파일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8226" y="473914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단계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설정정보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652120" y="3549994"/>
            <a:ext cx="0" cy="55559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1"/>
            <a:endCxn id="8" idx="3"/>
          </p:cNvCxnSpPr>
          <p:nvPr/>
        </p:nvCxnSpPr>
        <p:spPr>
          <a:xfrm flipH="1" flipV="1">
            <a:off x="3779912" y="4435807"/>
            <a:ext cx="1408314" cy="4879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4011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ejs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템플릿 사용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609-676B-4C84-9848-AE6FC290609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4310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>
                <a:latin typeface="Consolas" pitchFamily="49" charset="0"/>
              </a:rPr>
              <a:t>npm</a:t>
            </a:r>
            <a:r>
              <a:rPr lang="en-US" altLang="ko-KR" dirty="0" smtClean="0">
                <a:latin typeface="Consolas" pitchFamily="49" charset="0"/>
              </a:rPr>
              <a:t> install </a:t>
            </a:r>
            <a:r>
              <a:rPr lang="en-US" altLang="ko-KR" dirty="0" err="1" smtClean="0">
                <a:latin typeface="Consolas" pitchFamily="49" charset="0"/>
              </a:rPr>
              <a:t>ejs</a:t>
            </a:r>
            <a:r>
              <a:rPr lang="en-US" altLang="ko-KR" dirty="0" smtClean="0">
                <a:latin typeface="Consolas" pitchFamily="49" charset="0"/>
              </a:rPr>
              <a:t> --save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EJS </a:t>
            </a:r>
            <a:r>
              <a:rPr lang="ko-KR" altLang="en-US" dirty="0" smtClean="0"/>
              <a:t>모</a:t>
            </a:r>
            <a:r>
              <a:rPr lang="ko-KR" altLang="en-US" dirty="0"/>
              <a:t>듈</a:t>
            </a:r>
          </a:p>
        </p:txBody>
      </p:sp>
    </p:spTree>
    <p:extLst>
      <p:ext uri="{BB962C8B-B14F-4D97-AF65-F5344CB8AC3E}">
        <p14:creationId xmlns:p14="http://schemas.microsoft.com/office/powerpoint/2010/main" val="5358241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핵심 문법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&lt;% </a:t>
            </a:r>
            <a:r>
              <a:rPr lang="ko-KR" altLang="en-US" dirty="0" smtClean="0"/>
              <a:t>자바스크립트 코드 </a:t>
            </a:r>
            <a:r>
              <a:rPr lang="en-US" altLang="ko-KR" dirty="0" smtClean="0"/>
              <a:t>%&gt;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&lt;%= </a:t>
            </a:r>
            <a:r>
              <a:rPr lang="ko-KR" altLang="en-US" dirty="0" smtClean="0"/>
              <a:t>출력 데이터 </a:t>
            </a:r>
            <a:r>
              <a:rPr lang="en-US" altLang="ko-KR" dirty="0" smtClean="0"/>
              <a:t>%&gt;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EJS </a:t>
            </a:r>
            <a:r>
              <a:rPr lang="ko-KR" altLang="en-US" dirty="0" smtClean="0"/>
              <a:t>모</a:t>
            </a:r>
            <a:r>
              <a:rPr lang="ko-KR" altLang="en-US" dirty="0"/>
              <a:t>듈</a:t>
            </a:r>
          </a:p>
        </p:txBody>
      </p:sp>
    </p:spTree>
    <p:extLst>
      <p:ext uri="{BB962C8B-B14F-4D97-AF65-F5344CB8AC3E}">
        <p14:creationId xmlns:p14="http://schemas.microsoft.com/office/powerpoint/2010/main" val="38420830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676672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ejs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 </a:t>
            </a:r>
            <a:r>
              <a:rPr lang="ko-KR" altLang="en-US" sz="2400" dirty="0" err="1" smtClean="0"/>
              <a:t>렌더링</a:t>
            </a:r>
            <a:endParaRPr lang="en-US" altLang="ko-KR" sz="24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EJS </a:t>
            </a:r>
            <a:r>
              <a:rPr lang="ko-KR" altLang="en-US" dirty="0" smtClean="0"/>
              <a:t>모</a:t>
            </a:r>
            <a:r>
              <a:rPr lang="ko-KR" altLang="en-US" dirty="0"/>
              <a:t>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115433"/>
            <a:ext cx="763284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</a:rPr>
              <a:t>&lt;%</a:t>
            </a:r>
          </a:p>
          <a:p>
            <a:r>
              <a:rPr lang="en-US" altLang="ko-KR" sz="1400" dirty="0" smtClean="0">
                <a:latin typeface="Consolas" pitchFamily="49" charset="0"/>
              </a:rPr>
              <a:t>	</a:t>
            </a:r>
            <a:r>
              <a:rPr lang="en-US" altLang="ko-KR" sz="1400" dirty="0" err="1" smtClean="0">
                <a:latin typeface="Consolas" pitchFamily="49" charset="0"/>
              </a:rPr>
              <a:t>var</a:t>
            </a:r>
            <a:r>
              <a:rPr lang="en-US" altLang="ko-KR" sz="1400" dirty="0" smtClean="0">
                <a:latin typeface="Consolas" pitchFamily="49" charset="0"/>
              </a:rPr>
              <a:t> cars=[{name:'SM5', price:3000, </a:t>
            </a:r>
            <a:r>
              <a:rPr lang="en-US" altLang="ko-KR" sz="1400" dirty="0" smtClean="0">
                <a:latin typeface="Consolas" pitchFamily="49" charset="0"/>
              </a:rPr>
              <a:t>year:1999</a:t>
            </a:r>
            <a:r>
              <a:rPr lang="en-US" altLang="ko-KR" sz="1400" dirty="0" smtClean="0">
                <a:latin typeface="Consolas" pitchFamily="49" charset="0"/>
              </a:rPr>
              <a:t>, </a:t>
            </a:r>
            <a:r>
              <a:rPr lang="en-US" altLang="ko-KR" sz="1400" dirty="0" err="1" smtClean="0">
                <a:latin typeface="Consolas" pitchFamily="49" charset="0"/>
              </a:rPr>
              <a:t>company:'SAMSUNG</a:t>
            </a:r>
            <a:r>
              <a:rPr lang="en-US" altLang="ko-KR" sz="1400" dirty="0" smtClean="0">
                <a:latin typeface="Consolas" pitchFamily="49" charset="0"/>
              </a:rPr>
              <a:t>'},</a:t>
            </a:r>
          </a:p>
          <a:p>
            <a:r>
              <a:rPr lang="en-US" altLang="ko-KR" sz="1400" dirty="0">
                <a:latin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</a:rPr>
              <a:t>{</a:t>
            </a:r>
            <a:r>
              <a:rPr lang="en-US" altLang="ko-KR" sz="1400" dirty="0">
                <a:latin typeface="Consolas" pitchFamily="49" charset="0"/>
              </a:rPr>
              <a:t>name:</a:t>
            </a:r>
            <a:r>
              <a:rPr lang="en-US" altLang="ko-KR" sz="1400" dirty="0" smtClean="0">
                <a:latin typeface="Consolas" pitchFamily="49" charset="0"/>
              </a:rPr>
              <a:t>'SM7', price:5000</a:t>
            </a:r>
            <a:r>
              <a:rPr lang="en-US" altLang="ko-KR" sz="1400" dirty="0">
                <a:latin typeface="Consolas" pitchFamily="49" charset="0"/>
              </a:rPr>
              <a:t>, </a:t>
            </a:r>
            <a:r>
              <a:rPr lang="en-US" altLang="ko-KR" sz="1400" dirty="0" smtClean="0">
                <a:latin typeface="Consolas" pitchFamily="49" charset="0"/>
              </a:rPr>
              <a:t>year:2013</a:t>
            </a:r>
            <a:r>
              <a:rPr lang="en-US" altLang="ko-KR" sz="1400" dirty="0" smtClean="0">
                <a:latin typeface="Consolas" pitchFamily="49" charset="0"/>
              </a:rPr>
              <a:t>, </a:t>
            </a:r>
            <a:r>
              <a:rPr lang="en-US" altLang="ko-KR" sz="1400" dirty="0" err="1">
                <a:latin typeface="Consolas" pitchFamily="49" charset="0"/>
              </a:rPr>
              <a:t>company:'SAMSUNG</a:t>
            </a:r>
            <a:r>
              <a:rPr lang="en-US" altLang="ko-KR" sz="1400" dirty="0" smtClean="0">
                <a:latin typeface="Consolas" pitchFamily="49" charset="0"/>
              </a:rPr>
              <a:t>'}];</a:t>
            </a:r>
            <a:endParaRPr lang="en-US" altLang="ko-KR" sz="1400" dirty="0">
              <a:latin typeface="Consolas" pitchFamily="49" charset="0"/>
            </a:endParaRPr>
          </a:p>
          <a:p>
            <a:r>
              <a:rPr lang="en-US" altLang="ko-KR" sz="1400" dirty="0" smtClean="0">
                <a:latin typeface="Consolas" pitchFamily="49" charset="0"/>
              </a:rPr>
              <a:t>%&gt;</a:t>
            </a:r>
          </a:p>
          <a:p>
            <a:r>
              <a:rPr lang="en-US" altLang="ko-KR" sz="1400" dirty="0" smtClean="0">
                <a:latin typeface="Consolas" pitchFamily="49" charset="0"/>
              </a:rPr>
              <a:t>...</a:t>
            </a:r>
            <a:endParaRPr lang="ko-KR" altLang="en-US" sz="1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356992"/>
            <a:ext cx="7632848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</a:rPr>
              <a:t>...</a:t>
            </a:r>
          </a:p>
          <a:p>
            <a:r>
              <a:rPr lang="en-US" altLang="ko-KR" sz="1400" dirty="0" smtClean="0">
                <a:latin typeface="Consolas" pitchFamily="49" charset="0"/>
              </a:rPr>
              <a:t>&lt;%</a:t>
            </a:r>
          </a:p>
          <a:p>
            <a:r>
              <a:rPr lang="en-US" altLang="ko-KR" sz="1400" dirty="0" smtClean="0">
                <a:latin typeface="Consolas" pitchFamily="49" charset="0"/>
              </a:rPr>
              <a:t>	for(</a:t>
            </a:r>
            <a:r>
              <a:rPr lang="en-US" altLang="ko-KR" sz="1400" dirty="0" err="1" smtClean="0">
                <a:latin typeface="Consolas" pitchFamily="49" charset="0"/>
              </a:rPr>
              <a:t>var</a:t>
            </a:r>
            <a:r>
              <a:rPr lang="en-US" altLang="ko-KR" sz="1400" dirty="0" smtClean="0">
                <a:latin typeface="Consolas" pitchFamily="49" charset="0"/>
              </a:rPr>
              <a:t> i in car) {</a:t>
            </a:r>
          </a:p>
          <a:p>
            <a:r>
              <a:rPr lang="en-US" altLang="ko-KR" sz="1400" dirty="0" smtClean="0">
                <a:latin typeface="Consolas" pitchFamily="49" charset="0"/>
              </a:rPr>
              <a:t>%&gt;</a:t>
            </a:r>
          </a:p>
          <a:p>
            <a:r>
              <a:rPr lang="en-US" altLang="ko-KR" sz="1400" dirty="0" smtClean="0">
                <a:latin typeface="Consolas" pitchFamily="49" charset="0"/>
              </a:rPr>
              <a:t>		&lt;</a:t>
            </a:r>
            <a:r>
              <a:rPr lang="en-US" altLang="ko-KR" sz="1400" dirty="0" err="1" smtClean="0">
                <a:latin typeface="Consolas" pitchFamily="49" charset="0"/>
              </a:rPr>
              <a:t>tr</a:t>
            </a:r>
            <a:r>
              <a:rPr lang="en-US" altLang="ko-KR" sz="1400" dirty="0" smtClean="0">
                <a:latin typeface="Consolas" pitchFamily="49" charset="0"/>
              </a:rPr>
              <a:t>&gt;</a:t>
            </a:r>
          </a:p>
          <a:p>
            <a:r>
              <a:rPr lang="en-US" altLang="ko-KR" sz="1400" dirty="0" smtClean="0">
                <a:latin typeface="Consolas" pitchFamily="49" charset="0"/>
              </a:rPr>
              <a:t>			&lt;td&gt;&lt;%= cars[i].name%&gt;&lt;/td&gt;</a:t>
            </a:r>
          </a:p>
          <a:p>
            <a:r>
              <a:rPr lang="en-US" altLang="ko-KR" sz="1400" dirty="0">
                <a:latin typeface="Consolas" pitchFamily="49" charset="0"/>
              </a:rPr>
              <a:t>			&lt;td&gt;&lt;%= cars[i</a:t>
            </a:r>
            <a:r>
              <a:rPr lang="en-US" altLang="ko-KR" sz="1400" dirty="0" smtClean="0">
                <a:latin typeface="Consolas" pitchFamily="49" charset="0"/>
              </a:rPr>
              <a:t>].price%&gt;&lt;/</a:t>
            </a:r>
            <a:r>
              <a:rPr lang="en-US" altLang="ko-KR" sz="1400" dirty="0">
                <a:latin typeface="Consolas" pitchFamily="49" charset="0"/>
              </a:rPr>
              <a:t>td</a:t>
            </a:r>
            <a:r>
              <a:rPr lang="en-US" altLang="ko-KR" sz="1400" dirty="0" smtClean="0">
                <a:latin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</a:rPr>
              <a:t>			&lt;td&gt;&lt;%= cars[i</a:t>
            </a:r>
            <a:r>
              <a:rPr lang="en-US" altLang="ko-KR" sz="1400" dirty="0" smtClean="0">
                <a:latin typeface="Consolas" pitchFamily="49" charset="0"/>
              </a:rPr>
              <a:t>].year%&gt;&lt;/</a:t>
            </a:r>
            <a:r>
              <a:rPr lang="en-US" altLang="ko-KR" sz="1400" dirty="0">
                <a:latin typeface="Consolas" pitchFamily="49" charset="0"/>
              </a:rPr>
              <a:t>td</a:t>
            </a:r>
            <a:r>
              <a:rPr lang="en-US" altLang="ko-KR" sz="1400" dirty="0" smtClean="0">
                <a:latin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</a:rPr>
              <a:t>			&lt;td&gt;&lt;%= cars[i</a:t>
            </a:r>
            <a:r>
              <a:rPr lang="en-US" altLang="ko-KR" sz="1400" dirty="0" smtClean="0">
                <a:latin typeface="Consolas" pitchFamily="49" charset="0"/>
              </a:rPr>
              <a:t>].</a:t>
            </a:r>
            <a:r>
              <a:rPr lang="en-US" altLang="ko-KR" sz="1400" dirty="0" err="1" smtClean="0">
                <a:latin typeface="Consolas" pitchFamily="49" charset="0"/>
              </a:rPr>
              <a:t>compay</a:t>
            </a:r>
            <a:r>
              <a:rPr lang="en-US" altLang="ko-KR" sz="1400" dirty="0" smtClean="0">
                <a:latin typeface="Consolas" pitchFamily="49" charset="0"/>
              </a:rPr>
              <a:t>%&gt;&lt;/</a:t>
            </a:r>
            <a:r>
              <a:rPr lang="en-US" altLang="ko-KR" sz="1400" dirty="0">
                <a:latin typeface="Consolas" pitchFamily="49" charset="0"/>
              </a:rPr>
              <a:t>td&gt;</a:t>
            </a:r>
          </a:p>
          <a:p>
            <a:endParaRPr lang="en-US" altLang="ko-KR" sz="1400" dirty="0">
              <a:latin typeface="Consolas" pitchFamily="49" charset="0"/>
            </a:endParaRPr>
          </a:p>
          <a:p>
            <a:r>
              <a:rPr lang="en-US" altLang="ko-KR" sz="1400" dirty="0" smtClean="0">
                <a:latin typeface="Consolas" pitchFamily="49" charset="0"/>
              </a:rPr>
              <a:t>		&lt;/</a:t>
            </a:r>
            <a:r>
              <a:rPr lang="en-US" altLang="ko-KR" sz="1400" dirty="0" err="1" smtClean="0">
                <a:latin typeface="Consolas" pitchFamily="49" charset="0"/>
              </a:rPr>
              <a:t>tr</a:t>
            </a:r>
            <a:r>
              <a:rPr lang="en-US" altLang="ko-KR" sz="1400" dirty="0" smtClean="0">
                <a:latin typeface="Consolas" pitchFamily="49" charset="0"/>
              </a:rPr>
              <a:t>&gt;</a:t>
            </a:r>
            <a:endParaRPr lang="en-US" altLang="ko-KR" sz="1400" dirty="0">
              <a:latin typeface="Consolas" pitchFamily="49" charset="0"/>
            </a:endParaRPr>
          </a:p>
          <a:p>
            <a:r>
              <a:rPr lang="en-US" altLang="ko-KR" sz="1400" dirty="0" smtClean="0">
                <a:latin typeface="Consolas" pitchFamily="49" charset="0"/>
              </a:rPr>
              <a:t>&lt;%</a:t>
            </a:r>
            <a:endParaRPr lang="en-US" altLang="ko-KR" sz="1400" dirty="0">
              <a:latin typeface="Consolas" pitchFamily="49" charset="0"/>
            </a:endParaRPr>
          </a:p>
          <a:p>
            <a:r>
              <a:rPr lang="en-US" altLang="ko-KR" sz="1400" dirty="0" smtClean="0">
                <a:latin typeface="Consolas" pitchFamily="49" charset="0"/>
              </a:rPr>
              <a:t>	}</a:t>
            </a:r>
            <a:endParaRPr lang="en-US" altLang="ko-KR" sz="1400" dirty="0">
              <a:latin typeface="Consolas" pitchFamily="49" charset="0"/>
            </a:endParaRPr>
          </a:p>
          <a:p>
            <a:r>
              <a:rPr lang="en-US" altLang="ko-KR" sz="1400" dirty="0" smtClean="0">
                <a:latin typeface="Consolas" pitchFamily="49" charset="0"/>
              </a:rPr>
              <a:t>%&gt;</a:t>
            </a:r>
            <a:endParaRPr lang="ko-KR" alt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423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/views/</a:t>
            </a:r>
            <a:r>
              <a:rPr lang="en-US" altLang="ko-KR" sz="2400" dirty="0" err="1" smtClean="0"/>
              <a:t>test.ejs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EJS </a:t>
            </a:r>
            <a:r>
              <a:rPr lang="ko-KR" altLang="en-US" dirty="0" smtClean="0"/>
              <a:t>모듈 테스트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99383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9668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/app.js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EJS </a:t>
            </a:r>
            <a:r>
              <a:rPr lang="ko-KR" altLang="en-US" dirty="0"/>
              <a:t>모듈 테스트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27584" y="1340768"/>
            <a:ext cx="8254538" cy="5056911"/>
            <a:chOff x="827584" y="1340768"/>
            <a:chExt cx="8254538" cy="5056911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520879"/>
              <a:ext cx="7324725" cy="487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1547664" y="4319337"/>
              <a:ext cx="5544616" cy="7218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979712" y="4869160"/>
              <a:ext cx="23402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803" y="1340768"/>
              <a:ext cx="4024319" cy="151216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2684315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/views/test2.ejs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EJS </a:t>
            </a:r>
            <a:r>
              <a:rPr lang="ko-KR" altLang="en-US" dirty="0" smtClean="0"/>
              <a:t>모듈 테스트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72913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70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exports</a:t>
            </a:r>
            <a:r>
              <a:rPr lang="ko-KR" altLang="en-US" sz="2400" dirty="0" smtClean="0"/>
              <a:t>가 모듈을 </a:t>
            </a:r>
            <a:r>
              <a:rPr lang="ko-KR" altLang="en-US" sz="2400" dirty="0" err="1" smtClean="0"/>
              <a:t>참조하는것을</a:t>
            </a:r>
            <a:r>
              <a:rPr lang="ko-KR" altLang="en-US" sz="2400" dirty="0" smtClean="0"/>
              <a:t> 잃게 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exports</a:t>
            </a:r>
            <a:r>
              <a:rPr lang="ko-KR" altLang="en-US" dirty="0"/>
              <a:t>에 객체 지정하기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3140968"/>
            <a:ext cx="3168352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278092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module_test1.js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99592" y="3356992"/>
            <a:ext cx="2448272" cy="5040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require('./user1')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83568" y="4725144"/>
            <a:ext cx="2880320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var</a:t>
            </a:r>
            <a:r>
              <a:rPr lang="en-US" altLang="ko-KR" dirty="0" smtClean="0"/>
              <a:t> user --&gt; exports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>
            <a:off x="2123728" y="386104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148064" y="3150260"/>
            <a:ext cx="2376264" cy="2366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56267" y="33477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exports </a:t>
            </a:r>
            <a:r>
              <a:rPr lang="ko-KR" altLang="en-US" dirty="0" smtClean="0">
                <a:solidFill>
                  <a:srgbClr val="0070C0"/>
                </a:solidFill>
              </a:rPr>
              <a:t>전역 변수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056" y="27342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user1.js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92080" y="3825044"/>
            <a:ext cx="2088232" cy="4680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70C0"/>
                </a:solidFill>
              </a:rPr>
              <a:t>getUser</a:t>
            </a:r>
            <a:r>
              <a:rPr lang="en-US" altLang="ko-KR" dirty="0" smtClean="0">
                <a:solidFill>
                  <a:srgbClr val="0070C0"/>
                </a:solidFill>
              </a:rPr>
              <a:t>() </a:t>
            </a:r>
            <a:r>
              <a:rPr lang="ko-KR" altLang="en-US" dirty="0" smtClean="0">
                <a:solidFill>
                  <a:srgbClr val="0070C0"/>
                </a:solidFill>
              </a:rPr>
              <a:t>함수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92080" y="4425081"/>
            <a:ext cx="2088232" cy="4680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group </a:t>
            </a:r>
            <a:r>
              <a:rPr lang="ko-KR" altLang="en-US" dirty="0" smtClean="0">
                <a:solidFill>
                  <a:srgbClr val="0070C0"/>
                </a:solidFill>
              </a:rPr>
              <a:t>객체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7380311" y="4365104"/>
            <a:ext cx="65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347864" y="3519592"/>
            <a:ext cx="1944216" cy="19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563888" y="4759987"/>
            <a:ext cx="1584176" cy="27921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1700" y="304979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모듈 파일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불러들이기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563888" y="3609020"/>
            <a:ext cx="1728192" cy="132929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9972" y="470846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42652" y="50160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참조안</a:t>
            </a:r>
            <a:r>
              <a:rPr lang="ko-KR" altLang="en-US" sz="1400">
                <a:solidFill>
                  <a:srgbClr val="FF0000"/>
                </a:solidFill>
              </a:rPr>
              <a:t>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31195" y="4068361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exports</a:t>
            </a:r>
            <a:r>
              <a:rPr lang="ko-KR" altLang="en-US" sz="1600" dirty="0" smtClean="0">
                <a:solidFill>
                  <a:srgbClr val="FF0000"/>
                </a:solidFill>
              </a:rPr>
              <a:t>에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객체 할당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56168" y="3726324"/>
            <a:ext cx="2160240" cy="1289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374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/app.js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EJS </a:t>
            </a:r>
            <a:r>
              <a:rPr lang="ko-KR" altLang="en-US" dirty="0" smtClean="0"/>
              <a:t>모듈 테스트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90569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81128"/>
            <a:ext cx="47053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3832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모델 </a:t>
            </a:r>
            <a:r>
              <a:rPr lang="en-US" altLang="ko-KR" sz="2400" dirty="0" smtClean="0"/>
              <a:t>: DB</a:t>
            </a:r>
            <a:r>
              <a:rPr lang="ko-KR" altLang="en-US" sz="2400" dirty="0" smtClean="0"/>
              <a:t>에서 데이터를 저장 하거나 조회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뷰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사용자에게 결과 화면을 보여 줌</a:t>
            </a:r>
            <a:endParaRPr lang="en-US" altLang="ko-KR" sz="2400" dirty="0" smtClean="0"/>
          </a:p>
          <a:p>
            <a:r>
              <a:rPr lang="ko-KR" altLang="en-US" sz="2400" dirty="0" smtClean="0"/>
              <a:t>컨트롤러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사용자 요청을 처리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라우팅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000" dirty="0" err="1" smtClean="0"/>
              <a:t>뷰엔진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결과 웹 문서를 자동으로 생성 후 응답을 보내는 역할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609-676B-4C84-9848-AE6FC290609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892696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익스프레스에서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뷰</a:t>
            </a:r>
            <a:r>
              <a:rPr lang="ko-KR" altLang="en-US" sz="2400" dirty="0" smtClean="0"/>
              <a:t> 엔진 역할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템플릿 사용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83568" y="1844824"/>
            <a:ext cx="7848872" cy="3869978"/>
            <a:chOff x="611560" y="2655366"/>
            <a:chExt cx="7848872" cy="3869978"/>
          </a:xfrm>
        </p:grpSpPr>
        <p:sp>
          <p:nvSpPr>
            <p:cNvPr id="4" name="직사각형 3"/>
            <p:cNvSpPr/>
            <p:nvPr/>
          </p:nvSpPr>
          <p:spPr>
            <a:xfrm>
              <a:off x="611560" y="2780928"/>
              <a:ext cx="1224136" cy="9361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웹브라우저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클라이언</a:t>
              </a:r>
              <a:r>
                <a:rPr lang="ko-KR" altLang="en-US" sz="1600" dirty="0"/>
                <a:t>트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31840" y="2780928"/>
              <a:ext cx="1224136" cy="9361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Express</a:t>
              </a:r>
            </a:p>
            <a:p>
              <a:pPr algn="ctr"/>
              <a:r>
                <a:rPr lang="ko-KR" altLang="en-US" dirty="0" smtClean="0"/>
                <a:t>웹 서버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652120" y="2780928"/>
              <a:ext cx="1224136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컨트롤러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(router)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652120" y="4509120"/>
              <a:ext cx="1224136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모델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smtClean="0"/>
                <a:t>(mongoose)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131840" y="4509120"/>
              <a:ext cx="1224136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뷰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smtClean="0"/>
                <a:t>(</a:t>
              </a:r>
              <a:r>
                <a:rPr lang="ko-KR" altLang="en-US" sz="1600" dirty="0" err="1" smtClean="0"/>
                <a:t>뷰엔진</a:t>
              </a:r>
              <a:r>
                <a:rPr lang="en-US" altLang="ko-KR" sz="1600" dirty="0" smtClean="0"/>
                <a:t>)</a:t>
              </a:r>
              <a:endParaRPr lang="ko-KR" altLang="en-US" sz="1600" dirty="0"/>
            </a:p>
          </p:txBody>
        </p:sp>
        <p:sp>
          <p:nvSpPr>
            <p:cNvPr id="9" name="원통 8"/>
            <p:cNvSpPr/>
            <p:nvPr/>
          </p:nvSpPr>
          <p:spPr>
            <a:xfrm>
              <a:off x="7668344" y="4581128"/>
              <a:ext cx="792088" cy="7920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DB</a:t>
              </a:r>
              <a:endParaRPr lang="ko-KR" altLang="en-US" dirty="0"/>
            </a:p>
          </p:txBody>
        </p:sp>
        <p:sp>
          <p:nvSpPr>
            <p:cNvPr id="12" name="한쪽 모서리가 잘린 사각형 11"/>
            <p:cNvSpPr/>
            <p:nvPr/>
          </p:nvSpPr>
          <p:spPr>
            <a:xfrm>
              <a:off x="3347864" y="5877272"/>
              <a:ext cx="864096" cy="64807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&lt;/&gt;</a:t>
              </a:r>
              <a:endParaRPr lang="ko-KR" altLang="en-US" dirty="0"/>
            </a:p>
          </p:txBody>
        </p:sp>
        <p:sp>
          <p:nvSpPr>
            <p:cNvPr id="13" name="왼쪽/오른쪽 화살표 12"/>
            <p:cNvSpPr/>
            <p:nvPr/>
          </p:nvSpPr>
          <p:spPr>
            <a:xfrm>
              <a:off x="6948264" y="4797152"/>
              <a:ext cx="648072" cy="288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28999" y="5940569"/>
              <a:ext cx="29915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/>
                <a:t>뷰템플릿</a:t>
              </a:r>
              <a:endParaRPr lang="en-US" altLang="ko-KR" sz="1600" dirty="0" smtClean="0"/>
            </a:p>
            <a:p>
              <a:r>
                <a:rPr lang="en-US" altLang="ko-KR" sz="1600" dirty="0" smtClean="0"/>
                <a:t>( </a:t>
              </a:r>
              <a:r>
                <a:rPr lang="en-US" altLang="ko-KR" sz="1600" dirty="0" err="1" smtClean="0"/>
                <a:t>ejs</a:t>
              </a:r>
              <a:r>
                <a:rPr lang="en-US" altLang="ko-KR" sz="1600" dirty="0" smtClean="0"/>
                <a:t>, pug(jade), handlebars </a:t>
              </a:r>
              <a:r>
                <a:rPr lang="ko-KR" altLang="en-US" sz="1600" dirty="0" smtClean="0"/>
                <a:t>등</a:t>
              </a:r>
              <a:r>
                <a:rPr lang="en-US" altLang="ko-KR" sz="1600" dirty="0" smtClean="0"/>
                <a:t>)</a:t>
              </a:r>
              <a:endParaRPr lang="ko-KR" altLang="en-US" sz="16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1835696" y="2996952"/>
              <a:ext cx="1296144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>
              <a:off x="1835696" y="3429000"/>
              <a:ext cx="1296144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5" idx="3"/>
              <a:endCxn id="6" idx="1"/>
            </p:cNvCxnSpPr>
            <p:nvPr/>
          </p:nvCxnSpPr>
          <p:spPr>
            <a:xfrm>
              <a:off x="4355976" y="3248980"/>
              <a:ext cx="129614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6" idx="2"/>
              <a:endCxn id="7" idx="0"/>
            </p:cNvCxnSpPr>
            <p:nvPr/>
          </p:nvCxnSpPr>
          <p:spPr>
            <a:xfrm>
              <a:off x="6264188" y="3717032"/>
              <a:ext cx="0" cy="79208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7" idx="1"/>
              <a:endCxn id="8" idx="3"/>
            </p:cNvCxnSpPr>
            <p:nvPr/>
          </p:nvCxnSpPr>
          <p:spPr>
            <a:xfrm flipH="1">
              <a:off x="4355976" y="4977172"/>
              <a:ext cx="129614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8" idx="0"/>
              <a:endCxn id="5" idx="2"/>
            </p:cNvCxnSpPr>
            <p:nvPr/>
          </p:nvCxnSpPr>
          <p:spPr>
            <a:xfrm flipV="1">
              <a:off x="3743908" y="3717032"/>
              <a:ext cx="0" cy="79208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아래쪽 화살표 26"/>
            <p:cNvSpPr/>
            <p:nvPr/>
          </p:nvSpPr>
          <p:spPr>
            <a:xfrm>
              <a:off x="3666778" y="5517232"/>
              <a:ext cx="180020" cy="3073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26290" y="2849343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(1)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69976" y="3928410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(2)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56274" y="3928410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(4)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85973" y="4594656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(3)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86250" y="3424644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응답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86250" y="2655366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요청</a:t>
              </a:r>
              <a:endParaRPr lang="ko-KR" altLang="en-US" sz="16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23528" y="5949280"/>
            <a:ext cx="8683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참고 사이</a:t>
            </a:r>
            <a:r>
              <a:rPr lang="ko-KR" altLang="en-US" sz="1200" dirty="0"/>
              <a:t>트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 smtClean="0"/>
              <a:t>https://skout90.github.io/2017/08/15/Node.js/4.%20%ED%85%9C%ED%94%8C%EB%A6%BF%EC%97%94%EC%A7%84/</a:t>
            </a:r>
          </a:p>
          <a:p>
            <a:r>
              <a:rPr lang="en-US" altLang="ko-KR" sz="1200" dirty="0" smtClean="0"/>
              <a:t>https://www.zerocho.com/category/NodeJS/post/578c64621e3613150037d3b3</a:t>
            </a:r>
            <a:endParaRPr lang="ko-KR" altLang="en-US" sz="1200" dirty="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609-676B-4C84-9848-AE6FC290609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ejs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모듈 설치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install </a:t>
            </a:r>
            <a:r>
              <a:rPr lang="en-US" altLang="ko-KR" sz="2000" dirty="0" err="1" smtClean="0"/>
              <a:t>ejs</a:t>
            </a:r>
            <a:r>
              <a:rPr lang="en-US" altLang="ko-KR" sz="2000" dirty="0" smtClean="0"/>
              <a:t> --save</a:t>
            </a:r>
          </a:p>
          <a:p>
            <a:endParaRPr lang="en-US" altLang="ko-KR" sz="2400" dirty="0"/>
          </a:p>
          <a:p>
            <a:r>
              <a:rPr lang="ko-KR" altLang="en-US" sz="2400" dirty="0" err="1" smtClean="0"/>
              <a:t>뷰</a:t>
            </a:r>
            <a:r>
              <a:rPr lang="ko-KR" altLang="en-US" sz="2400" dirty="0" smtClean="0"/>
              <a:t> 템플릿으로 로그인 웹 문서 만들기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익스프레스에서는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엔진을 </a:t>
            </a:r>
            <a:r>
              <a:rPr lang="en-US" altLang="ko-KR" sz="2000" dirty="0" err="1" smtClean="0"/>
              <a:t>ejs</a:t>
            </a:r>
            <a:r>
              <a:rPr lang="ko-KR" altLang="en-US" sz="2000" dirty="0" smtClean="0"/>
              <a:t>로 선택하면 </a:t>
            </a:r>
            <a:r>
              <a:rPr lang="en-US" altLang="ko-KR" sz="2000" dirty="0" err="1" smtClean="0"/>
              <a:t>ejs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형식의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템플릿 문서를 만들어 사용할 수 있다</a:t>
            </a:r>
            <a:r>
              <a:rPr lang="en-US" altLang="ko-KR" sz="2000" dirty="0" smtClean="0"/>
              <a:t>. (app.js</a:t>
            </a:r>
            <a:r>
              <a:rPr lang="ko-KR" altLang="en-US" sz="2000" dirty="0" smtClean="0"/>
              <a:t>파일에 설정 추가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err="1" smtClean="0"/>
              <a:t>DefaultExample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문서를 복사해서 시작</a:t>
            </a:r>
            <a:r>
              <a:rPr lang="en-US" altLang="ko-KR" sz="2000" dirty="0" smtClean="0"/>
              <a:t>.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사용자 추가 기능 포함 됨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609-676B-4C84-9848-AE6FC2906095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ejs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템플릿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4627002"/>
            <a:ext cx="655272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...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// </a:t>
            </a:r>
            <a:r>
              <a:rPr lang="ko-KR" altLang="en-US" dirty="0" err="1" smtClean="0">
                <a:solidFill>
                  <a:srgbClr val="00B050"/>
                </a:solidFill>
              </a:rPr>
              <a:t>뷰</a:t>
            </a:r>
            <a:r>
              <a:rPr lang="ko-KR" altLang="en-US" dirty="0" smtClean="0">
                <a:solidFill>
                  <a:srgbClr val="00B050"/>
                </a:solidFill>
              </a:rPr>
              <a:t> 엔진 설정으로 </a:t>
            </a:r>
            <a:r>
              <a:rPr lang="ko-KR" altLang="en-US" dirty="0" err="1" smtClean="0">
                <a:solidFill>
                  <a:srgbClr val="00B050"/>
                </a:solidFill>
              </a:rPr>
              <a:t>뷰</a:t>
            </a:r>
            <a:r>
              <a:rPr lang="ko-KR" altLang="en-US" dirty="0" smtClean="0">
                <a:solidFill>
                  <a:srgbClr val="00B050"/>
                </a:solidFill>
              </a:rPr>
              <a:t> 템플릿 사용 </a:t>
            </a:r>
            <a:r>
              <a:rPr lang="en-US" altLang="ko-KR" dirty="0" smtClean="0">
                <a:solidFill>
                  <a:srgbClr val="00B050"/>
                </a:solidFill>
              </a:rPr>
              <a:t>(app.js </a:t>
            </a:r>
            <a:r>
              <a:rPr lang="ko-KR" altLang="en-US" dirty="0" smtClean="0">
                <a:solidFill>
                  <a:srgbClr val="00B050"/>
                </a:solidFill>
              </a:rPr>
              <a:t>파일에 추가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dirty="0" err="1" smtClean="0"/>
              <a:t>app.set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'views'</a:t>
            </a:r>
            <a:r>
              <a:rPr lang="en-US" altLang="ko-KR" dirty="0" smtClean="0"/>
              <a:t>, __</a:t>
            </a:r>
            <a:r>
              <a:rPr lang="en-US" altLang="ko-KR" dirty="0" err="1" smtClean="0"/>
              <a:t>dirname</a:t>
            </a:r>
            <a:r>
              <a:rPr lang="en-US" altLang="ko-KR" dirty="0" smtClean="0"/>
              <a:t> +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'/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views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app.set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'views engine'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ejs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console.log(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뷰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엔진이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ejs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로 설정되었다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.'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2316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196753"/>
            <a:ext cx="8229600" cy="57606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/routes/user.js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609-676B-4C84-9848-AE6FC2906095}" type="slidenum">
              <a:rPr lang="ko-KR" altLang="en-US" smtClean="0"/>
              <a:t>74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ejs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템플릿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827584" y="1712017"/>
            <a:ext cx="7128792" cy="4741319"/>
            <a:chOff x="827584" y="1712017"/>
            <a:chExt cx="7128792" cy="474131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712017"/>
              <a:ext cx="7128792" cy="4741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339752" y="4005064"/>
              <a:ext cx="5616624" cy="2160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699792" y="4005064"/>
              <a:ext cx="648072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824028" y="4157464"/>
              <a:ext cx="648072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9354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로그인 성공 페이지 </a:t>
            </a:r>
            <a:r>
              <a:rPr lang="en-US" altLang="ko-KR" sz="2400" dirty="0" smtClean="0"/>
              <a:t>: /views/</a:t>
            </a:r>
            <a:r>
              <a:rPr lang="en-US" altLang="ko-KR" sz="2400" dirty="0" err="1" smtClean="0"/>
              <a:t>login_success.ejs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609-676B-4C84-9848-AE6FC2906095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ejs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템플릿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7824"/>
            <a:ext cx="7653336" cy="302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5692606"/>
            <a:ext cx="434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접속 도메인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http://localhost:3000/public/login.html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420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93610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사용자 리스트 페이지 </a:t>
            </a:r>
            <a:r>
              <a:rPr lang="en-US" altLang="ko-KR" sz="2400" dirty="0" smtClean="0"/>
              <a:t>: /views/</a:t>
            </a:r>
            <a:r>
              <a:rPr lang="en-US" altLang="ko-KR" sz="2400" dirty="0" err="1" smtClean="0"/>
              <a:t>listuser.ejs</a:t>
            </a:r>
            <a:r>
              <a:rPr lang="en-US" altLang="ko-KR" sz="2400" dirty="0" smtClean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609-676B-4C84-9848-AE6FC2906095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ejs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템플릿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33509" y="2276872"/>
            <a:ext cx="7896300" cy="3928701"/>
            <a:chOff x="933509" y="2020578"/>
            <a:chExt cx="7896300" cy="392870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509" y="2020578"/>
              <a:ext cx="7896300" cy="3928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4788024" y="3825135"/>
              <a:ext cx="720080" cy="1958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08311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00811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사용자 리스트 </a:t>
            </a:r>
            <a:r>
              <a:rPr lang="ko-KR" altLang="en-US" sz="2400" dirty="0" err="1" smtClean="0"/>
              <a:t>렌더링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/routes/user.js</a:t>
            </a:r>
          </a:p>
          <a:p>
            <a:pPr lvl="1"/>
            <a:r>
              <a:rPr lang="en-US" altLang="ko-KR" sz="2000" dirty="0" err="1"/>
              <a:t>listuser</a:t>
            </a:r>
            <a:r>
              <a:rPr lang="en-US" altLang="ko-KR" sz="2000" dirty="0"/>
              <a:t> </a:t>
            </a:r>
            <a:r>
              <a:rPr lang="ko-KR" altLang="en-US" sz="2000" dirty="0"/>
              <a:t>함수 수정</a:t>
            </a:r>
          </a:p>
          <a:p>
            <a:pPr marL="457200" lvl="1" indent="0">
              <a:buNone/>
            </a:pP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609-676B-4C84-9848-AE6FC2906095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ejs</a:t>
            </a:r>
            <a:r>
              <a:rPr lang="en-US" altLang="ko-KR" dirty="0"/>
              <a:t> </a:t>
            </a:r>
            <a:r>
              <a:rPr lang="ko-KR" altLang="en-US" dirty="0" err="1"/>
              <a:t>뷰</a:t>
            </a:r>
            <a:r>
              <a:rPr lang="ko-KR" altLang="en-US" dirty="0"/>
              <a:t> 템플릿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91469"/>
            <a:ext cx="75152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980728"/>
            <a:ext cx="2268065" cy="1555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122959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뷰</a:t>
            </a:r>
            <a:r>
              <a:rPr lang="ko-KR" altLang="en-US" sz="2400" dirty="0" smtClean="0"/>
              <a:t> 템플릿으로 사용자 추가 웹 문서 만들기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609-676B-4C84-9848-AE6FC2906095}" type="slidenum">
              <a:rPr lang="ko-KR" altLang="en-US" smtClean="0"/>
              <a:t>78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ejs</a:t>
            </a:r>
            <a:r>
              <a:rPr lang="en-US" altLang="ko-KR" dirty="0"/>
              <a:t>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2174437"/>
            <a:ext cx="4863067" cy="1212981"/>
            <a:chOff x="822267" y="2463297"/>
            <a:chExt cx="4863067" cy="121298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780928"/>
              <a:ext cx="4857750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822267" y="2463297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/views/</a:t>
              </a:r>
              <a:r>
                <a:rPr lang="en-US" altLang="ko-KR" sz="1400" dirty="0" err="1" smtClean="0"/>
                <a:t>head.ejs</a:t>
              </a:r>
              <a:endParaRPr lang="ko-KR" altLang="en-US" sz="1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7584" y="3913311"/>
            <a:ext cx="3981450" cy="1884183"/>
            <a:chOff x="827584" y="3913311"/>
            <a:chExt cx="3981450" cy="1884183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206819"/>
              <a:ext cx="3981450" cy="159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832901" y="3913311"/>
              <a:ext cx="1693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/views/</a:t>
              </a:r>
              <a:r>
                <a:rPr lang="en-US" altLang="ko-KR" sz="1400" dirty="0" err="1" smtClean="0"/>
                <a:t>adduser.ejs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79502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269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/routes/user.js</a:t>
            </a:r>
          </a:p>
          <a:p>
            <a:pPr lvl="1"/>
            <a:r>
              <a:rPr lang="en-US" altLang="ko-KR" sz="2000" dirty="0" err="1" smtClean="0"/>
              <a:t>adduser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수정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609-676B-4C84-9848-AE6FC2906095}" type="slidenum">
              <a:rPr lang="ko-KR" altLang="en-US" smtClean="0"/>
              <a:t>79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ejs</a:t>
            </a:r>
            <a:r>
              <a:rPr lang="en-US" altLang="ko-KR" dirty="0"/>
              <a:t> </a:t>
            </a:r>
            <a:r>
              <a:rPr lang="ko-KR" altLang="en-US" dirty="0" err="1"/>
              <a:t>뷰</a:t>
            </a:r>
            <a:r>
              <a:rPr lang="ko-KR" altLang="en-US" dirty="0"/>
              <a:t> 템플릿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609056"/>
            <a:ext cx="80676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3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module.exports</a:t>
            </a:r>
            <a:r>
              <a:rPr lang="ko-KR" altLang="en-US" sz="2400" dirty="0" smtClean="0"/>
              <a:t>에 직접 객체 할당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exports</a:t>
            </a:r>
            <a:r>
              <a:rPr lang="ko-KR" altLang="en-US" dirty="0"/>
              <a:t>에 객체 지정하기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447269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// node_weekend03_ex03_user3.js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moduel.exports</a:t>
            </a:r>
            <a:r>
              <a:rPr lang="ko-KR" altLang="en-US" sz="1400" dirty="0">
                <a:solidFill>
                  <a:srgbClr val="00B050"/>
                </a:solidFill>
              </a:rPr>
              <a:t>에 객체 추가 </a:t>
            </a:r>
            <a:r>
              <a:rPr lang="en-US" altLang="ko-KR" sz="1400" dirty="0">
                <a:solidFill>
                  <a:srgbClr val="00B050"/>
                </a:solidFill>
              </a:rPr>
              <a:t>- </a:t>
            </a:r>
            <a:r>
              <a:rPr lang="ko-KR" altLang="en-US" sz="1400" dirty="0">
                <a:solidFill>
                  <a:srgbClr val="00B050"/>
                </a:solidFill>
              </a:rPr>
              <a:t>모듈에서 접근 가능</a:t>
            </a:r>
          </a:p>
          <a:p>
            <a:r>
              <a:rPr lang="en-US" altLang="ko-KR" sz="1400" dirty="0" err="1"/>
              <a:t>module.exports</a:t>
            </a:r>
            <a:r>
              <a:rPr lang="en-US" altLang="ko-KR" sz="1400" dirty="0"/>
              <a:t> =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getUser</a:t>
            </a:r>
            <a:r>
              <a:rPr lang="en-US" altLang="ko-KR" sz="1400" dirty="0"/>
              <a:t> : function() {</a:t>
            </a:r>
          </a:p>
          <a:p>
            <a:r>
              <a:rPr lang="en-US" altLang="ko-KR" sz="1400" dirty="0"/>
              <a:t>        return {id : 'test01', name:'</a:t>
            </a:r>
            <a:r>
              <a:rPr lang="ko-KR" altLang="en-US" sz="1400" dirty="0"/>
              <a:t>방탄소년단</a:t>
            </a:r>
            <a:r>
              <a:rPr lang="en-US" altLang="ko-KR" sz="1400" dirty="0"/>
              <a:t>'}</a:t>
            </a:r>
          </a:p>
          <a:p>
            <a:r>
              <a:rPr lang="en-US" altLang="ko-KR" sz="1400" dirty="0"/>
              <a:t>    },</a:t>
            </a:r>
          </a:p>
          <a:p>
            <a:r>
              <a:rPr lang="en-US" altLang="ko-KR" sz="1400" dirty="0"/>
              <a:t>    group : {id : 'group01', name : '</a:t>
            </a:r>
            <a:r>
              <a:rPr lang="ko-KR" altLang="en-US" sz="1400" dirty="0"/>
              <a:t>친구</a:t>
            </a:r>
            <a:r>
              <a:rPr lang="en-US" altLang="ko-KR" sz="1400" dirty="0"/>
              <a:t>'}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077072"/>
            <a:ext cx="4472699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// exports</a:t>
            </a:r>
            <a:r>
              <a:rPr lang="ko-KR" altLang="en-US" sz="1400" dirty="0">
                <a:solidFill>
                  <a:srgbClr val="00B050"/>
                </a:solidFill>
              </a:rPr>
              <a:t>가 직접 새로운 객체로 바뀌었으므로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// require()</a:t>
            </a:r>
            <a:r>
              <a:rPr lang="ko-KR" altLang="en-US" sz="1400" dirty="0">
                <a:solidFill>
                  <a:srgbClr val="00B050"/>
                </a:solidFill>
              </a:rPr>
              <a:t>로 모듈로 불러 </a:t>
            </a:r>
            <a:r>
              <a:rPr lang="ko-KR" altLang="en-US" sz="1400" dirty="0" err="1">
                <a:solidFill>
                  <a:srgbClr val="00B050"/>
                </a:solidFill>
              </a:rPr>
              <a:t>올수</a:t>
            </a:r>
            <a:r>
              <a:rPr lang="ko-KR" altLang="en-US" sz="1400" dirty="0">
                <a:solidFill>
                  <a:srgbClr val="00B050"/>
                </a:solidFill>
              </a:rPr>
              <a:t> 없다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빈 </a:t>
            </a:r>
            <a:r>
              <a:rPr lang="en-US" altLang="ko-KR" sz="1400" dirty="0">
                <a:solidFill>
                  <a:srgbClr val="00B050"/>
                </a:solidFill>
              </a:rPr>
              <a:t>{} </a:t>
            </a:r>
            <a:r>
              <a:rPr lang="ko-KR" altLang="en-US" sz="1400" dirty="0">
                <a:solidFill>
                  <a:srgbClr val="00B050"/>
                </a:solidFill>
              </a:rPr>
              <a:t>객체로 불러 짐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user = require('./node_weekend03_ex03_user3');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console.log(user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r>
              <a:rPr lang="en-US" altLang="ko-KR" sz="1400" dirty="0"/>
              <a:t>function </a:t>
            </a:r>
            <a:r>
              <a:rPr lang="en-US" altLang="ko-KR" sz="1400" dirty="0" err="1"/>
              <a:t>showUser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user.getUser</a:t>
            </a:r>
            <a:r>
              <a:rPr lang="en-US" altLang="ko-KR" sz="1400" dirty="0"/>
              <a:t>().name + ', '+user.group.name;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/>
              <a:t>console.log('</a:t>
            </a:r>
            <a:r>
              <a:rPr lang="ko-KR" altLang="en-US" sz="1400" dirty="0"/>
              <a:t>사용자 정보 </a:t>
            </a:r>
            <a:r>
              <a:rPr lang="en-US" altLang="ko-KR" sz="1400" dirty="0"/>
              <a:t>: %s', </a:t>
            </a:r>
            <a:r>
              <a:rPr lang="en-US" altLang="ko-KR" sz="1400" dirty="0" err="1"/>
              <a:t>showUser</a:t>
            </a:r>
            <a:r>
              <a:rPr lang="en-US" altLang="ko-KR" sz="1400" dirty="0"/>
              <a:t>());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545" y="5301207"/>
            <a:ext cx="3406919" cy="103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569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pug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템플릿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pug (jade)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템플릿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609-676B-4C84-9848-AE6FC2906095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645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0928"/>
          </a:xfrm>
        </p:spPr>
        <p:txBody>
          <a:bodyPr/>
          <a:lstStyle/>
          <a:p>
            <a:r>
              <a:rPr lang="en-US" altLang="ko-KR" dirty="0" smtClean="0"/>
              <a:t>pub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--global </a:t>
            </a:r>
            <a:r>
              <a:rPr lang="ko-KR" altLang="en-US" dirty="0" smtClean="0"/>
              <a:t>옵션으로 설치 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>
                <a:latin typeface="Consolas" pitchFamily="49" charset="0"/>
              </a:rPr>
              <a:t>npm</a:t>
            </a:r>
            <a:r>
              <a:rPr lang="en-US" altLang="ko-KR" dirty="0" smtClean="0">
                <a:latin typeface="Consolas" pitchFamily="49" charset="0"/>
              </a:rPr>
              <a:t> install pug-cli --global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뷰엔진에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pug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템플릿 설정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609-676B-4C84-9848-AE6FC2906095}" type="slidenum">
              <a:rPr lang="ko-KR" altLang="en-US" smtClean="0"/>
              <a:t>81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pug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템플릿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5178" y="4509120"/>
            <a:ext cx="701119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...</a:t>
            </a:r>
          </a:p>
          <a:p>
            <a:r>
              <a:rPr lang="en-US" altLang="ko-KR" dirty="0" err="1" smtClean="0"/>
              <a:t>app.set</a:t>
            </a:r>
            <a:r>
              <a:rPr lang="en-US" altLang="ko-KR" dirty="0" smtClean="0"/>
              <a:t>('views', __</a:t>
            </a:r>
            <a:r>
              <a:rPr lang="en-US" altLang="ko-KR" dirty="0" err="1" smtClean="0"/>
              <a:t>dirname</a:t>
            </a:r>
            <a:r>
              <a:rPr lang="en-US" altLang="ko-KR" dirty="0" smtClean="0"/>
              <a:t> + 'views');</a:t>
            </a:r>
          </a:p>
          <a:p>
            <a:r>
              <a:rPr lang="en-US" altLang="ko-KR" dirty="0" err="1" smtClean="0"/>
              <a:t>app.set</a:t>
            </a:r>
            <a:r>
              <a:rPr lang="en-US" altLang="ko-KR" dirty="0" smtClean="0"/>
              <a:t>('view engine', 'pug');</a:t>
            </a:r>
          </a:p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70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27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/views/test1_success.pug</a:t>
            </a:r>
          </a:p>
          <a:p>
            <a:pPr lvl="1"/>
            <a:r>
              <a:rPr lang="ko-KR" altLang="en-US" sz="2000" dirty="0" smtClean="0"/>
              <a:t>작성시 유의 사항 </a:t>
            </a:r>
            <a:r>
              <a:rPr lang="en-US" altLang="ko-KR" sz="2000" dirty="0" smtClean="0"/>
              <a:t>: </a:t>
            </a:r>
          </a:p>
          <a:p>
            <a:pPr lvl="1"/>
            <a:r>
              <a:rPr lang="ko-KR" altLang="en-US" sz="2000" dirty="0" smtClean="0"/>
              <a:t>공백과 </a:t>
            </a:r>
            <a:r>
              <a:rPr lang="en-US" altLang="ko-KR" sz="2000" dirty="0" smtClean="0"/>
              <a:t>Tap</a:t>
            </a:r>
            <a:r>
              <a:rPr lang="ko-KR" altLang="en-US" sz="2000" dirty="0" smtClean="0"/>
              <a:t>을 혼용 하면 오류 발생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609-676B-4C84-9848-AE6FC2906095}" type="slidenum">
              <a:rPr lang="ko-KR" altLang="en-US" smtClean="0"/>
              <a:t>82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pug </a:t>
            </a:r>
            <a:r>
              <a:rPr lang="ko-KR" altLang="en-US" dirty="0" err="1"/>
              <a:t>뷰</a:t>
            </a:r>
            <a:r>
              <a:rPr lang="ko-KR" altLang="en-US" dirty="0"/>
              <a:t> 템플릿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47053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721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/routes/test.js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609-676B-4C84-9848-AE6FC2906095}" type="slidenum">
              <a:rPr lang="ko-KR" altLang="en-US" smtClean="0"/>
              <a:t>83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pug </a:t>
            </a:r>
            <a:r>
              <a:rPr lang="ko-KR" altLang="en-US" dirty="0" err="1"/>
              <a:t>뷰</a:t>
            </a:r>
            <a:r>
              <a:rPr lang="ko-KR" altLang="en-US" dirty="0"/>
              <a:t> 템플릿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64103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5206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config.js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609-676B-4C84-9848-AE6FC2906095}" type="slidenum">
              <a:rPr lang="ko-KR" altLang="en-US" smtClean="0"/>
              <a:t>84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pug </a:t>
            </a:r>
            <a:r>
              <a:rPr lang="ko-KR" altLang="en-US" dirty="0" err="1"/>
              <a:t>뷰</a:t>
            </a:r>
            <a:r>
              <a:rPr lang="ko-KR" altLang="en-US" dirty="0"/>
              <a:t> 템플릿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83568" y="2276872"/>
            <a:ext cx="8326224" cy="2880320"/>
            <a:chOff x="683568" y="2276872"/>
            <a:chExt cx="8326224" cy="288032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276872"/>
              <a:ext cx="8326224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1835696" y="4365104"/>
              <a:ext cx="5976664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14050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/public/test1.html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609-676B-4C84-9848-AE6FC2906095}" type="slidenum">
              <a:rPr lang="ko-KR" altLang="en-US" smtClean="0"/>
              <a:t>85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pug </a:t>
            </a:r>
            <a:r>
              <a:rPr lang="ko-KR" altLang="en-US" dirty="0" err="1"/>
              <a:t>뷰</a:t>
            </a:r>
            <a:r>
              <a:rPr lang="ko-KR" altLang="en-US" dirty="0"/>
              <a:t> 템플릿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276872"/>
            <a:ext cx="742655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599" y="5445224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접속경로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http://localhost:3000/public/test1.html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9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module.exports</a:t>
            </a:r>
            <a:r>
              <a:rPr lang="ko-KR" altLang="en-US" sz="2400" dirty="0" smtClean="0"/>
              <a:t>에 객체를 지정하면 모듈로 사용 가능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exports</a:t>
            </a:r>
            <a:r>
              <a:rPr lang="ko-KR" altLang="en-US" dirty="0"/>
              <a:t>에 객체 지정하기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2971619"/>
            <a:ext cx="3168352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261157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module_test1.js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99592" y="3187643"/>
            <a:ext cx="2448272" cy="5040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require('./user1')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83568" y="4555795"/>
            <a:ext cx="2880320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var</a:t>
            </a:r>
            <a:r>
              <a:rPr lang="en-US" altLang="ko-KR" dirty="0" smtClean="0"/>
              <a:t> user --&gt; exports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>
            <a:off x="2123728" y="3691699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148064" y="2980911"/>
            <a:ext cx="2376264" cy="2366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56267" y="3178351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module.exports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056" y="256490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user1.js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92080" y="4063770"/>
            <a:ext cx="2088232" cy="4680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70C0"/>
                </a:solidFill>
              </a:rPr>
              <a:t>getUser</a:t>
            </a:r>
            <a:r>
              <a:rPr lang="en-US" altLang="ko-KR" dirty="0" smtClean="0">
                <a:solidFill>
                  <a:srgbClr val="0070C0"/>
                </a:solidFill>
              </a:rPr>
              <a:t>() </a:t>
            </a:r>
            <a:r>
              <a:rPr lang="ko-KR" altLang="en-US" dirty="0" smtClean="0">
                <a:solidFill>
                  <a:srgbClr val="0070C0"/>
                </a:solidFill>
              </a:rPr>
              <a:t>함수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92080" y="4663807"/>
            <a:ext cx="2088232" cy="4680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group </a:t>
            </a:r>
            <a:r>
              <a:rPr lang="ko-KR" altLang="en-US" dirty="0" smtClean="0">
                <a:solidFill>
                  <a:srgbClr val="0070C0"/>
                </a:solidFill>
              </a:rPr>
              <a:t>객체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347864" y="3350243"/>
            <a:ext cx="1944216" cy="19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563888" y="4590638"/>
            <a:ext cx="1584176" cy="27921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1700" y="288044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모듈 파일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불러들이기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2652" y="48466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참조가능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7380311" y="4600872"/>
            <a:ext cx="65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31195" y="4304129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exports</a:t>
            </a:r>
            <a:r>
              <a:rPr lang="ko-KR" altLang="en-US" sz="1600" dirty="0" smtClean="0">
                <a:solidFill>
                  <a:srgbClr val="FF0000"/>
                </a:solidFill>
              </a:rPr>
              <a:t>에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객체 할당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56168" y="3962092"/>
            <a:ext cx="2160240" cy="1289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10" idx="3"/>
            <a:endCxn id="25" idx="0"/>
          </p:cNvCxnSpPr>
          <p:nvPr/>
        </p:nvCxnSpPr>
        <p:spPr>
          <a:xfrm flipH="1">
            <a:off x="6336288" y="3363017"/>
            <a:ext cx="755738" cy="599075"/>
          </a:xfrm>
          <a:prstGeom prst="curvedConnector4">
            <a:avLst>
              <a:gd name="adj1" fmla="val -30249"/>
              <a:gd name="adj2" fmla="val 654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19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2174</TotalTime>
  <Words>3260</Words>
  <Application>Microsoft Office PowerPoint</Application>
  <PresentationFormat>화면 슬라이드 쇼(4:3)</PresentationFormat>
  <Paragraphs>840</Paragraphs>
  <Slides>85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86" baseType="lpstr">
      <vt:lpstr>고구려 벽화</vt:lpstr>
      <vt:lpstr>NodeJS 프로그래밍</vt:lpstr>
      <vt:lpstr>3주차 목차</vt:lpstr>
      <vt:lpstr>익스프레스 프로젝트를 모듈화</vt:lpstr>
      <vt:lpstr>exports에 객체 지정하기</vt:lpstr>
      <vt:lpstr>exports에 객체 지정하기</vt:lpstr>
      <vt:lpstr>exports에 객체 지정하기</vt:lpstr>
      <vt:lpstr>exports에 객체 지정하기</vt:lpstr>
      <vt:lpstr>exports에 객체 지정하기</vt:lpstr>
      <vt:lpstr>exports에 객체 지정하기</vt:lpstr>
      <vt:lpstr>exports에 객체 지정하기</vt:lpstr>
      <vt:lpstr>exports에 객체 지정하기</vt:lpstr>
      <vt:lpstr>exports에 객체 지정하기</vt:lpstr>
      <vt:lpstr>exports에 객체 지정하기</vt:lpstr>
      <vt:lpstr>exports에 객체 지정하기</vt:lpstr>
      <vt:lpstr>exports에 객체 지정하기</vt:lpstr>
      <vt:lpstr>exports에 객체 지정하기</vt:lpstr>
      <vt:lpstr>Robomongo 관리도구</vt:lpstr>
      <vt:lpstr>데이터베이스 관리도구</vt:lpstr>
      <vt:lpstr>Robomongo 관리도구 설치</vt:lpstr>
      <vt:lpstr>몽구스 모듈 사용</vt:lpstr>
      <vt:lpstr>몽구스</vt:lpstr>
      <vt:lpstr>몽구스</vt:lpstr>
      <vt:lpstr>몽구스</vt:lpstr>
      <vt:lpstr>몽구스</vt:lpstr>
      <vt:lpstr>몽구스</vt:lpstr>
      <vt:lpstr>몽구스</vt:lpstr>
      <vt:lpstr>몽구스</vt:lpstr>
      <vt:lpstr>몽구스</vt:lpstr>
      <vt:lpstr>몽구스</vt:lpstr>
      <vt:lpstr>몽구스</vt:lpstr>
      <vt:lpstr>PowerPoint 프레젠테이션</vt:lpstr>
      <vt:lpstr>PowerPoint 프레젠테이션</vt:lpstr>
      <vt:lpstr>PowerPoint 프레젠테이션</vt:lpstr>
      <vt:lpstr>몽구스</vt:lpstr>
      <vt:lpstr>인덱스와 메소드 사용</vt:lpstr>
      <vt:lpstr>인덱스와 메소드 사용</vt:lpstr>
      <vt:lpstr>인덱스와 메소드 사용</vt:lpstr>
      <vt:lpstr>인덱스와 메소드 사용</vt:lpstr>
      <vt:lpstr>PowerPoint 프레젠테이션</vt:lpstr>
      <vt:lpstr>PowerPoint 프레젠테이션</vt:lpstr>
      <vt:lpstr>PowerPoint 프레젠테이션</vt:lpstr>
      <vt:lpstr>인덱스와 메소드 사용</vt:lpstr>
      <vt:lpstr>비밀번호 암호화하여 저장</vt:lpstr>
      <vt:lpstr>비밀번호 암호화하여 저장</vt:lpstr>
      <vt:lpstr>비밀번호 암호화하여 저장</vt:lpstr>
      <vt:lpstr>비밀번호 암호화하여 저장</vt:lpstr>
      <vt:lpstr>비밀번호 암호화하여 저장</vt:lpstr>
      <vt:lpstr>비밀번호 암호화하여 저장 코드</vt:lpstr>
      <vt:lpstr>PowerPoint 프레젠테이션</vt:lpstr>
      <vt:lpstr>비밀번호 암호화하여 저장 코드</vt:lpstr>
      <vt:lpstr>비밀번호 암호화하여 저장 코드</vt:lpstr>
      <vt:lpstr>사용자 정보 관련 기능 모듈화</vt:lpstr>
      <vt:lpstr>사용자 정보 관련 기능 모듈화</vt:lpstr>
      <vt:lpstr>PowerPoint 프레젠테이션</vt:lpstr>
      <vt:lpstr>스키마 파일 분리</vt:lpstr>
      <vt:lpstr>별도의 모듈 파일로 분리</vt:lpstr>
      <vt:lpstr>PowerPoint 프레젠테이션</vt:lpstr>
      <vt:lpstr>설정 파일 만들기</vt:lpstr>
      <vt:lpstr>설정 파일 만들기</vt:lpstr>
      <vt:lpstr>설정 파일 만들기</vt:lpstr>
      <vt:lpstr>설정 파일 만들기</vt:lpstr>
      <vt:lpstr>설정 파일 만들기</vt:lpstr>
      <vt:lpstr>ejs 뷰 템플릿 사용</vt:lpstr>
      <vt:lpstr>EJS 모듈</vt:lpstr>
      <vt:lpstr>EJS 모듈</vt:lpstr>
      <vt:lpstr>EJS 모듈</vt:lpstr>
      <vt:lpstr>EJS 모듈 테스트</vt:lpstr>
      <vt:lpstr>EJS 모듈 테스트</vt:lpstr>
      <vt:lpstr>EJS 모듈 테스트2</vt:lpstr>
      <vt:lpstr>EJS 모듈 테스트2</vt:lpstr>
      <vt:lpstr>MVC 패턴</vt:lpstr>
      <vt:lpstr>뷰 템플릿 사용</vt:lpstr>
      <vt:lpstr>ejs 뷰 템플릿</vt:lpstr>
      <vt:lpstr>ejs 뷰 템플릿</vt:lpstr>
      <vt:lpstr>ejs 뷰 템플릿</vt:lpstr>
      <vt:lpstr>ejs 뷰 템플릿</vt:lpstr>
      <vt:lpstr>ejs 뷰 템플릿</vt:lpstr>
      <vt:lpstr>ejs 뷰 템플릿(실습)</vt:lpstr>
      <vt:lpstr>ejs 뷰 템플릿(실습)</vt:lpstr>
      <vt:lpstr>pug 뷰 템플릿</vt:lpstr>
      <vt:lpstr>pug 뷰 템플릿</vt:lpstr>
      <vt:lpstr>pug 뷰 템플릿</vt:lpstr>
      <vt:lpstr>pug 뷰 템플릿</vt:lpstr>
      <vt:lpstr>pug 뷰 템플릿</vt:lpstr>
      <vt:lpstr>pug 뷰 템플릿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345</cp:revision>
  <dcterms:created xsi:type="dcterms:W3CDTF">2018-08-05T05:03:07Z</dcterms:created>
  <dcterms:modified xsi:type="dcterms:W3CDTF">2018-09-12T12:59:33Z</dcterms:modified>
</cp:coreProperties>
</file>