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65" r:id="rId6"/>
    <p:sldId id="266" r:id="rId7"/>
    <p:sldId id="268" r:id="rId8"/>
    <p:sldId id="269" r:id="rId9"/>
    <p:sldId id="26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223"/>
    <a:srgbClr val="FED307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66"/>
    <p:restoredTop sz="92778"/>
  </p:normalViewPr>
  <p:slideViewPr>
    <p:cSldViewPr snapToGrid="0" snapToObjects="1">
      <p:cViewPr varScale="1">
        <p:scale>
          <a:sx n="105" d="100"/>
          <a:sy n="105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4A6C-E55C-7B48-A54B-4B35884301AC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4DBE8-F425-0C45-B9B0-8A7D76D9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C6C038-2352-5D4E-8D1C-AD3FA86547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0E03E0-3135-8F43-9F3D-1CEA024F1E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7144" y="-7144"/>
            <a:ext cx="12273280" cy="6903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731DB-9EFD-BF45-AA72-2F7B80F6B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173" y="2029984"/>
            <a:ext cx="8064843" cy="2387600"/>
          </a:xfrm>
          <a:prstGeom prst="rect">
            <a:avLst/>
          </a:prstGeom>
        </p:spPr>
        <p:txBody>
          <a:bodyPr anchor="b" anchorCtr="0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7425F-D6C1-4048-A194-B7C5FB31C0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25172" y="4614341"/>
            <a:ext cx="6878595" cy="424732"/>
          </a:xfrm>
        </p:spPr>
        <p:txBody>
          <a:bodyPr/>
          <a:lstStyle>
            <a:lvl1pPr marL="0" indent="0" algn="l">
              <a:buNone/>
              <a:defRPr sz="2400" b="1" i="1">
                <a:solidFill>
                  <a:srgbClr val="FED3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9F3CDB-A3EA-7249-AB85-4BD33D5D32A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1423" y="668216"/>
            <a:ext cx="3027248" cy="66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5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14A994-59A5-5940-9C81-F192D1C5DD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2104" y="-37433"/>
            <a:ext cx="12271248" cy="69025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7856FE-92E9-CB44-A4CF-4902D3BD62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286819"/>
            <a:ext cx="1752600" cy="393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9F124-31BC-1D4D-B977-305FE162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4656"/>
            <a:ext cx="7236385" cy="2852737"/>
          </a:xfrm>
          <a:prstGeom prst="rect">
            <a:avLst/>
          </a:prstGeo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2DB79-11FC-954D-8167-5992F13EA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94381"/>
            <a:ext cx="10515600" cy="424732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AED7FB-4D0A-544A-BD45-803D8F53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4154" y="6523893"/>
            <a:ext cx="937846" cy="316523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EF147F3-F4BF-2C46-AC54-645A1178D8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Content - White Yel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D35C36-67D5-9C4C-9FF9-A8E0989092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267" r="27156"/>
          <a:stretch/>
        </p:blipFill>
        <p:spPr>
          <a:xfrm>
            <a:off x="5416063" y="0"/>
            <a:ext cx="677593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F1333F-7192-8946-BDCE-ECFA21DDB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73380"/>
          <a:stretch/>
        </p:blipFill>
        <p:spPr>
          <a:xfrm>
            <a:off x="0" y="0"/>
            <a:ext cx="12192000" cy="18256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ECA4A4-5991-1643-98F2-E3A58DB028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286819"/>
            <a:ext cx="1752600" cy="393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C0B4AA-3D09-C846-84C5-DE75B74B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7" y="0"/>
            <a:ext cx="8736227" cy="1186249"/>
          </a:xfrm>
          <a:prstGeom prst="rect">
            <a:avLst/>
          </a:prstGeom>
        </p:spPr>
        <p:txBody>
          <a:bodyPr lIns="0"/>
          <a:lstStyle>
            <a:lvl1pPr>
              <a:defRPr sz="3600" b="1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D06A-A79E-2447-961E-0A8245B87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97" y="1825624"/>
            <a:ext cx="4872366" cy="453810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5D55F45-E9C7-8842-B7BF-9F8E778A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4154" y="6523893"/>
            <a:ext cx="937846" cy="316523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EF147F3-F4BF-2C46-AC54-645A1178D8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3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Content - White Yel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FBE88B-0420-4D48-8AED-D0B136C8E9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40871C-4D26-3246-8C92-26C19244D1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75000"/>
          <a:stretch/>
        </p:blipFill>
        <p:spPr>
          <a:xfrm>
            <a:off x="0" y="0"/>
            <a:ext cx="12192000" cy="1714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49B769-2A4A-5A40-A24E-885C9D90133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286819"/>
            <a:ext cx="1752600" cy="393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B0295B-2371-E042-98B4-5A0860DC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7" y="0"/>
            <a:ext cx="8736227" cy="1186249"/>
          </a:xfrm>
          <a:prstGeom prst="rect">
            <a:avLst/>
          </a:prstGeom>
        </p:spPr>
        <p:txBody>
          <a:bodyPr lIns="0"/>
          <a:lstStyle>
            <a:lvl1pPr>
              <a:defRPr sz="3600" b="1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24412-9723-064C-B3C1-ECA1FF2D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96" y="1825624"/>
            <a:ext cx="11150073" cy="453810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CFA009E-C952-B444-923F-1C777F41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4154" y="6523893"/>
            <a:ext cx="937846" cy="316523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EF147F3-F4BF-2C46-AC54-645A1178D8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9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Content - Yellow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310748-0609-C44F-9879-A3D48D7E17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7156"/>
          <a:stretch/>
        </p:blipFill>
        <p:spPr>
          <a:xfrm>
            <a:off x="3310890" y="0"/>
            <a:ext cx="888111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EDAEE2-AF4C-FF42-8B74-7D4BA213DF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74999"/>
          <a:stretch/>
        </p:blipFill>
        <p:spPr>
          <a:xfrm>
            <a:off x="0" y="0"/>
            <a:ext cx="12192000" cy="1714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323E7B-C8EE-D44F-BC51-64A2E160129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286819"/>
            <a:ext cx="1752600" cy="393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C0B4AA-3D09-C846-84C5-DE75B74B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7" y="0"/>
            <a:ext cx="8736227" cy="1186249"/>
          </a:xfrm>
          <a:prstGeom prst="rect">
            <a:avLst/>
          </a:prstGeom>
        </p:spPr>
        <p:txBody>
          <a:bodyPr lIns="0"/>
          <a:lstStyle>
            <a:lvl1pPr>
              <a:defRPr sz="3600" b="1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59B8BB-915B-8148-8C84-6ED999BD4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97" y="1825624"/>
            <a:ext cx="4872366" cy="453810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D35958-C5B6-3542-85E4-FF775A64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4154" y="6523893"/>
            <a:ext cx="937846" cy="316523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8EF147F3-F4BF-2C46-AC54-645A1178D8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3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Content - Yellow 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0BF1B6-0614-D146-8FA9-4832D1361540}"/>
              </a:ext>
            </a:extLst>
          </p:cNvPr>
          <p:cNvSpPr/>
          <p:nvPr userDrawn="1"/>
        </p:nvSpPr>
        <p:spPr>
          <a:xfrm>
            <a:off x="0" y="0"/>
            <a:ext cx="12192000" cy="69195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3D898-DB08-2345-95F0-0D64A3A386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3518"/>
          <a:stretch/>
        </p:blipFill>
        <p:spPr>
          <a:xfrm>
            <a:off x="0" y="0"/>
            <a:ext cx="12192000" cy="1816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7DD46E-7F83-EF48-AB47-92247CE636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286819"/>
            <a:ext cx="1752600" cy="393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B0295B-2371-E042-98B4-5A0860DC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7" y="0"/>
            <a:ext cx="8736227" cy="1186249"/>
          </a:xfrm>
          <a:prstGeom prst="rect">
            <a:avLst/>
          </a:prstGeom>
        </p:spPr>
        <p:txBody>
          <a:bodyPr lIns="0"/>
          <a:lstStyle>
            <a:lvl1pPr>
              <a:defRPr sz="3600" b="1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A83F15-FF95-1B48-A07E-8A4B8BC24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96" y="1825624"/>
            <a:ext cx="11150073" cy="44081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0EF3BE5-D08C-4443-AC5C-3B1E146B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4154" y="6523893"/>
            <a:ext cx="937846" cy="316523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8EF147F3-F4BF-2C46-AC54-645A1178D8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2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Content - Yellow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E6408F-ED0D-9D41-BD0C-9D9CC273E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5741"/>
          <a:stretch/>
        </p:blipFill>
        <p:spPr>
          <a:xfrm>
            <a:off x="0" y="0"/>
            <a:ext cx="12192000" cy="1663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522566-7FB5-2C45-85D5-2AEED9D5FA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286819"/>
            <a:ext cx="1752600" cy="3937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B241738-B5CC-8949-B72A-2C6029CA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7" y="0"/>
            <a:ext cx="8736227" cy="1186249"/>
          </a:xfrm>
          <a:prstGeom prst="rect">
            <a:avLst/>
          </a:prstGeom>
        </p:spPr>
        <p:txBody>
          <a:bodyPr lIns="0"/>
          <a:lstStyle>
            <a:lvl1pPr>
              <a:defRPr sz="3600" b="1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CE2F85-C568-AF42-9135-FF487DAA4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96" y="1825624"/>
            <a:ext cx="11150073" cy="453810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ACE0065-578C-984D-ACC3-6205C04B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4154" y="6523893"/>
            <a:ext cx="937846" cy="316523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EF147F3-F4BF-2C46-AC54-645A1178D8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6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1359E0-42EC-C14F-AC64-EBA04A9E3F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5185"/>
          <a:stretch/>
        </p:blipFill>
        <p:spPr>
          <a:xfrm>
            <a:off x="0" y="0"/>
            <a:ext cx="12192000" cy="17018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B241738-B5CC-8949-B72A-2C6029CA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7" y="0"/>
            <a:ext cx="8736227" cy="1186249"/>
          </a:xfrm>
          <a:prstGeom prst="rect">
            <a:avLst/>
          </a:prstGeom>
        </p:spPr>
        <p:txBody>
          <a:bodyPr lIns="0"/>
          <a:lstStyle>
            <a:lvl1pPr>
              <a:defRPr sz="3600" b="1"/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F6849-98DB-FF49-AFD8-04A6400FE0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286819"/>
            <a:ext cx="1752600" cy="3937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FD0A5F-4F6C-6A44-A06E-841A8AA42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96" y="1825624"/>
            <a:ext cx="11150073" cy="453810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7C9B51-7B8F-8742-8ACF-61E62904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4154" y="6523893"/>
            <a:ext cx="937846" cy="316523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EF147F3-F4BF-2C46-AC54-645A1178D8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2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32E56-D825-8343-A674-05F30A1D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84460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7242C72E-8D77-774D-B003-4281FE07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620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1" r:id="rId3"/>
    <p:sldLayoutId id="2147483654" r:id="rId4"/>
    <p:sldLayoutId id="2147483664" r:id="rId5"/>
    <p:sldLayoutId id="2147483658" r:id="rId6"/>
    <p:sldLayoutId id="2147483662" r:id="rId7"/>
    <p:sldLayoutId id="2147483672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walk.app.box.com/v/FirstDay-Video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3C07-48D9-8842-8E07-7F07A6EEE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Day Activity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B673232-BCB9-2501-8819-2D327AF95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172" y="4614341"/>
            <a:ext cx="6878595" cy="2222147"/>
          </a:xfrm>
        </p:spPr>
        <p:txBody>
          <a:bodyPr/>
          <a:lstStyle/>
          <a:p>
            <a:r>
              <a:rPr lang="en-US" dirty="0"/>
              <a:t>From Video Cases for Mathematics Instruction</a:t>
            </a:r>
          </a:p>
          <a:p>
            <a:endParaRPr lang="en-US" dirty="0"/>
          </a:p>
          <a:p>
            <a:r>
              <a:rPr lang="en-US" sz="1800" dirty="0">
                <a:effectLst/>
                <a:latin typeface="TimesNewRomanPSMT"/>
              </a:rPr>
              <a:t>Hauk, S., Speer, N. M., Kung, D., </a:t>
            </a:r>
            <a:r>
              <a:rPr lang="en-US" sz="1800" dirty="0" err="1">
                <a:effectLst/>
                <a:latin typeface="TimesNewRomanPSMT"/>
              </a:rPr>
              <a:t>Tsay</a:t>
            </a:r>
            <a:r>
              <a:rPr lang="en-US" sz="1800" dirty="0">
                <a:effectLst/>
                <a:latin typeface="TimesNewRomanPSMT"/>
              </a:rPr>
              <a:t>, J.-J., &amp; Hsu, E. (Eds.) (2013). </a:t>
            </a:r>
            <a:r>
              <a:rPr lang="en-US" sz="1800" i="1" dirty="0">
                <a:effectLst/>
                <a:latin typeface="TimesNewRomanPS"/>
              </a:rPr>
              <a:t>Video cases for college mathematics instructor professional development. </a:t>
            </a:r>
            <a:r>
              <a:rPr lang="en-US" sz="1800" dirty="0">
                <a:effectLst/>
                <a:latin typeface="TimesNewRomanPSMT"/>
              </a:rPr>
              <a:t>Retrieved from http://</a:t>
            </a:r>
            <a:r>
              <a:rPr lang="en-US" sz="1800" dirty="0" err="1">
                <a:effectLst/>
                <a:latin typeface="TimesNewRomanPSMT"/>
              </a:rPr>
              <a:t>collegemathvideocases.org</a:t>
            </a:r>
            <a:r>
              <a:rPr lang="en-US" sz="1800" dirty="0">
                <a:effectLst/>
                <a:latin typeface="TimesNewRomanPSMT"/>
              </a:rPr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2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1E17-7902-C140-B713-EE108DF9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Reflection:  Planning Your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515E-5547-0B43-AFAD-BD16BF8B9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63" y="1745828"/>
            <a:ext cx="11150073" cy="2028248"/>
          </a:xfrm>
        </p:spPr>
        <p:txBody>
          <a:bodyPr/>
          <a:lstStyle/>
          <a:p>
            <a:r>
              <a:rPr lang="en-US" dirty="0"/>
              <a:t>Me: Pass out the planning page</a:t>
            </a:r>
          </a:p>
          <a:p>
            <a:r>
              <a:rPr lang="en-US" dirty="0"/>
              <a:t>You: Take a couple minutes for each question (5-8 minutes total)</a:t>
            </a:r>
          </a:p>
          <a:p>
            <a:r>
              <a:rPr lang="en-US" dirty="0"/>
              <a:t>Us: Pair up and discuss with partner (3-4 minutes)</a:t>
            </a:r>
          </a:p>
          <a:p>
            <a:r>
              <a:rPr lang="en-US" dirty="0"/>
              <a:t>Us: Discuss together.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0DA94-C366-F240-B98C-A2A778E9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3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9755-CE26-E840-8080-44FBA1DC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our Goals?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985D-AF0C-EB40-9A5D-027872680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E02FD-F34A-454C-89C4-E307951A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7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1E17-7902-C140-B713-EE108DF9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515E-5547-0B43-AFAD-BD16BF8B9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96" y="1825624"/>
            <a:ext cx="11150073" cy="1908728"/>
          </a:xfrm>
        </p:spPr>
        <p:txBody>
          <a:bodyPr/>
          <a:lstStyle/>
          <a:p>
            <a:r>
              <a:rPr lang="en-US" dirty="0"/>
              <a:t>Understand the decisions about introductions</a:t>
            </a:r>
          </a:p>
          <a:p>
            <a:r>
              <a:rPr lang="en-US" dirty="0"/>
              <a:t>Examine how first impressions are conveyed </a:t>
            </a:r>
            <a:r>
              <a:rPr lang="en-US" i="1" dirty="0"/>
              <a:t>explicitly</a:t>
            </a:r>
            <a:r>
              <a:rPr lang="en-US" dirty="0"/>
              <a:t> and </a:t>
            </a:r>
            <a:r>
              <a:rPr lang="en-US" i="1" dirty="0"/>
              <a:t>implicitly</a:t>
            </a:r>
          </a:p>
          <a:p>
            <a:r>
              <a:rPr lang="en-US" dirty="0"/>
              <a:t>Learn about choosing activities for the first day</a:t>
            </a:r>
          </a:p>
          <a:p>
            <a:pPr lvl="1"/>
            <a:r>
              <a:rPr lang="en-US" dirty="0"/>
              <a:t>And how these choices set norms.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0DA94-C366-F240-B98C-A2A778E9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9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1E17-7902-C140-B713-EE108DF9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/ Implicit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515E-5547-0B43-AFAD-BD16BF8B9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96" y="1825624"/>
            <a:ext cx="11150073" cy="1789208"/>
          </a:xfrm>
        </p:spPr>
        <p:txBody>
          <a:bodyPr/>
          <a:lstStyle/>
          <a:p>
            <a:r>
              <a:rPr lang="en-US" dirty="0"/>
              <a:t>What does “explicit” mean?</a:t>
            </a:r>
          </a:p>
          <a:p>
            <a:pPr lvl="1"/>
            <a:r>
              <a:rPr lang="en-US" dirty="0"/>
              <a:t>Examples</a:t>
            </a:r>
          </a:p>
          <a:p>
            <a:r>
              <a:rPr lang="en-US" dirty="0"/>
              <a:t>What does “implicit” mean?</a:t>
            </a:r>
          </a:p>
          <a:p>
            <a:pPr lvl="1"/>
            <a:r>
              <a:rPr lang="en-US" dirty="0"/>
              <a:t>Examples?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0DA94-C366-F240-B98C-A2A778E9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7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1E17-7902-C140-B713-EE108DF9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515E-5547-0B43-AFAD-BD16BF8B9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96" y="1825624"/>
            <a:ext cx="11150073" cy="2305246"/>
          </a:xfrm>
        </p:spPr>
        <p:txBody>
          <a:bodyPr/>
          <a:lstStyle/>
          <a:p>
            <a:r>
              <a:rPr lang="en-US" dirty="0"/>
              <a:t>Reflect and make notes answers to these: </a:t>
            </a:r>
          </a:p>
          <a:p>
            <a:r>
              <a:rPr lang="en-US" dirty="0"/>
              <a:t>Think of 2-3 favorite college teachers:</a:t>
            </a:r>
          </a:p>
          <a:p>
            <a:pPr lvl="1"/>
            <a:r>
              <a:rPr lang="en-US" dirty="0"/>
              <a:t>Did they go by first name? Doctor? Professor? Why?</a:t>
            </a:r>
          </a:p>
          <a:p>
            <a:r>
              <a:rPr lang="en-US" dirty="0"/>
              <a:t>What do you know about them? </a:t>
            </a:r>
          </a:p>
          <a:p>
            <a:pPr lvl="1"/>
            <a:r>
              <a:rPr lang="en-US" dirty="0"/>
              <a:t>Why do you think they chose to share that?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0DA94-C366-F240-B98C-A2A778E9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1E17-7902-C140-B713-EE108DF9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515E-5547-0B43-AFAD-BD16BF8B9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96" y="1825624"/>
            <a:ext cx="11150073" cy="2416046"/>
          </a:xfrm>
        </p:spPr>
        <p:txBody>
          <a:bodyPr/>
          <a:lstStyle/>
          <a:p>
            <a:r>
              <a:rPr lang="en-US" dirty="0"/>
              <a:t>We will now watch 3 short clips.  Think about these questions:</a:t>
            </a:r>
          </a:p>
          <a:p>
            <a:r>
              <a:rPr lang="en-US" dirty="0"/>
              <a:t>What does each intro </a:t>
            </a:r>
            <a:r>
              <a:rPr lang="en-US" i="1" dirty="0"/>
              <a:t>explicitly</a:t>
            </a:r>
            <a:r>
              <a:rPr lang="en-US" dirty="0"/>
              <a:t> tell students about the instructor?</a:t>
            </a:r>
          </a:p>
          <a:p>
            <a:r>
              <a:rPr lang="en-US" dirty="0"/>
              <a:t>What does each intro </a:t>
            </a:r>
            <a:r>
              <a:rPr lang="en-US" i="1" dirty="0"/>
              <a:t>implicitly </a:t>
            </a:r>
            <a:r>
              <a:rPr lang="en-US" dirty="0"/>
              <a:t>tell students about the instructor?</a:t>
            </a:r>
          </a:p>
          <a:p>
            <a:r>
              <a:rPr lang="en-US" dirty="0"/>
              <a:t>For each, what do you imagine the classroom atmosphere to be later in the semester.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0DA94-C366-F240-B98C-A2A778E9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1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1E17-7902-C140-B713-EE108DF9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515E-5547-0B43-AFAD-BD16BF8B9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63" y="1745828"/>
            <a:ext cx="11150073" cy="1512209"/>
          </a:xfrm>
        </p:spPr>
        <p:txBody>
          <a:bodyPr/>
          <a:lstStyle/>
          <a:p>
            <a:r>
              <a:rPr lang="en-US" dirty="0">
                <a:hlinkClick r:id="rId2"/>
              </a:rPr>
              <a:t>Watch the video…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We’ll watch the first three clips.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0DA94-C366-F240-B98C-A2A778E9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7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1E17-7902-C140-B713-EE108DF9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515E-5547-0B43-AFAD-BD16BF8B9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96" y="1825624"/>
            <a:ext cx="11150073" cy="2416046"/>
          </a:xfrm>
        </p:spPr>
        <p:txBody>
          <a:bodyPr/>
          <a:lstStyle/>
          <a:p>
            <a:r>
              <a:rPr lang="en-US" dirty="0"/>
              <a:t>We will now watch 3 short clips.  Think about these questions:</a:t>
            </a:r>
          </a:p>
          <a:p>
            <a:r>
              <a:rPr lang="en-US" dirty="0"/>
              <a:t>What does each intro </a:t>
            </a:r>
            <a:r>
              <a:rPr lang="en-US" i="1" dirty="0"/>
              <a:t>explicitly</a:t>
            </a:r>
            <a:r>
              <a:rPr lang="en-US" dirty="0"/>
              <a:t> tell students about the instructor?</a:t>
            </a:r>
          </a:p>
          <a:p>
            <a:r>
              <a:rPr lang="en-US" dirty="0"/>
              <a:t>What does each intro </a:t>
            </a:r>
            <a:r>
              <a:rPr lang="en-US" i="1" dirty="0"/>
              <a:t>implicitly </a:t>
            </a:r>
            <a:r>
              <a:rPr lang="en-US" dirty="0"/>
              <a:t>tell students about the instructor?</a:t>
            </a:r>
          </a:p>
          <a:p>
            <a:r>
              <a:rPr lang="en-US" dirty="0"/>
              <a:t>For each, what do you imagine the classroom atmosphere to be later in the semester.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0DA94-C366-F240-B98C-A2A778E9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1E17-7902-C140-B713-EE108DF9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2: Communicating Norms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515E-5547-0B43-AFAD-BD16BF8B9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63" y="1745828"/>
            <a:ext cx="11150073" cy="2544286"/>
          </a:xfrm>
        </p:spPr>
        <p:txBody>
          <a:bodyPr/>
          <a:lstStyle/>
          <a:p>
            <a:r>
              <a:rPr lang="en-US" dirty="0"/>
              <a:t>Me: Pass out the discussion question page</a:t>
            </a:r>
          </a:p>
          <a:p>
            <a:r>
              <a:rPr lang="en-US" dirty="0"/>
              <a:t>You: Look at that page.  We’ll watch and look for answers.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Us: Watch the video….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0DA94-C366-F240-B98C-A2A778E9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5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22857</TotalTime>
  <Words>369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TimesNewRomanPS</vt:lpstr>
      <vt:lpstr>TimesNewRomanPSMT</vt:lpstr>
      <vt:lpstr>Office Theme</vt:lpstr>
      <vt:lpstr>First Day Activity</vt:lpstr>
      <vt:lpstr>What’s our Goals? </vt:lpstr>
      <vt:lpstr>Goals</vt:lpstr>
      <vt:lpstr>Explicit / Implicit</vt:lpstr>
      <vt:lpstr>Activity 1: Preview</vt:lpstr>
      <vt:lpstr>Activity 1: Discussion Questions</vt:lpstr>
      <vt:lpstr>PowerPoint Presentation</vt:lpstr>
      <vt:lpstr>Activity 1: Discussion Questions</vt:lpstr>
      <vt:lpstr>Activity 2: Communicating Norms</vt:lpstr>
      <vt:lpstr>Reflection:  Planning Your Class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Hammond, John</cp:lastModifiedBy>
  <cp:revision>372</cp:revision>
  <cp:lastPrinted>2020-08-27T17:23:42Z</cp:lastPrinted>
  <dcterms:created xsi:type="dcterms:W3CDTF">2020-08-03T13:38:43Z</dcterms:created>
  <dcterms:modified xsi:type="dcterms:W3CDTF">2023-08-07T21:04:19Z</dcterms:modified>
  <cp:category/>
</cp:coreProperties>
</file>