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285" r:id="rId2"/>
    <p:sldId id="287" r:id="rId3"/>
    <p:sldId id="283" r:id="rId4"/>
    <p:sldId id="378" r:id="rId5"/>
    <p:sldId id="291" r:id="rId6"/>
    <p:sldId id="349" r:id="rId7"/>
    <p:sldId id="370" r:id="rId8"/>
    <p:sldId id="350" r:id="rId9"/>
    <p:sldId id="304" r:id="rId10"/>
    <p:sldId id="354" r:id="rId11"/>
    <p:sldId id="353" r:id="rId12"/>
    <p:sldId id="358" r:id="rId13"/>
    <p:sldId id="359" r:id="rId14"/>
    <p:sldId id="360" r:id="rId15"/>
    <p:sldId id="371" r:id="rId16"/>
    <p:sldId id="352" r:id="rId17"/>
    <p:sldId id="361" r:id="rId18"/>
    <p:sldId id="362" r:id="rId19"/>
    <p:sldId id="376" r:id="rId20"/>
    <p:sldId id="377" r:id="rId21"/>
    <p:sldId id="357" r:id="rId22"/>
    <p:sldId id="365" r:id="rId23"/>
    <p:sldId id="372" r:id="rId24"/>
    <p:sldId id="368" r:id="rId25"/>
    <p:sldId id="373" r:id="rId26"/>
    <p:sldId id="374" r:id="rId27"/>
    <p:sldId id="375" r:id="rId28"/>
    <p:sldId id="379" r:id="rId29"/>
    <p:sldId id="380" r:id="rId30"/>
  </p:sldIdLst>
  <p:sldSz cx="9144000" cy="6858000" type="screen4x3"/>
  <p:notesSz cx="6858000" cy="9144000"/>
  <p:custDataLst>
    <p:tags r:id="rId33"/>
  </p:custDataLst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000099"/>
    <a:srgbClr val="915E3F"/>
    <a:srgbClr val="993300"/>
    <a:srgbClr val="CCECFF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85" autoAdjust="0"/>
    <p:restoredTop sz="89681" autoAdjust="0"/>
  </p:normalViewPr>
  <p:slideViewPr>
    <p:cSldViewPr>
      <p:cViewPr varScale="1">
        <p:scale>
          <a:sx n="72" d="100"/>
          <a:sy n="72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371D54D-6484-4E71-BC0A-097B37A3ED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E82DFD-AF17-41B3-96CB-E5143728EB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A01BD1D-0F53-4E9D-BDBA-09BE45BCAB7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1B9E689-6E48-4405-A6A4-90C895B2F2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2CC66C-2070-48A7-9CD2-A5CAEC2DF2D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70D7BA9-7C19-46CC-AE90-0E5DD9B855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5E63A96-4030-4C09-878C-FDB7B9F35A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A931F29-1D46-4BCC-874F-FC5EA712D60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EEFAFD0-431E-4160-8F46-9713B06639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01CBC4F-E4D2-4437-98AE-CBE0BB3A95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68F1319-496F-411A-A8B4-1538D60D5E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927F7F-7007-4235-BEF0-2DD2AD5F0CC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60700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0" y="71438"/>
            <a:ext cx="4857750" cy="7858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30244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20867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21" y="1978925"/>
            <a:ext cx="8507412" cy="3714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96975"/>
            <a:ext cx="44958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4958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32315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0"/>
            <a:ext cx="8507412" cy="371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96975"/>
            <a:ext cx="44958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69858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1920" y="116632"/>
            <a:ext cx="5292080" cy="648072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45672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9EDFE0-9FCF-4039-8238-BBE3F0EDF45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27538" y="71438"/>
            <a:ext cx="47164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7030A0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7030A0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7030A0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7030A0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CFFFF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CFFFF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CFFFF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CCFFFF"/>
                </a:solidFill>
                <a:latin typeface="Arial Black" pitchFamily="34" charset="0"/>
              </a:defRPr>
            </a:lvl9pPr>
          </a:lstStyle>
          <a:p>
            <a:pPr>
              <a:defRPr/>
            </a:pPr>
            <a:r>
              <a:rPr lang="en-US" sz="2000" kern="0" dirty="0"/>
              <a:t>Click to edit Master title style</a:t>
            </a:r>
            <a:endParaRPr lang="es-ES" sz="20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7806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0" y="71438"/>
            <a:ext cx="4857750" cy="7858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38269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60482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0" y="71438"/>
            <a:ext cx="4857750" cy="7858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95009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99093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87267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43591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B14F7FCE-B634-4B9E-87C0-67060F0F3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7250"/>
            <a:ext cx="9144000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32" name="Text Box 6">
            <a:extLst>
              <a:ext uri="{FF2B5EF4-FFF2-40B4-BE49-F238E27FC236}">
                <a16:creationId xmlns:a16="http://schemas.microsoft.com/office/drawing/2014/main" id="{233EE86C-CD3C-475E-87AC-B8917B6A91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2500" y="6624638"/>
            <a:ext cx="503238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C2157F1-D703-4865-8E99-F2D3E07DE204}" type="slidenum">
              <a:rPr lang="es-ES" altLang="es-ES" sz="1400" b="1" smtClean="0">
                <a:solidFill>
                  <a:srgbClr val="0000F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‹Nº›</a:t>
            </a:fld>
            <a:endParaRPr lang="es-ES" altLang="es-ES" sz="1400" b="1" dirty="0">
              <a:solidFill>
                <a:srgbClr val="0000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79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7030A0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7030A0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7030A0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7030A0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CCFFFF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CCFFFF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CCFFFF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CCFFFF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lletsprojects.com/projects/jinj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jinja.palletsprojects.com/en/stable/templ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D08E0-43AB-48EA-9E04-89D2D6BB7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Parte</a:t>
            </a:r>
            <a:r>
              <a:rPr lang="en-US" dirty="0"/>
              <a:t> III</a:t>
            </a:r>
            <a:br>
              <a:rPr lang="en-US" dirty="0"/>
            </a:b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r>
              <a:rPr lang="en-US" dirty="0"/>
              <a:t> y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32771" name="Subtítulo 2">
            <a:extLst>
              <a:ext uri="{FF2B5EF4-FFF2-40B4-BE49-F238E27FC236}">
                <a16:creationId xmlns:a16="http://schemas.microsoft.com/office/drawing/2014/main" id="{76925058-CB2E-4A0E-A750-608EFC8307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s-ES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22309-67BF-4EE8-AB38-1C00BB42A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3.2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33795" name="Subtítulo 2">
            <a:extLst>
              <a:ext uri="{FF2B5EF4-FFF2-40B4-BE49-F238E27FC236}">
                <a16:creationId xmlns:a16="http://schemas.microsoft.com/office/drawing/2014/main" id="{615CC69B-FF86-415F-8A4C-B9D6CE0F6F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altLang="es-ES" i="1" dirty="0"/>
              <a:t>“Change is the only constant in life.” </a:t>
            </a:r>
            <a:br>
              <a:rPr lang="en-US" altLang="es-ES" i="1" dirty="0"/>
            </a:br>
            <a:r>
              <a:rPr lang="en-US" altLang="es-ES" dirty="0" err="1"/>
              <a:t>Heráclito</a:t>
            </a:r>
            <a:r>
              <a:rPr lang="en-US" altLang="es-ES" dirty="0"/>
              <a:t>, 500 </a:t>
            </a:r>
            <a:r>
              <a:rPr lang="en-US" altLang="es-ES" dirty="0" err="1"/>
              <a:t>a.C.</a:t>
            </a:r>
            <a:endParaRPr lang="en-US" alt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77F628-3248-4E9A-98BE-6193E2083A63}"/>
              </a:ext>
            </a:extLst>
          </p:cNvPr>
          <p:cNvSpPr txBox="1"/>
          <p:nvPr/>
        </p:nvSpPr>
        <p:spPr>
          <a:xfrm>
            <a:off x="0" y="52292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srgbClr val="131413"/>
                </a:solidFill>
                <a:latin typeface="+mn-lt"/>
              </a:rPr>
              <a:t>Paráfrasis moderna de la doctrina del cambio continuo (panta </a:t>
            </a:r>
            <a:r>
              <a:rPr lang="es-ES" sz="1400" dirty="0" err="1">
                <a:solidFill>
                  <a:srgbClr val="131413"/>
                </a:solidFill>
                <a:latin typeface="+mn-lt"/>
              </a:rPr>
              <a:t>rhei</a:t>
            </a:r>
            <a:r>
              <a:rPr lang="es-ES" sz="1400" dirty="0">
                <a:solidFill>
                  <a:srgbClr val="131413"/>
                </a:solidFill>
                <a:latin typeface="+mn-lt"/>
              </a:rPr>
              <a:t>, "todo fluye") de Heráclito, que sostiene que la realidad está en constante transformación y que nada permanece igual. </a:t>
            </a:r>
            <a:endParaRPr lang="es-E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671737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Generación de productos de la SPL</a:t>
            </a:r>
          </a:p>
          <a:p>
            <a:pPr algn="just">
              <a:defRPr/>
            </a:pPr>
            <a:r>
              <a:rPr lang="es-ES" altLang="es-ES" sz="1600" u="sng" dirty="0">
                <a:latin typeface="+mn-lt"/>
              </a:rPr>
              <a:t>Entradas: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Feature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Model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Modelo de características.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Configuration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Configuración del FM.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Implementation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artifacts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Artefactos variables de la SPL.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Mapping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model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(Opcional) Modelo que relaciona las características del FM con los puntos de variación de los artefactos de la SPL para conseguir trazabilidad de las features si fuera necesario.</a:t>
            </a:r>
          </a:p>
          <a:p>
            <a:pPr algn="just">
              <a:defRPr/>
            </a:pPr>
            <a:r>
              <a:rPr lang="es-ES" altLang="es-ES" sz="1600" u="sng" dirty="0">
                <a:latin typeface="+mn-lt"/>
              </a:rPr>
              <a:t>Entradas: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Final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product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Producto final configurado (sin variabilidad).</a:t>
            </a:r>
          </a:p>
          <a:p>
            <a:pPr algn="just">
              <a:defRPr/>
            </a:pPr>
            <a:r>
              <a:rPr lang="es-ES" altLang="es-ES" sz="1600" dirty="0">
                <a:latin typeface="+mn-lt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4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400" dirty="0">
              <a:latin typeface="+mn-lt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endParaRPr lang="es-ES" altLang="es-ES" sz="14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89AB5E-3031-41D5-82D4-8A9030CC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92" y="3299346"/>
            <a:ext cx="6624736" cy="33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621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Generación de productos de la SPL</a:t>
            </a:r>
            <a:endParaRPr lang="es-ES" altLang="es-ES" sz="14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6435B-4281-4FAA-BA82-77573FCD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5" y="1637891"/>
            <a:ext cx="3211674" cy="4822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D3A49B-4BCE-4BB3-BADA-2A7093E3F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089" y="1637891"/>
            <a:ext cx="3048383" cy="452741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0F793B2-D8EE-4488-A879-45046B34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80" y="2564904"/>
            <a:ext cx="1362265" cy="198147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B0472EE-99D7-8EA9-1254-3E6C43DAE58F}"/>
              </a:ext>
            </a:extLst>
          </p:cNvPr>
          <p:cNvSpPr txBox="1"/>
          <p:nvPr/>
        </p:nvSpPr>
        <p:spPr>
          <a:xfrm>
            <a:off x="152498" y="1268004"/>
            <a:ext cx="349188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Feature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Model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 (.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uvl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362586-7AC7-6F84-98A5-0AD978472B4B}"/>
              </a:ext>
            </a:extLst>
          </p:cNvPr>
          <p:cNvSpPr txBox="1"/>
          <p:nvPr/>
        </p:nvSpPr>
        <p:spPr>
          <a:xfrm>
            <a:off x="3732572" y="1269171"/>
            <a:ext cx="349188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Configuración* (.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json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)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F6A13A-DA8A-3FA6-4973-C2870704568F}"/>
              </a:ext>
            </a:extLst>
          </p:cNvPr>
          <p:cNvSpPr txBox="1"/>
          <p:nvPr/>
        </p:nvSpPr>
        <p:spPr>
          <a:xfrm>
            <a:off x="3192527" y="6165304"/>
            <a:ext cx="4835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400" kern="0" dirty="0">
                <a:solidFill>
                  <a:srgbClr val="0000FF"/>
                </a:solidFill>
                <a:latin typeface="+mn-lt"/>
              </a:rPr>
              <a:t>*La configuración parcial se considera total </a:t>
            </a:r>
            <a:br>
              <a:rPr lang="es-ES" sz="1400" kern="0" dirty="0">
                <a:solidFill>
                  <a:srgbClr val="0000FF"/>
                </a:solidFill>
                <a:latin typeface="+mn-lt"/>
              </a:rPr>
            </a:br>
            <a:r>
              <a:rPr lang="es-ES" sz="1400" kern="0" dirty="0">
                <a:solidFill>
                  <a:srgbClr val="0000FF"/>
                </a:solidFill>
                <a:latin typeface="+mn-lt"/>
              </a:rPr>
              <a:t>(las características no decididas se consideran no seleccionadas)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A5FC5A-F415-2C96-5666-224CA56D5AE5}"/>
              </a:ext>
            </a:extLst>
          </p:cNvPr>
          <p:cNvSpPr txBox="1"/>
          <p:nvPr/>
        </p:nvSpPr>
        <p:spPr>
          <a:xfrm>
            <a:off x="7520480" y="1918573"/>
            <a:ext cx="1362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Producto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97647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Generación productos de la SPL</a:t>
            </a:r>
            <a:endParaRPr lang="es-ES" altLang="es-ES" sz="14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6435B-4281-4FAA-BA82-77573FCD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5" y="1637891"/>
            <a:ext cx="3211674" cy="4822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B0472EE-99D7-8EA9-1254-3E6C43DAE58F}"/>
              </a:ext>
            </a:extLst>
          </p:cNvPr>
          <p:cNvSpPr txBox="1"/>
          <p:nvPr/>
        </p:nvSpPr>
        <p:spPr>
          <a:xfrm>
            <a:off x="152498" y="1268004"/>
            <a:ext cx="349188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Feature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Model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 (.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uvl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362586-7AC7-6F84-98A5-0AD978472B4B}"/>
              </a:ext>
            </a:extLst>
          </p:cNvPr>
          <p:cNvSpPr txBox="1"/>
          <p:nvPr/>
        </p:nvSpPr>
        <p:spPr>
          <a:xfrm>
            <a:off x="3732572" y="1269171"/>
            <a:ext cx="349188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Configuración* (.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json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)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F6A13A-DA8A-3FA6-4973-C2870704568F}"/>
              </a:ext>
            </a:extLst>
          </p:cNvPr>
          <p:cNvSpPr txBox="1"/>
          <p:nvPr/>
        </p:nvSpPr>
        <p:spPr>
          <a:xfrm>
            <a:off x="3192527" y="6165304"/>
            <a:ext cx="4835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400" kern="0" dirty="0">
                <a:solidFill>
                  <a:srgbClr val="0000FF"/>
                </a:solidFill>
                <a:latin typeface="+mn-lt"/>
              </a:rPr>
              <a:t>*La configuración parcial se considera total </a:t>
            </a:r>
            <a:br>
              <a:rPr lang="es-ES" sz="1400" kern="0" dirty="0">
                <a:solidFill>
                  <a:srgbClr val="0000FF"/>
                </a:solidFill>
                <a:latin typeface="+mn-lt"/>
              </a:rPr>
            </a:br>
            <a:r>
              <a:rPr lang="es-ES" sz="1400" kern="0" dirty="0">
                <a:solidFill>
                  <a:srgbClr val="0000FF"/>
                </a:solidFill>
                <a:latin typeface="+mn-lt"/>
              </a:rPr>
              <a:t>(las características no decididas se consideran no seleccionadas)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A5FC5A-F415-2C96-5666-224CA56D5AE5}"/>
              </a:ext>
            </a:extLst>
          </p:cNvPr>
          <p:cNvSpPr txBox="1"/>
          <p:nvPr/>
        </p:nvSpPr>
        <p:spPr>
          <a:xfrm>
            <a:off x="7520480" y="1918573"/>
            <a:ext cx="1362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Producto final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5E3A20-4778-AD90-8ACC-5B52A7D9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68" y="1918573"/>
            <a:ext cx="3156508" cy="35423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BCF088-B7AA-12A6-7AFE-76A921F2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80" y="2564904"/>
            <a:ext cx="123842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36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Generación productos de la SPL</a:t>
            </a:r>
            <a:endParaRPr lang="es-ES" altLang="es-ES" sz="14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6435B-4281-4FAA-BA82-77573FCD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5" y="1637891"/>
            <a:ext cx="3211674" cy="4822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B0472EE-99D7-8EA9-1254-3E6C43DAE58F}"/>
              </a:ext>
            </a:extLst>
          </p:cNvPr>
          <p:cNvSpPr txBox="1"/>
          <p:nvPr/>
        </p:nvSpPr>
        <p:spPr>
          <a:xfrm>
            <a:off x="152498" y="1268004"/>
            <a:ext cx="349188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Feature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Model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 (.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uvl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362586-7AC7-6F84-98A5-0AD978472B4B}"/>
              </a:ext>
            </a:extLst>
          </p:cNvPr>
          <p:cNvSpPr txBox="1"/>
          <p:nvPr/>
        </p:nvSpPr>
        <p:spPr>
          <a:xfrm>
            <a:off x="3732572" y="1269171"/>
            <a:ext cx="349188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Configuración* (.</a:t>
            </a: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json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)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F6A13A-DA8A-3FA6-4973-C2870704568F}"/>
              </a:ext>
            </a:extLst>
          </p:cNvPr>
          <p:cNvSpPr txBox="1"/>
          <p:nvPr/>
        </p:nvSpPr>
        <p:spPr>
          <a:xfrm>
            <a:off x="3192527" y="6165304"/>
            <a:ext cx="4835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400" kern="0" dirty="0">
                <a:solidFill>
                  <a:srgbClr val="0000FF"/>
                </a:solidFill>
                <a:latin typeface="+mn-lt"/>
              </a:rPr>
              <a:t>*La configuración parcial se considera total </a:t>
            </a:r>
            <a:br>
              <a:rPr lang="es-ES" sz="1400" kern="0" dirty="0">
                <a:solidFill>
                  <a:srgbClr val="0000FF"/>
                </a:solidFill>
                <a:latin typeface="+mn-lt"/>
              </a:rPr>
            </a:br>
            <a:r>
              <a:rPr lang="es-ES" sz="1400" kern="0" dirty="0">
                <a:solidFill>
                  <a:srgbClr val="0000FF"/>
                </a:solidFill>
                <a:latin typeface="+mn-lt"/>
              </a:rPr>
              <a:t>(las características no decididas se consideran no seleccionadas)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A5FC5A-F415-2C96-5666-224CA56D5AE5}"/>
              </a:ext>
            </a:extLst>
          </p:cNvPr>
          <p:cNvSpPr txBox="1"/>
          <p:nvPr/>
        </p:nvSpPr>
        <p:spPr>
          <a:xfrm>
            <a:off x="7520480" y="1918573"/>
            <a:ext cx="1362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Producto final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54350C-A4BE-89DC-807B-88060BC2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637891"/>
            <a:ext cx="2396575" cy="44507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B9CCEE-5854-A8CE-440B-2F2009B8B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66" y="2557598"/>
            <a:ext cx="156231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6170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Generación productos de la SPL con un enfoque basado en plantillas</a:t>
            </a:r>
          </a:p>
          <a:p>
            <a:pPr algn="just">
              <a:defRPr/>
            </a:pPr>
            <a:r>
              <a:rPr lang="es-ES" altLang="es-ES" sz="1600" u="sng" dirty="0">
                <a:latin typeface="+mn-lt"/>
              </a:rPr>
              <a:t>Entradas: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Feature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Model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Modelo de características (en UVL).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Configuration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Configuración del FM (en JSON).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Implementation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artifacts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Artefactos variables de la SPL (como plantillas </a:t>
            </a:r>
            <a:r>
              <a:rPr lang="es-ES" altLang="es-ES" sz="1600" dirty="0" err="1">
                <a:latin typeface="+mn-lt"/>
              </a:rPr>
              <a:t>Jinja</a:t>
            </a:r>
            <a:r>
              <a:rPr lang="es-ES" altLang="es-ES" sz="1600" dirty="0">
                <a:latin typeface="+mn-lt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Mapping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model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(Opcional) Modelo que relaciona las características del FM con los puntos de variación de los artefactos de la SPL (.</a:t>
            </a:r>
            <a:r>
              <a:rPr lang="es-ES" altLang="es-ES" sz="1600" dirty="0" err="1">
                <a:latin typeface="+mn-lt"/>
              </a:rPr>
              <a:t>csv</a:t>
            </a:r>
            <a:r>
              <a:rPr lang="es-ES" altLang="es-ES" sz="1600" dirty="0">
                <a:latin typeface="+mn-lt"/>
              </a:rPr>
              <a:t>). Solo es necesario si los puntos de variación y variantes de las plantillas </a:t>
            </a:r>
            <a:r>
              <a:rPr lang="es-ES" altLang="es-ES" sz="1600" dirty="0" err="1">
                <a:latin typeface="+mn-lt"/>
              </a:rPr>
              <a:t>Jinja</a:t>
            </a:r>
            <a:r>
              <a:rPr lang="es-ES" altLang="es-ES" sz="1600" dirty="0">
                <a:latin typeface="+mn-lt"/>
              </a:rPr>
              <a:t> no tienen los mismos nombres que las características del FM.</a:t>
            </a:r>
          </a:p>
          <a:p>
            <a:pPr algn="just">
              <a:defRPr/>
            </a:pPr>
            <a:r>
              <a:rPr lang="es-ES" altLang="es-ES" sz="1600" u="sng" dirty="0">
                <a:latin typeface="+mn-lt"/>
              </a:rPr>
              <a:t>Entradas: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Final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product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: </a:t>
            </a:r>
            <a:r>
              <a:rPr lang="es-ES" altLang="es-ES" sz="1600" dirty="0">
                <a:latin typeface="+mn-lt"/>
              </a:rPr>
              <a:t> Producto final configurado (sin variabilidad).</a:t>
            </a:r>
          </a:p>
          <a:p>
            <a:pPr algn="just">
              <a:defRPr/>
            </a:pPr>
            <a:r>
              <a:rPr lang="es-ES" altLang="es-ES" sz="1600" dirty="0">
                <a:latin typeface="+mn-lt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4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400" dirty="0">
              <a:latin typeface="+mn-lt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endParaRPr lang="es-ES" altLang="es-ES" sz="14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1C05E5-A480-49D5-AA8B-E96F3EE7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93152"/>
            <a:ext cx="6480720" cy="33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5935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331EFD-D6DF-4885-BAF5-83DBD7F0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09032"/>
            <a:ext cx="2006191" cy="8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 err="1">
                <a:solidFill>
                  <a:srgbClr val="0000FF"/>
                </a:solidFill>
                <a:latin typeface="+mn-lt"/>
              </a:rPr>
              <a:t>Jinja</a:t>
            </a: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 (procesador de plantillas)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altLang="es-ES" b="1" i="1" dirty="0">
                <a:solidFill>
                  <a:srgbClr val="0000FF"/>
                </a:solidFill>
                <a:latin typeface="+mn-lt"/>
              </a:rPr>
              <a:t>Jinja </a:t>
            </a:r>
            <a:r>
              <a:rPr lang="en-US" altLang="es-E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es-ES" dirty="0">
                <a:solidFill>
                  <a:srgbClr val="0000FF"/>
                </a:solidFill>
                <a:latin typeface="+mn-lt"/>
                <a:hlinkClick r:id="rId3"/>
              </a:rPr>
              <a:t>https://palletsprojects.com/projects/jinja</a:t>
            </a:r>
            <a:r>
              <a:rPr lang="en-US" altLang="es-E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s-ES" altLang="es-ES" dirty="0">
                <a:latin typeface="+mn-lt"/>
              </a:rPr>
              <a:t>es un motor de plantillas rápido, expresivo y extensible. Marcadores especiales en la plantilla permiten escribir código similar a la sintaxis de Python. Luego, la plantilla recibe datos para generar el documento final.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7E17E7-F4C0-4BC7-B2C4-034A2F42C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573100"/>
            <a:ext cx="5295850" cy="20935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5EDF874-0AC9-43A3-B493-2BAA2D25DD41}"/>
              </a:ext>
            </a:extLst>
          </p:cNvPr>
          <p:cNvSpPr txBox="1"/>
          <p:nvPr/>
        </p:nvSpPr>
        <p:spPr>
          <a:xfrm>
            <a:off x="-29696" y="2060848"/>
            <a:ext cx="917369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u="sng" dirty="0">
                <a:latin typeface="+mn-lt"/>
              </a:rPr>
              <a:t>Características: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Herencia e inclusión de plantillas.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Definición e importación de macros dentro de las plantillas.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 err="1">
                <a:latin typeface="+mn-lt"/>
              </a:rPr>
              <a:t>Autoescapado</a:t>
            </a:r>
            <a:r>
              <a:rPr lang="es-ES" altLang="es-ES" sz="1400" dirty="0">
                <a:latin typeface="+mn-lt"/>
              </a:rPr>
              <a:t> en plantillas HTML para prevenir ataques XSS a partir de entradas no confiables de usuarios.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Entorno aislado (</a:t>
            </a:r>
            <a:r>
              <a:rPr lang="es-ES" altLang="es-ES" sz="1400" dirty="0" err="1">
                <a:latin typeface="+mn-lt"/>
              </a:rPr>
              <a:t>sandboxed</a:t>
            </a:r>
            <a:r>
              <a:rPr lang="es-ES" altLang="es-ES" sz="1400" dirty="0">
                <a:latin typeface="+mn-lt"/>
              </a:rPr>
              <a:t>) que permite renderizar plantillas no confiables de manera segura.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Soporte para </a:t>
            </a:r>
            <a:r>
              <a:rPr lang="es-ES" altLang="es-ES" sz="1400" dirty="0" err="1">
                <a:latin typeface="+mn-lt"/>
              </a:rPr>
              <a:t>AsyncIO</a:t>
            </a:r>
            <a:r>
              <a:rPr lang="es-ES" altLang="es-ES" sz="1400" dirty="0">
                <a:latin typeface="+mn-lt"/>
              </a:rPr>
              <a:t> para generar plantillas y llamar funciones asíncronas.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Compatibilidad con I18N mediante Babel.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Compilación de plantillas a código Python optimizado en tiempo de ejecución con almacenamiento en caché o </a:t>
            </a:r>
            <a:r>
              <a:rPr lang="es-ES" altLang="es-ES" sz="1400" dirty="0" err="1">
                <a:latin typeface="+mn-lt"/>
              </a:rPr>
              <a:t>precompilación</a:t>
            </a:r>
            <a:r>
              <a:rPr lang="es-ES" altLang="es-ES" sz="1400" dirty="0">
                <a:latin typeface="+mn-lt"/>
              </a:rPr>
              <a:t> anticipada.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Manejo de excepciones con referencias a la línea correcta en la plantilla para facilitar la depuración.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s-ES" altLang="es-ES" sz="1400" dirty="0">
                <a:latin typeface="+mn-lt"/>
              </a:rPr>
              <a:t>Filtros, pruebas, funciones y sintaxis extensibles.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2D2B84-9D43-4BA5-A11E-F70DE3379589}"/>
              </a:ext>
            </a:extLst>
          </p:cNvPr>
          <p:cNvSpPr txBox="1"/>
          <p:nvPr/>
        </p:nvSpPr>
        <p:spPr>
          <a:xfrm>
            <a:off x="6024947" y="5130548"/>
            <a:ext cx="285750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sz="2000" u="sng" dirty="0">
                <a:latin typeface="+mn-lt"/>
              </a:rPr>
              <a:t>Instalación:</a:t>
            </a:r>
          </a:p>
          <a:p>
            <a:pPr algn="just">
              <a:defRPr/>
            </a:pPr>
            <a:r>
              <a:rPr lang="es-ES" altLang="es-ES" sz="2000" dirty="0" err="1">
                <a:latin typeface="Consolas" panose="020B0609020204030204" pitchFamily="49" charset="0"/>
              </a:rPr>
              <a:t>pip</a:t>
            </a:r>
            <a:r>
              <a:rPr lang="es-ES" altLang="es-ES" sz="2000" dirty="0">
                <a:latin typeface="Consolas" panose="020B0609020204030204" pitchFamily="49" charset="0"/>
              </a:rPr>
              <a:t> </a:t>
            </a:r>
            <a:r>
              <a:rPr lang="es-ES" altLang="es-ES" sz="2000" dirty="0" err="1">
                <a:latin typeface="Consolas" panose="020B0609020204030204" pitchFamily="49" charset="0"/>
              </a:rPr>
              <a:t>install</a:t>
            </a:r>
            <a:r>
              <a:rPr lang="es-ES" altLang="es-ES" sz="2000" dirty="0">
                <a:latin typeface="Consolas" panose="020B0609020204030204" pitchFamily="49" charset="0"/>
              </a:rPr>
              <a:t> Jinja2</a:t>
            </a:r>
          </a:p>
        </p:txBody>
      </p:sp>
    </p:spTree>
    <p:extLst>
      <p:ext uri="{BB962C8B-B14F-4D97-AF65-F5344CB8AC3E}">
        <p14:creationId xmlns:p14="http://schemas.microsoft.com/office/powerpoint/2010/main" val="345430522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735087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Principales directivas de las plantillas </a:t>
            </a:r>
            <a:r>
              <a:rPr lang="es-ES" altLang="es-ES" sz="2400" b="1" dirty="0" err="1">
                <a:solidFill>
                  <a:srgbClr val="0000FF"/>
                </a:solidFill>
                <a:latin typeface="+mn-lt"/>
              </a:rPr>
              <a:t>Jinja</a:t>
            </a:r>
            <a:endParaRPr lang="es-ES" altLang="es-ES" sz="2400" b="1" dirty="0">
              <a:solidFill>
                <a:srgbClr val="0000FF"/>
              </a:solidFill>
              <a:latin typeface="+mn-lt"/>
            </a:endParaRPr>
          </a:p>
          <a:p>
            <a:pPr algn="ctr">
              <a:defRPr/>
            </a:pPr>
            <a:r>
              <a:rPr lang="es-ES" sz="1600" dirty="0">
                <a:latin typeface="+mn-lt"/>
                <a:hlinkClick r:id="rId2"/>
              </a:rPr>
              <a:t>(https://jinja.palletsprojects.com/en/stable/templates/)</a:t>
            </a:r>
            <a:endParaRPr lang="es-ES" sz="1600" dirty="0">
              <a:latin typeface="+mn-lt"/>
            </a:endParaRPr>
          </a:p>
          <a:p>
            <a:pPr algn="ctr">
              <a:defRPr/>
            </a:pPr>
            <a:endParaRPr lang="es-ES" altLang="es-ES" sz="1400" dirty="0">
              <a:latin typeface="+mn-lt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6F0B993-E713-3D36-E63F-1C7249A8CCE8}"/>
              </a:ext>
            </a:extLst>
          </p:cNvPr>
          <p:cNvGrpSpPr/>
          <p:nvPr/>
        </p:nvGrpSpPr>
        <p:grpSpPr>
          <a:xfrm>
            <a:off x="0" y="1346179"/>
            <a:ext cx="4355976" cy="5323181"/>
            <a:chOff x="0" y="1124744"/>
            <a:chExt cx="4355976" cy="532318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8695646-DD60-C50E-98DE-6D7F70D8F8BB}"/>
                </a:ext>
              </a:extLst>
            </p:cNvPr>
            <p:cNvSpPr txBox="1"/>
            <p:nvPr/>
          </p:nvSpPr>
          <p:spPr>
            <a:xfrm>
              <a:off x="0" y="1124744"/>
              <a:ext cx="4355976" cy="5016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sz="1600" u="sng" kern="0" dirty="0" err="1">
                  <a:latin typeface="+mn-lt"/>
                </a:rPr>
                <a:t>Delimitadores</a:t>
              </a:r>
              <a:r>
                <a:rPr lang="en-US" sz="1600" u="sng" kern="0" dirty="0">
                  <a:latin typeface="+mn-lt"/>
                </a:rPr>
                <a:t>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600" b="1" kern="0" dirty="0">
                  <a:latin typeface="Consolas" panose="020B0609020204030204" pitchFamily="49" charset="0"/>
                </a:rPr>
                <a:t>{% ... %}</a:t>
              </a:r>
              <a:r>
                <a:rPr lang="en-US" sz="1600" kern="0" dirty="0">
                  <a:latin typeface="+mn-lt"/>
                </a:rPr>
                <a:t> para </a:t>
              </a:r>
              <a:r>
                <a:rPr lang="es-ES" sz="1600" kern="0" dirty="0">
                  <a:solidFill>
                    <a:srgbClr val="0000FF"/>
                  </a:solidFill>
                  <a:latin typeface="+mn-lt"/>
                </a:rPr>
                <a:t>declaraciones</a:t>
              </a:r>
              <a:r>
                <a:rPr lang="en-US" sz="1600" kern="0" dirty="0">
                  <a:latin typeface="+mn-lt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600" b="1" kern="0" dirty="0">
                  <a:latin typeface="Consolas" panose="020B0609020204030204" pitchFamily="49" charset="0"/>
                </a:rPr>
                <a:t>{{ ... }} </a:t>
              </a:r>
              <a:r>
                <a:rPr lang="en-US" sz="1600" kern="0" dirty="0">
                  <a:latin typeface="+mn-lt"/>
                </a:rPr>
                <a:t>para </a:t>
              </a:r>
              <a:r>
                <a:rPr lang="en-US" sz="1600" kern="0" dirty="0" err="1">
                  <a:solidFill>
                    <a:srgbClr val="0000FF"/>
                  </a:solidFill>
                  <a:latin typeface="+mn-lt"/>
                </a:rPr>
                <a:t>expresiones</a:t>
              </a:r>
              <a:r>
                <a:rPr lang="en-US" sz="1600" kern="0" dirty="0">
                  <a:latin typeface="+mn-lt"/>
                </a:rPr>
                <a:t> que se </a:t>
              </a:r>
              <a:r>
                <a:rPr lang="en-US" sz="1600" kern="0" dirty="0" err="1">
                  <a:latin typeface="+mn-lt"/>
                </a:rPr>
                <a:t>imprimen</a:t>
              </a:r>
              <a:r>
                <a:rPr lang="en-US" sz="1600" kern="0" dirty="0">
                  <a:latin typeface="+mn-lt"/>
                </a:rPr>
                <a:t> </a:t>
              </a:r>
              <a:r>
                <a:rPr lang="en-US" sz="1600" kern="0" dirty="0" err="1">
                  <a:latin typeface="+mn-lt"/>
                </a:rPr>
                <a:t>en</a:t>
              </a:r>
              <a:r>
                <a:rPr lang="en-US" sz="1600" kern="0" dirty="0">
                  <a:latin typeface="+mn-lt"/>
                </a:rPr>
                <a:t> la </a:t>
              </a:r>
              <a:r>
                <a:rPr lang="en-US" sz="1600" kern="0" dirty="0" err="1">
                  <a:latin typeface="+mn-lt"/>
                </a:rPr>
                <a:t>salida</a:t>
              </a:r>
              <a:r>
                <a:rPr lang="en-US" sz="1600" kern="0" dirty="0">
                  <a:latin typeface="+mn-lt"/>
                </a:rPr>
                <a:t> de la </a:t>
              </a:r>
              <a:r>
                <a:rPr lang="en-US" sz="1600" kern="0" dirty="0" err="1">
                  <a:latin typeface="+mn-lt"/>
                </a:rPr>
                <a:t>plantilla</a:t>
              </a:r>
              <a:r>
                <a:rPr lang="en-US" sz="1600" kern="0" dirty="0">
                  <a:latin typeface="+mn-lt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600" b="1" kern="0" dirty="0">
                  <a:latin typeface="Consolas" panose="020B0609020204030204" pitchFamily="49" charset="0"/>
                </a:rPr>
                <a:t>{# ... #} </a:t>
              </a:r>
              <a:r>
                <a:rPr lang="en-US" sz="1600" kern="0" dirty="0">
                  <a:latin typeface="+mn-lt"/>
                </a:rPr>
                <a:t>para </a:t>
              </a:r>
              <a:r>
                <a:rPr lang="en-US" sz="1600" kern="0" dirty="0" err="1">
                  <a:solidFill>
                    <a:srgbClr val="0000FF"/>
                  </a:solidFill>
                  <a:latin typeface="+mn-lt"/>
                </a:rPr>
                <a:t>comentarios</a:t>
              </a:r>
              <a:r>
                <a:rPr lang="en-US" sz="1600" b="1" kern="0" dirty="0">
                  <a:latin typeface="+mn-lt"/>
                </a:rPr>
                <a:t> </a:t>
              </a:r>
              <a:r>
                <a:rPr lang="en-US" sz="1600" kern="0" dirty="0">
                  <a:latin typeface="+mn-lt"/>
                </a:rPr>
                <a:t>que no se </a:t>
              </a:r>
              <a:r>
                <a:rPr lang="en-US" sz="1600" kern="0" dirty="0" err="1">
                  <a:latin typeface="+mn-lt"/>
                </a:rPr>
                <a:t>incluyen</a:t>
              </a:r>
              <a:r>
                <a:rPr lang="en-US" sz="1600" kern="0" dirty="0">
                  <a:latin typeface="+mn-lt"/>
                </a:rPr>
                <a:t> </a:t>
              </a:r>
              <a:r>
                <a:rPr lang="en-US" sz="1600" kern="0" dirty="0" err="1">
                  <a:latin typeface="+mn-lt"/>
                </a:rPr>
                <a:t>en</a:t>
              </a:r>
              <a:r>
                <a:rPr lang="en-US" sz="1600" kern="0" dirty="0">
                  <a:latin typeface="+mn-lt"/>
                </a:rPr>
                <a:t> la </a:t>
              </a:r>
              <a:r>
                <a:rPr lang="en-US" sz="1600" kern="0" dirty="0" err="1">
                  <a:latin typeface="+mn-lt"/>
                </a:rPr>
                <a:t>salida</a:t>
              </a:r>
              <a:r>
                <a:rPr lang="en-US" sz="1600" kern="0" dirty="0">
                  <a:latin typeface="+mn-lt"/>
                </a:rPr>
                <a:t> de la </a:t>
              </a:r>
              <a:r>
                <a:rPr lang="en-US" sz="1600" kern="0" dirty="0" err="1">
                  <a:latin typeface="+mn-lt"/>
                </a:rPr>
                <a:t>plantilla</a:t>
              </a:r>
              <a:r>
                <a:rPr lang="en-US" sz="1600" kern="0" dirty="0">
                  <a:latin typeface="+mn-lt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latin typeface="+mn-lt"/>
              </a:endParaRPr>
            </a:p>
            <a:p>
              <a:pPr algn="just">
                <a:defRPr/>
              </a:pPr>
              <a:r>
                <a:rPr lang="en-US" sz="1600" u="sng" kern="0" dirty="0" err="1">
                  <a:latin typeface="+mn-lt"/>
                </a:rPr>
                <a:t>Acceso</a:t>
              </a:r>
              <a:r>
                <a:rPr lang="en-US" sz="1600" u="sng" kern="0" dirty="0">
                  <a:latin typeface="+mn-lt"/>
                </a:rPr>
                <a:t> a variables: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600" b="1" kern="0" dirty="0">
                  <a:latin typeface="Consolas" panose="020B0609020204030204" pitchFamily="49" charset="0"/>
                </a:rPr>
                <a:t>{{ </a:t>
              </a:r>
              <a:r>
                <a:rPr lang="en-US" sz="1600" b="1" kern="0" dirty="0" err="1">
                  <a:latin typeface="Consolas" panose="020B0609020204030204" pitchFamily="49" charset="0"/>
                </a:rPr>
                <a:t>foo.bar</a:t>
              </a:r>
              <a:r>
                <a:rPr lang="en-US" sz="1600" b="1" kern="0" dirty="0">
                  <a:latin typeface="Consolas" panose="020B0609020204030204" pitchFamily="49" charset="0"/>
                </a:rPr>
                <a:t> }}</a:t>
              </a:r>
              <a:endParaRPr lang="en-US" sz="1600" kern="0" dirty="0">
                <a:latin typeface="+mn-lt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600" b="1" kern="0" dirty="0">
                  <a:latin typeface="Consolas" panose="020B0609020204030204" pitchFamily="49" charset="0"/>
                </a:rPr>
                <a:t>{{ foo['bar'] }}</a:t>
              </a:r>
              <a:endParaRPr lang="en-US" sz="1600" kern="0" dirty="0">
                <a:latin typeface="+mn-lt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s-ES" sz="1600" kern="0" dirty="0">
                <a:latin typeface="+mn-lt"/>
              </a:endParaRPr>
            </a:p>
            <a:p>
              <a:pPr algn="just">
                <a:defRPr/>
              </a:pPr>
              <a:r>
                <a:rPr lang="en-US" sz="1600" u="sng" kern="0" dirty="0" err="1">
                  <a:latin typeface="+mn-lt"/>
                </a:rPr>
                <a:t>Estructuras</a:t>
              </a:r>
              <a:r>
                <a:rPr lang="en-US" sz="1600" u="sng" kern="0" dirty="0">
                  <a:latin typeface="+mn-lt"/>
                </a:rPr>
                <a:t> de control: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600" b="1" kern="0" dirty="0">
                  <a:latin typeface="Consolas" panose="020B0609020204030204" pitchFamily="49" charset="0"/>
                </a:rPr>
                <a:t>{% if ... %} </a:t>
              </a:r>
              <a:r>
                <a:rPr lang="en-US" sz="1600" kern="0" dirty="0">
                  <a:latin typeface="+mn-lt"/>
                </a:rPr>
                <a:t>para </a:t>
              </a:r>
              <a:r>
                <a:rPr lang="en-US" sz="1600" kern="0" dirty="0" err="1">
                  <a:latin typeface="+mn-lt"/>
                </a:rPr>
                <a:t>evaluar</a:t>
              </a:r>
              <a:r>
                <a:rPr lang="en-US" sz="1600" kern="0" dirty="0">
                  <a:latin typeface="+mn-lt"/>
                </a:rPr>
                <a:t> </a:t>
              </a:r>
              <a:r>
                <a:rPr lang="en-US" sz="1600" kern="0" dirty="0" err="1">
                  <a:solidFill>
                    <a:srgbClr val="0000FF"/>
                  </a:solidFill>
                  <a:latin typeface="+mn-lt"/>
                </a:rPr>
                <a:t>condiciones</a:t>
              </a:r>
              <a:r>
                <a:rPr lang="en-US" sz="1600" kern="0" dirty="0">
                  <a:latin typeface="+mn-lt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latin typeface="+mn-lt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latin typeface="+mn-lt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latin typeface="+mn-lt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latin typeface="+mn-lt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n-US" sz="1600" b="1" kern="0" dirty="0">
                  <a:latin typeface="Consolas" panose="020B0609020204030204" pitchFamily="49" charset="0"/>
                </a:rPr>
                <a:t>{% for ... %} </a:t>
              </a:r>
              <a:r>
                <a:rPr lang="en-US" sz="1600" kern="0" dirty="0">
                  <a:latin typeface="+mn-lt"/>
                </a:rPr>
                <a:t>para </a:t>
              </a:r>
              <a:r>
                <a:rPr lang="en-US" sz="1600" kern="0" dirty="0" err="1">
                  <a:solidFill>
                    <a:srgbClr val="0000FF"/>
                  </a:solidFill>
                  <a:latin typeface="+mn-lt"/>
                </a:rPr>
                <a:t>iterar</a:t>
              </a:r>
              <a:r>
                <a:rPr lang="en-US" sz="1600" b="1" kern="0" dirty="0">
                  <a:latin typeface="+mn-lt"/>
                </a:rPr>
                <a:t> </a:t>
              </a:r>
              <a:r>
                <a:rPr lang="en-US" sz="1600" kern="0" dirty="0" err="1">
                  <a:latin typeface="+mn-lt"/>
                </a:rPr>
                <a:t>sobre</a:t>
              </a:r>
              <a:r>
                <a:rPr lang="en-US" sz="1600" kern="0" dirty="0">
                  <a:latin typeface="+mn-lt"/>
                </a:rPr>
                <a:t> </a:t>
              </a:r>
              <a:r>
                <a:rPr lang="en-US" sz="1600" kern="0" dirty="0" err="1">
                  <a:latin typeface="+mn-lt"/>
                </a:rPr>
                <a:t>una</a:t>
              </a:r>
              <a:r>
                <a:rPr lang="en-US" sz="1600" kern="0" dirty="0">
                  <a:latin typeface="+mn-lt"/>
                </a:rPr>
                <a:t> </a:t>
              </a:r>
              <a:r>
                <a:rPr lang="en-US" sz="1600" kern="0" dirty="0" err="1">
                  <a:latin typeface="+mn-lt"/>
                </a:rPr>
                <a:t>secuencia</a:t>
              </a:r>
              <a:r>
                <a:rPr lang="en-US" sz="1600" kern="0" dirty="0">
                  <a:latin typeface="+mn-lt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latin typeface="+mn-lt"/>
              </a:endParaRP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DF845E83-B555-572C-74FB-CC5586FCC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5876" y="4401465"/>
              <a:ext cx="2177127" cy="88378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99F69FA-0040-B550-3F22-7818F0C16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7042" y="5736472"/>
              <a:ext cx="1901095" cy="711453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93A1F49-CEC6-0E08-F5ED-41DFE5F2F166}"/>
              </a:ext>
            </a:extLst>
          </p:cNvPr>
          <p:cNvSpPr txBox="1"/>
          <p:nvPr/>
        </p:nvSpPr>
        <p:spPr>
          <a:xfrm>
            <a:off x="4436205" y="1364570"/>
            <a:ext cx="458643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600" u="sng" kern="0" dirty="0" err="1">
                <a:latin typeface="+mn-lt"/>
              </a:rPr>
              <a:t>Herencia</a:t>
            </a:r>
            <a:r>
              <a:rPr lang="en-US" sz="1600" u="sng" kern="0" dirty="0">
                <a:latin typeface="+mn-lt"/>
              </a:rPr>
              <a:t> de </a:t>
            </a:r>
            <a:r>
              <a:rPr lang="en-US" sz="1600" u="sng" kern="0" dirty="0" err="1">
                <a:latin typeface="+mn-lt"/>
              </a:rPr>
              <a:t>plantillas</a:t>
            </a:r>
            <a:r>
              <a:rPr lang="en-US" sz="1600" u="sng" kern="0" dirty="0">
                <a:latin typeface="+mn-lt"/>
              </a:rPr>
              <a:t> (</a:t>
            </a:r>
            <a:r>
              <a:rPr lang="en-US" sz="1600" b="1" u="sng" kern="0" dirty="0">
                <a:latin typeface="Consolas" panose="020B0609020204030204" pitchFamily="49" charset="0"/>
              </a:rPr>
              <a:t>extends</a:t>
            </a:r>
            <a:r>
              <a:rPr lang="en-US" sz="1600" u="sng" kern="0" dirty="0">
                <a:latin typeface="+mn-lt"/>
              </a:rPr>
              <a:t> y </a:t>
            </a:r>
            <a:r>
              <a:rPr lang="en-US" sz="1600" b="1" u="sng" kern="0" dirty="0">
                <a:latin typeface="Consolas" panose="020B0609020204030204" pitchFamily="49" charset="0"/>
              </a:rPr>
              <a:t>block</a:t>
            </a:r>
            <a:r>
              <a:rPr lang="en-US" sz="1600" u="sng" kern="0" dirty="0">
                <a:latin typeface="+mn-lt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+mn-lt"/>
              </a:rPr>
              <a:t>Plantilla base (base.html)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+mn-lt"/>
              </a:rPr>
              <a:t>Plantilla </a:t>
            </a:r>
            <a:r>
              <a:rPr lang="en-US" sz="1600" kern="0" dirty="0" err="1">
                <a:latin typeface="+mn-lt"/>
              </a:rPr>
              <a:t>hija</a:t>
            </a:r>
            <a:r>
              <a:rPr lang="en-US" sz="1600" kern="0" dirty="0">
                <a:latin typeface="+mn-lt"/>
              </a:rPr>
              <a:t> (index.html)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algn="just">
              <a:defRPr/>
            </a:pPr>
            <a:endParaRPr lang="en-US" sz="1600" u="sng" kern="0" dirty="0">
              <a:latin typeface="+mn-lt"/>
            </a:endParaRPr>
          </a:p>
          <a:p>
            <a:pPr algn="just">
              <a:defRPr/>
            </a:pPr>
            <a:r>
              <a:rPr lang="en-US" sz="1600" u="sng" kern="0" dirty="0" err="1">
                <a:latin typeface="+mn-lt"/>
              </a:rPr>
              <a:t>Inclusión</a:t>
            </a:r>
            <a:r>
              <a:rPr lang="en-US" sz="1600" u="sng" kern="0" dirty="0">
                <a:latin typeface="+mn-lt"/>
              </a:rPr>
              <a:t> de </a:t>
            </a:r>
            <a:r>
              <a:rPr lang="en-US" sz="1600" u="sng" kern="0" dirty="0" err="1">
                <a:latin typeface="+mn-lt"/>
              </a:rPr>
              <a:t>plantillas</a:t>
            </a:r>
            <a:r>
              <a:rPr lang="en-US" sz="1600" u="sng" kern="0" dirty="0">
                <a:latin typeface="+mn-lt"/>
              </a:rPr>
              <a:t> (</a:t>
            </a:r>
            <a:r>
              <a:rPr lang="en-US" sz="1600" b="1" u="sng" kern="0" dirty="0">
                <a:latin typeface="Consolas" panose="020B0609020204030204" pitchFamily="49" charset="0"/>
              </a:rPr>
              <a:t>include</a:t>
            </a:r>
            <a:r>
              <a:rPr lang="en-US" sz="1600" u="sng" kern="0" dirty="0">
                <a:latin typeface="+mn-lt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+mn-lt"/>
              </a:rPr>
              <a:t>Plantilla a </a:t>
            </a:r>
            <a:r>
              <a:rPr lang="en-US" sz="1600" kern="0" dirty="0" err="1">
                <a:latin typeface="+mn-lt"/>
              </a:rPr>
              <a:t>incluir</a:t>
            </a:r>
            <a:r>
              <a:rPr lang="en-US" sz="1600" kern="0" dirty="0">
                <a:latin typeface="+mn-lt"/>
              </a:rPr>
              <a:t> (menu.html)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u="sng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+mn-lt"/>
              </a:rPr>
              <a:t>Plantilla principal (page.html)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0BF838D-8727-B0CA-B972-2212FDD3B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613" y="1923571"/>
            <a:ext cx="2532737" cy="112156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5BA08F8-A35D-B1CE-3F06-856E35B4D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440" y="3393745"/>
            <a:ext cx="3344124" cy="70986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132F6E7-854F-895D-27A1-627951DF6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689" y="4847700"/>
            <a:ext cx="2414511" cy="67381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136BB63-EB69-8DA6-E5A3-DDB197BFC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577" y="5835067"/>
            <a:ext cx="2020369" cy="8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8788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66307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Puntos de variación y variantes en la plantilla </a:t>
            </a:r>
            <a:r>
              <a:rPr lang="es-ES" altLang="es-ES" sz="2400" b="1" dirty="0" err="1">
                <a:solidFill>
                  <a:srgbClr val="0000FF"/>
                </a:solidFill>
                <a:latin typeface="+mn-lt"/>
              </a:rPr>
              <a:t>Jinja</a:t>
            </a:r>
            <a:endParaRPr lang="es-ES" altLang="es-ES" sz="14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B4F6AF-0054-4428-B53A-19E7178E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27" y="1124744"/>
            <a:ext cx="4391638" cy="16290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8917A9-66F0-499C-A3C9-8E80C59E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0" y="3248326"/>
            <a:ext cx="4509459" cy="15091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CC30B0-3B67-4CB7-AF74-8F6B8E79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0" y="4870828"/>
            <a:ext cx="4504875" cy="17693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31A17F-E023-4181-B001-FDC6C7DB2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218363"/>
            <a:ext cx="3005774" cy="345867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E66E77B-0DEF-4EC8-890E-6AB57D68997A}"/>
              </a:ext>
            </a:extLst>
          </p:cNvPr>
          <p:cNvSpPr txBox="1"/>
          <p:nvPr/>
        </p:nvSpPr>
        <p:spPr>
          <a:xfrm>
            <a:off x="244307" y="1238056"/>
            <a:ext cx="2339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Plantilla base</a:t>
            </a:r>
          </a:p>
          <a:p>
            <a:pPr algn="ctr">
              <a:defRPr/>
            </a:pPr>
            <a:r>
              <a:rPr lang="es-ES" i="1" kern="0" dirty="0">
                <a:solidFill>
                  <a:srgbClr val="0000FF"/>
                </a:solidFill>
                <a:latin typeface="+mn-lt"/>
              </a:rPr>
              <a:t>(punto de variación)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8E7A8B-2D0D-4E99-9F19-402EE3414A0C}"/>
              </a:ext>
            </a:extLst>
          </p:cNvPr>
          <p:cNvSpPr txBox="1"/>
          <p:nvPr/>
        </p:nvSpPr>
        <p:spPr>
          <a:xfrm>
            <a:off x="193498" y="2846079"/>
            <a:ext cx="274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i="1" kern="0" dirty="0" err="1">
                <a:solidFill>
                  <a:srgbClr val="0000FF"/>
                </a:solidFill>
                <a:latin typeface="+mn-lt"/>
              </a:rPr>
              <a:t>Subplantillas</a:t>
            </a:r>
            <a:r>
              <a:rPr lang="es-ES" i="1" kern="0" dirty="0">
                <a:solidFill>
                  <a:srgbClr val="0000FF"/>
                </a:solidFill>
                <a:latin typeface="+mn-lt"/>
              </a:rPr>
              <a:t> (variantes)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816F3C7-4897-4F58-9512-3F1497DF3EED}"/>
              </a:ext>
            </a:extLst>
          </p:cNvPr>
          <p:cNvCxnSpPr>
            <a:cxnSpLocks/>
          </p:cNvCxnSpPr>
          <p:nvPr/>
        </p:nvCxnSpPr>
        <p:spPr>
          <a:xfrm flipH="1">
            <a:off x="3965346" y="2032956"/>
            <a:ext cx="1097644" cy="326825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EF7BDB6-6CA0-4DEE-9077-1D5008FBF145}"/>
              </a:ext>
            </a:extLst>
          </p:cNvPr>
          <p:cNvCxnSpPr>
            <a:cxnSpLocks/>
          </p:cNvCxnSpPr>
          <p:nvPr/>
        </p:nvCxnSpPr>
        <p:spPr>
          <a:xfrm>
            <a:off x="5174852" y="2564904"/>
            <a:ext cx="958054" cy="80491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CC93CDD-8515-4F5F-8214-E512222000C8}"/>
              </a:ext>
            </a:extLst>
          </p:cNvPr>
          <p:cNvCxnSpPr>
            <a:cxnSpLocks/>
          </p:cNvCxnSpPr>
          <p:nvPr/>
        </p:nvCxnSpPr>
        <p:spPr>
          <a:xfrm flipH="1">
            <a:off x="2042171" y="1484313"/>
            <a:ext cx="2748175" cy="204753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10099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08917A9-66F0-499C-A3C9-8E80C59E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11" y="3212976"/>
            <a:ext cx="5276383" cy="176585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73508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Puntos de variación y variantes en la plantilla </a:t>
            </a:r>
            <a:r>
              <a:rPr lang="es-ES" altLang="es-ES" sz="2400" b="1" dirty="0" err="1">
                <a:solidFill>
                  <a:srgbClr val="0000FF"/>
                </a:solidFill>
                <a:latin typeface="+mn-lt"/>
              </a:rPr>
              <a:t>Jinja</a:t>
            </a:r>
            <a:endParaRPr lang="es-ES" altLang="es-ES" sz="1400" dirty="0">
              <a:latin typeface="+mn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66E77B-0DEF-4EC8-890E-6AB57D68997A}"/>
              </a:ext>
            </a:extLst>
          </p:cNvPr>
          <p:cNvSpPr txBox="1"/>
          <p:nvPr/>
        </p:nvSpPr>
        <p:spPr>
          <a:xfrm>
            <a:off x="4644009" y="5360968"/>
            <a:ext cx="1440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Punto de variación opcional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8E7A8B-2D0D-4E99-9F19-402EE3414A0C}"/>
              </a:ext>
            </a:extLst>
          </p:cNvPr>
          <p:cNvSpPr txBox="1"/>
          <p:nvPr/>
        </p:nvSpPr>
        <p:spPr>
          <a:xfrm>
            <a:off x="3369525" y="1322212"/>
            <a:ext cx="527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b="1" i="1" kern="0" dirty="0">
                <a:solidFill>
                  <a:srgbClr val="0000FF"/>
                </a:solidFill>
                <a:latin typeface="+mn-lt"/>
              </a:rPr>
              <a:t>Plantilla</a:t>
            </a:r>
            <a:endParaRPr lang="es-ES" b="1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EF7BDB6-6CA0-4DEE-9077-1D5008FBF145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4976156"/>
            <a:ext cx="216024" cy="46906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6E48A52-2A0C-4298-BE40-E350E9E6DFB4}"/>
              </a:ext>
            </a:extLst>
          </p:cNvPr>
          <p:cNvSpPr txBox="1"/>
          <p:nvPr/>
        </p:nvSpPr>
        <p:spPr>
          <a:xfrm>
            <a:off x="6084168" y="5308818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Variante</a:t>
            </a:r>
          </a:p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(valor)</a:t>
            </a:r>
            <a:endParaRPr lang="es-ES" sz="1600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6AC6604-7818-472B-9186-3479B082F592}"/>
              </a:ext>
            </a:extLst>
          </p:cNvPr>
          <p:cNvCxnSpPr>
            <a:cxnSpLocks/>
          </p:cNvCxnSpPr>
          <p:nvPr/>
        </p:nvCxnSpPr>
        <p:spPr>
          <a:xfrm flipH="1" flipV="1">
            <a:off x="6007717" y="4976156"/>
            <a:ext cx="436491" cy="3848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D399356C-5AD5-4808-BB27-BEDDF3DF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" y="1671935"/>
            <a:ext cx="3211674" cy="4822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C037FDE-E88A-4A31-A865-45EA808CBABF}"/>
              </a:ext>
            </a:extLst>
          </p:cNvPr>
          <p:cNvSpPr txBox="1"/>
          <p:nvPr/>
        </p:nvSpPr>
        <p:spPr>
          <a:xfrm>
            <a:off x="157850" y="1301090"/>
            <a:ext cx="305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b="1" i="1" kern="0" dirty="0">
                <a:solidFill>
                  <a:srgbClr val="0000FF"/>
                </a:solidFill>
                <a:latin typeface="+mn-lt"/>
              </a:rPr>
              <a:t>Feature </a:t>
            </a:r>
            <a:r>
              <a:rPr lang="es-ES" b="1" i="1" kern="0" dirty="0" err="1">
                <a:solidFill>
                  <a:srgbClr val="0000FF"/>
                </a:solidFill>
                <a:latin typeface="+mn-lt"/>
              </a:rPr>
              <a:t>Model</a:t>
            </a:r>
            <a:endParaRPr lang="es-ES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4EB895-366A-4C9F-B8A8-6F3BC279B3BE}"/>
              </a:ext>
            </a:extLst>
          </p:cNvPr>
          <p:cNvSpPr/>
          <p:nvPr/>
        </p:nvSpPr>
        <p:spPr>
          <a:xfrm>
            <a:off x="1253282" y="5827784"/>
            <a:ext cx="1656183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0B3C7E2-8483-4C36-86E0-A85A5F4990FB}"/>
              </a:ext>
            </a:extLst>
          </p:cNvPr>
          <p:cNvCxnSpPr>
            <a:cxnSpLocks/>
          </p:cNvCxnSpPr>
          <p:nvPr/>
        </p:nvCxnSpPr>
        <p:spPr>
          <a:xfrm flipH="1">
            <a:off x="2987824" y="5686068"/>
            <a:ext cx="1766136" cy="23990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554B9B1-0416-4B2B-8149-B862F0017A0D}"/>
              </a:ext>
            </a:extLst>
          </p:cNvPr>
          <p:cNvSpPr/>
          <p:nvPr/>
        </p:nvSpPr>
        <p:spPr>
          <a:xfrm>
            <a:off x="1253281" y="2721620"/>
            <a:ext cx="1734543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55FCFF-0F7A-466D-8C0A-3A22E45DAB12}"/>
              </a:ext>
            </a:extLst>
          </p:cNvPr>
          <p:cNvSpPr txBox="1"/>
          <p:nvPr/>
        </p:nvSpPr>
        <p:spPr>
          <a:xfrm>
            <a:off x="4444366" y="2265903"/>
            <a:ext cx="1927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Punto de variación múltiple</a:t>
            </a:r>
            <a:endParaRPr lang="es-ES" sz="1600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8F73D82-D204-4507-96C8-DBA7643A2BAF}"/>
              </a:ext>
            </a:extLst>
          </p:cNvPr>
          <p:cNvCxnSpPr>
            <a:cxnSpLocks/>
          </p:cNvCxnSpPr>
          <p:nvPr/>
        </p:nvCxnSpPr>
        <p:spPr>
          <a:xfrm flipH="1">
            <a:off x="3070663" y="2589068"/>
            <a:ext cx="1573346" cy="21804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033F133-97A0-40E2-9D24-5F70C495A50A}"/>
              </a:ext>
            </a:extLst>
          </p:cNvPr>
          <p:cNvCxnSpPr>
            <a:cxnSpLocks/>
          </p:cNvCxnSpPr>
          <p:nvPr/>
        </p:nvCxnSpPr>
        <p:spPr>
          <a:xfrm>
            <a:off x="3836233" y="3168784"/>
            <a:ext cx="375727" cy="58435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B2FDA8E-16BB-4F9E-B477-3E8180CFC6F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964729" y="2850678"/>
            <a:ext cx="443554" cy="92909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D00BCC-56A2-4D65-AF1C-DD4B6854A60F}"/>
              </a:ext>
            </a:extLst>
          </p:cNvPr>
          <p:cNvSpPr txBox="1"/>
          <p:nvPr/>
        </p:nvSpPr>
        <p:spPr>
          <a:xfrm>
            <a:off x="3322310" y="2851304"/>
            <a:ext cx="1927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Variantes (clones)</a:t>
            </a:r>
            <a:endParaRPr lang="es-ES" sz="16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F56EBAD-8E81-4423-8A93-F9846C394660}"/>
              </a:ext>
            </a:extLst>
          </p:cNvPr>
          <p:cNvSpPr txBox="1"/>
          <p:nvPr/>
        </p:nvSpPr>
        <p:spPr>
          <a:xfrm>
            <a:off x="6324984" y="2316192"/>
            <a:ext cx="1927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Punto de variación alternativo</a:t>
            </a:r>
            <a:endParaRPr lang="es-ES" sz="1600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2CC838D-9DBB-477B-A3FD-8CFCABFD8624}"/>
              </a:ext>
            </a:extLst>
          </p:cNvPr>
          <p:cNvCxnSpPr>
            <a:cxnSpLocks/>
          </p:cNvCxnSpPr>
          <p:nvPr/>
        </p:nvCxnSpPr>
        <p:spPr>
          <a:xfrm flipH="1">
            <a:off x="7003487" y="2882992"/>
            <a:ext cx="232809" cy="9778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49AB5EB-DF14-40A4-B84C-4FA3CF14529E}"/>
              </a:ext>
            </a:extLst>
          </p:cNvPr>
          <p:cNvCxnSpPr>
            <a:cxnSpLocks/>
          </p:cNvCxnSpPr>
          <p:nvPr/>
        </p:nvCxnSpPr>
        <p:spPr>
          <a:xfrm flipH="1">
            <a:off x="7867584" y="2919395"/>
            <a:ext cx="378360" cy="9414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AE48A8A-2580-4076-A3B6-521C9BE20870}"/>
              </a:ext>
            </a:extLst>
          </p:cNvPr>
          <p:cNvSpPr txBox="1"/>
          <p:nvPr/>
        </p:nvSpPr>
        <p:spPr>
          <a:xfrm>
            <a:off x="7970489" y="2559826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Variante</a:t>
            </a:r>
          </a:p>
          <a:p>
            <a:pPr algn="ctr">
              <a:defRPr/>
            </a:pPr>
            <a:r>
              <a:rPr lang="es-ES" sz="1600" i="1" kern="0" dirty="0">
                <a:solidFill>
                  <a:srgbClr val="0000FF"/>
                </a:solidFill>
                <a:latin typeface="+mn-lt"/>
              </a:rPr>
              <a:t>(valor)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04DE059-1E3A-44D9-9663-3A0DDA79FCB2}"/>
              </a:ext>
            </a:extLst>
          </p:cNvPr>
          <p:cNvSpPr/>
          <p:nvPr/>
        </p:nvSpPr>
        <p:spPr>
          <a:xfrm>
            <a:off x="1752318" y="3191758"/>
            <a:ext cx="549303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12659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06BCA4-D275-4A77-8BCE-4F7B227D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Parte</a:t>
            </a:r>
            <a:r>
              <a:rPr lang="en-US" sz="1800" dirty="0"/>
              <a:t> III. </a:t>
            </a:r>
            <a:r>
              <a:rPr lang="en-US" sz="1800" dirty="0" err="1"/>
              <a:t>Implementación</a:t>
            </a:r>
            <a:r>
              <a:rPr lang="en-US" sz="1800" dirty="0"/>
              <a:t> de la </a:t>
            </a:r>
            <a:r>
              <a:rPr lang="en-US" sz="1800" dirty="0" err="1"/>
              <a:t>variabilidad</a:t>
            </a:r>
            <a:r>
              <a:rPr lang="en-US" sz="1800" dirty="0"/>
              <a:t> y </a:t>
            </a:r>
            <a:r>
              <a:rPr lang="en-US" sz="1800" dirty="0" err="1"/>
              <a:t>Generación</a:t>
            </a:r>
            <a:r>
              <a:rPr lang="en-US" sz="1800" dirty="0"/>
              <a:t> de </a:t>
            </a:r>
            <a:r>
              <a:rPr lang="en-US" sz="1800" dirty="0" err="1"/>
              <a:t>Productos</a:t>
            </a:r>
            <a:endParaRPr lang="en-US" sz="1800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1EAE584B-B5F6-4B38-9FBB-75D5F1F3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1" y="1052736"/>
            <a:ext cx="855729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DAEE942-6314-4922-9E9B-8104CD003D43}"/>
              </a:ext>
            </a:extLst>
          </p:cNvPr>
          <p:cNvSpPr/>
          <p:nvPr/>
        </p:nvSpPr>
        <p:spPr>
          <a:xfrm>
            <a:off x="5148064" y="1052737"/>
            <a:ext cx="3312368" cy="525658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49">
            <a:extLst>
              <a:ext uri="{FF2B5EF4-FFF2-40B4-BE49-F238E27FC236}">
                <a16:creationId xmlns:a16="http://schemas.microsoft.com/office/drawing/2014/main" id="{09DC869A-9423-4854-B7D9-5B6100B3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12" y="2075875"/>
            <a:ext cx="5055138" cy="211907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73508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Trazabilidad de características (el modelo de </a:t>
            </a:r>
            <a:r>
              <a:rPr lang="es-ES" altLang="es-ES" sz="2400" b="1" i="1" dirty="0" err="1">
                <a:solidFill>
                  <a:srgbClr val="0000FF"/>
                </a:solidFill>
                <a:latin typeface="+mn-lt"/>
              </a:rPr>
              <a:t>mapping</a:t>
            </a: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)</a:t>
            </a:r>
            <a:endParaRPr lang="es-ES" altLang="es-ES" sz="1400" dirty="0">
              <a:latin typeface="+mn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66E77B-0DEF-4EC8-890E-6AB57D68997A}"/>
              </a:ext>
            </a:extLst>
          </p:cNvPr>
          <p:cNvSpPr txBox="1"/>
          <p:nvPr/>
        </p:nvSpPr>
        <p:spPr>
          <a:xfrm>
            <a:off x="3347229" y="5551775"/>
            <a:ext cx="1766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>
                <a:latin typeface="+mn-lt"/>
              </a:rPr>
              <a:t>Feature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8E7A8B-2D0D-4E99-9F19-402EE3414A0C}"/>
              </a:ext>
            </a:extLst>
          </p:cNvPr>
          <p:cNvSpPr txBox="1"/>
          <p:nvPr/>
        </p:nvSpPr>
        <p:spPr>
          <a:xfrm>
            <a:off x="3488011" y="1727172"/>
            <a:ext cx="1364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b="1" i="1" kern="0" dirty="0">
                <a:solidFill>
                  <a:srgbClr val="0000FF"/>
                </a:solidFill>
                <a:latin typeface="+mn-lt"/>
              </a:rPr>
              <a:t>Plantilla</a:t>
            </a:r>
            <a:endParaRPr lang="es-ES" b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99356C-5AD5-4808-BB27-BEDDF3DF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" y="1671935"/>
            <a:ext cx="3211674" cy="4822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C037FDE-E88A-4A31-A865-45EA808CBABF}"/>
              </a:ext>
            </a:extLst>
          </p:cNvPr>
          <p:cNvSpPr txBox="1"/>
          <p:nvPr/>
        </p:nvSpPr>
        <p:spPr>
          <a:xfrm>
            <a:off x="157850" y="1301090"/>
            <a:ext cx="3053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b="1" i="1" kern="0" dirty="0">
                <a:solidFill>
                  <a:srgbClr val="0000FF"/>
                </a:solidFill>
                <a:latin typeface="+mn-lt"/>
              </a:rPr>
              <a:t>Feature </a:t>
            </a:r>
            <a:r>
              <a:rPr lang="es-ES" b="1" i="1" kern="0" dirty="0" err="1">
                <a:solidFill>
                  <a:srgbClr val="0000FF"/>
                </a:solidFill>
                <a:latin typeface="+mn-lt"/>
              </a:rPr>
              <a:t>Model</a:t>
            </a:r>
            <a:endParaRPr lang="es-ES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4EB895-366A-4C9F-B8A8-6F3BC279B3BE}"/>
              </a:ext>
            </a:extLst>
          </p:cNvPr>
          <p:cNvSpPr/>
          <p:nvPr/>
        </p:nvSpPr>
        <p:spPr>
          <a:xfrm>
            <a:off x="1253282" y="5827784"/>
            <a:ext cx="1656183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04DE059-1E3A-44D9-9663-3A0DDA79FCB2}"/>
              </a:ext>
            </a:extLst>
          </p:cNvPr>
          <p:cNvSpPr/>
          <p:nvPr/>
        </p:nvSpPr>
        <p:spPr>
          <a:xfrm>
            <a:off x="1752318" y="3191758"/>
            <a:ext cx="549303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57E3E2-CC3A-465A-8436-52638F2E3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686" y="5021893"/>
            <a:ext cx="3172268" cy="1648055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E8E601A-40CF-4FF1-BCD4-CCDC334E6B07}"/>
              </a:ext>
            </a:extLst>
          </p:cNvPr>
          <p:cNvSpPr txBox="1"/>
          <p:nvPr/>
        </p:nvSpPr>
        <p:spPr>
          <a:xfrm>
            <a:off x="6911370" y="4697500"/>
            <a:ext cx="167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b="1" i="1" kern="0" dirty="0" err="1">
                <a:solidFill>
                  <a:srgbClr val="0000FF"/>
                </a:solidFill>
                <a:latin typeface="+mn-lt"/>
              </a:rPr>
              <a:t>Mapping</a:t>
            </a:r>
            <a:r>
              <a:rPr lang="es-ES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b="1" i="1" kern="0" dirty="0" err="1">
                <a:solidFill>
                  <a:srgbClr val="0000FF"/>
                </a:solidFill>
                <a:latin typeface="+mn-lt"/>
              </a:rPr>
              <a:t>model</a:t>
            </a:r>
            <a:endParaRPr lang="es-ES" b="1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6ADC872-DF61-49AA-BBFA-FD910D5CEBE2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4194948"/>
            <a:ext cx="1485063" cy="152610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DE46AD6-E7EA-410E-8EB0-CE9BA9C565BA}"/>
              </a:ext>
            </a:extLst>
          </p:cNvPr>
          <p:cNvSpPr/>
          <p:nvPr/>
        </p:nvSpPr>
        <p:spPr>
          <a:xfrm>
            <a:off x="5436096" y="5747727"/>
            <a:ext cx="1424370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3C1188B-6BD3-4B0C-8F5C-A9F3125E2CB3}"/>
              </a:ext>
            </a:extLst>
          </p:cNvPr>
          <p:cNvCxnSpPr>
            <a:cxnSpLocks/>
          </p:cNvCxnSpPr>
          <p:nvPr/>
        </p:nvCxnSpPr>
        <p:spPr>
          <a:xfrm flipH="1">
            <a:off x="2981472" y="5827784"/>
            <a:ext cx="2402995" cy="9819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7684524-B82A-474A-8AAF-241C95171C1E}"/>
              </a:ext>
            </a:extLst>
          </p:cNvPr>
          <p:cNvSpPr/>
          <p:nvPr/>
        </p:nvSpPr>
        <p:spPr>
          <a:xfrm>
            <a:off x="6932473" y="5747727"/>
            <a:ext cx="1038587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B105AE-E710-4F12-BB4B-E38824E80768}"/>
              </a:ext>
            </a:extLst>
          </p:cNvPr>
          <p:cNvSpPr txBox="1"/>
          <p:nvPr/>
        </p:nvSpPr>
        <p:spPr>
          <a:xfrm>
            <a:off x="5132656" y="4509409"/>
            <a:ext cx="948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 err="1">
                <a:latin typeface="+mn-lt"/>
              </a:rPr>
              <a:t>Handler</a:t>
            </a:r>
            <a:endParaRPr lang="es-ES" sz="1600" i="1" kern="0" dirty="0">
              <a:latin typeface="+mn-lt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D3E7517-4289-4068-A578-3AEAC833F16C}"/>
              </a:ext>
            </a:extLst>
          </p:cNvPr>
          <p:cNvSpPr/>
          <p:nvPr/>
        </p:nvSpPr>
        <p:spPr>
          <a:xfrm>
            <a:off x="6769607" y="6456596"/>
            <a:ext cx="826730" cy="1963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A9EC90C-C44F-4A97-99B6-AA25E562F8CE}"/>
              </a:ext>
            </a:extLst>
          </p:cNvPr>
          <p:cNvCxnSpPr>
            <a:cxnSpLocks/>
          </p:cNvCxnSpPr>
          <p:nvPr/>
        </p:nvCxnSpPr>
        <p:spPr>
          <a:xfrm flipH="1" flipV="1">
            <a:off x="6081558" y="3068960"/>
            <a:ext cx="1372984" cy="334002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4E2417A-6372-4710-83D8-AC8C72852383}"/>
              </a:ext>
            </a:extLst>
          </p:cNvPr>
          <p:cNvSpPr txBox="1"/>
          <p:nvPr/>
        </p:nvSpPr>
        <p:spPr>
          <a:xfrm>
            <a:off x="6549286" y="4296057"/>
            <a:ext cx="948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i="1" kern="0" dirty="0" err="1">
                <a:latin typeface="+mn-lt"/>
              </a:rPr>
              <a:t>Value</a:t>
            </a:r>
            <a:endParaRPr lang="es-ES" sz="1600" i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984612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000" b="1" dirty="0">
                <a:solidFill>
                  <a:srgbClr val="0000FF"/>
                </a:solidFill>
                <a:latin typeface="+mn-lt"/>
              </a:rPr>
              <a:t>Generación de productos de la SPL con un enfoque basado en plantillas</a:t>
            </a:r>
          </a:p>
          <a:p>
            <a:pPr>
              <a:defRPr/>
            </a:pPr>
            <a:r>
              <a:rPr lang="es-ES" altLang="es-ES" u="sng" dirty="0">
                <a:latin typeface="+mn-lt"/>
              </a:rPr>
              <a:t>Pasos básico y código principal para resolver la variabilidad: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DA34DC-C012-41E2-BBEA-7F96C40B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962"/>
            <a:ext cx="9144000" cy="51991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0F87AD-8E23-4120-BFBA-AF36D0160592}"/>
              </a:ext>
            </a:extLst>
          </p:cNvPr>
          <p:cNvSpPr txBox="1"/>
          <p:nvPr/>
        </p:nvSpPr>
        <p:spPr>
          <a:xfrm>
            <a:off x="5614764" y="5479531"/>
            <a:ext cx="3290986" cy="1169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sz="1400" dirty="0">
                <a:latin typeface="+mn-lt"/>
              </a:rPr>
              <a:t>La plantilla </a:t>
            </a:r>
            <a:r>
              <a:rPr lang="es-ES" altLang="es-ES" sz="1400" dirty="0" err="1">
                <a:latin typeface="+mn-lt"/>
              </a:rPr>
              <a:t>Jinja</a:t>
            </a:r>
            <a:r>
              <a:rPr lang="es-ES" altLang="es-ES" sz="1400" dirty="0">
                <a:latin typeface="+mn-lt"/>
              </a:rPr>
              <a:t> recibe un </a:t>
            </a:r>
            <a:r>
              <a:rPr lang="es-ES" altLang="es-ES" sz="1400" b="1" dirty="0">
                <a:latin typeface="+mn-lt"/>
              </a:rPr>
              <a:t>contexto</a:t>
            </a:r>
            <a:r>
              <a:rPr lang="es-ES" altLang="es-ES" sz="1400" dirty="0">
                <a:latin typeface="+mn-lt"/>
              </a:rPr>
              <a:t>: diccionario (</a:t>
            </a:r>
            <a:r>
              <a:rPr lang="es-ES" altLang="es-ES" sz="1400" i="1" dirty="0" err="1">
                <a:latin typeface="+mn-lt"/>
              </a:rPr>
              <a:t>map</a:t>
            </a:r>
            <a:r>
              <a:rPr lang="es-ES" altLang="es-ES" sz="1400" dirty="0">
                <a:latin typeface="+mn-lt"/>
              </a:rPr>
              <a:t>) </a:t>
            </a:r>
            <a:r>
              <a:rPr lang="es-ES" altLang="es-ES" sz="1400" dirty="0">
                <a:latin typeface="Consolas" panose="020B0609020204030204" pitchFamily="49" charset="0"/>
              </a:rPr>
              <a:t>{</a:t>
            </a:r>
            <a:r>
              <a:rPr lang="es-ES" altLang="es-ES" sz="1400" dirty="0" err="1">
                <a:latin typeface="Consolas" panose="020B0609020204030204" pitchFamily="49" charset="0"/>
              </a:rPr>
              <a:t>handler</a:t>
            </a:r>
            <a:r>
              <a:rPr lang="es-ES" altLang="es-ES" sz="1400" dirty="0">
                <a:latin typeface="Consolas" panose="020B0609020204030204" pitchFamily="49" charset="0"/>
              </a:rPr>
              <a:t>: </a:t>
            </a:r>
            <a:r>
              <a:rPr lang="es-ES" altLang="es-ES" sz="1400" dirty="0" err="1">
                <a:latin typeface="Consolas" panose="020B0609020204030204" pitchFamily="49" charset="0"/>
              </a:rPr>
              <a:t>value</a:t>
            </a:r>
            <a:r>
              <a:rPr lang="es-ES" altLang="es-E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defRPr/>
            </a:pPr>
            <a:r>
              <a:rPr lang="es-ES" altLang="es-ES" sz="1400" dirty="0">
                <a:latin typeface="+mn-lt"/>
              </a:rPr>
              <a:t>Hay que crear el contexto con la información de la configuración teniendo en cuenta el </a:t>
            </a:r>
            <a:r>
              <a:rPr lang="es-ES" altLang="es-ES" sz="1400" i="1" dirty="0" err="1">
                <a:latin typeface="+mn-lt"/>
              </a:rPr>
              <a:t>mapping</a:t>
            </a:r>
            <a:r>
              <a:rPr lang="es-ES" altLang="es-ES" sz="1400" dirty="0">
                <a:latin typeface="+mn-lt"/>
              </a:rPr>
              <a:t>.</a:t>
            </a:r>
            <a:endParaRPr lang="es-ES" altLang="es-ES" sz="1400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1CE2B87-DF11-4484-99E6-57B37F48B595}"/>
              </a:ext>
            </a:extLst>
          </p:cNvPr>
          <p:cNvCxnSpPr>
            <a:cxnSpLocks/>
          </p:cNvCxnSpPr>
          <p:nvPr/>
        </p:nvCxnSpPr>
        <p:spPr>
          <a:xfrm flipH="1">
            <a:off x="4427984" y="5733256"/>
            <a:ext cx="118678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35EC73-263E-4E63-AA3F-08A13B3873C4}"/>
              </a:ext>
            </a:extLst>
          </p:cNvPr>
          <p:cNvSpPr txBox="1"/>
          <p:nvPr/>
        </p:nvSpPr>
        <p:spPr>
          <a:xfrm>
            <a:off x="5614764" y="4704938"/>
            <a:ext cx="3290986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sz="1400" dirty="0">
                <a:latin typeface="+mn-lt"/>
              </a:rPr>
              <a:t>Hay que cargar la plantilla principal (base).</a:t>
            </a:r>
            <a:endParaRPr lang="es-ES" altLang="es-ES" sz="1400" dirty="0">
              <a:latin typeface="Consolas" panose="020B0609020204030204" pitchFamily="49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F24A6CF-97B7-4967-A791-5E5B08D6A8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48064" y="4858827"/>
            <a:ext cx="466700" cy="25182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71F722B-C2B8-4896-8156-9CB976408E7C}"/>
              </a:ext>
            </a:extLst>
          </p:cNvPr>
          <p:cNvSpPr txBox="1"/>
          <p:nvPr/>
        </p:nvSpPr>
        <p:spPr>
          <a:xfrm>
            <a:off x="5940152" y="3075503"/>
            <a:ext cx="2817410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sz="1400" dirty="0">
                <a:latin typeface="+mn-lt"/>
              </a:rPr>
              <a:t>Carga del FM (puede que no se use).</a:t>
            </a:r>
            <a:endParaRPr lang="es-ES" altLang="es-ES" sz="1400" dirty="0">
              <a:latin typeface="Consolas" panose="020B0609020204030204" pitchFamily="49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971BFCB-59DC-40E8-BB42-578F6FDED61D}"/>
              </a:ext>
            </a:extLst>
          </p:cNvPr>
          <p:cNvCxnSpPr>
            <a:cxnSpLocks/>
          </p:cNvCxnSpPr>
          <p:nvPr/>
        </p:nvCxnSpPr>
        <p:spPr>
          <a:xfrm flipH="1">
            <a:off x="5381414" y="3180422"/>
            <a:ext cx="558738" cy="20285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940AB5-72D0-4B46-8A34-93B33E4B13D3}"/>
              </a:ext>
            </a:extLst>
          </p:cNvPr>
          <p:cNvSpPr txBox="1"/>
          <p:nvPr/>
        </p:nvSpPr>
        <p:spPr>
          <a:xfrm>
            <a:off x="6588224" y="3589850"/>
            <a:ext cx="2169338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sz="1400" dirty="0">
                <a:latin typeface="+mn-lt"/>
              </a:rPr>
              <a:t>Carga de la configuración.</a:t>
            </a:r>
            <a:endParaRPr lang="es-ES" altLang="es-ES" sz="1400" dirty="0">
              <a:latin typeface="Consolas" panose="020B0609020204030204" pitchFamily="49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64230AC-8EA8-4932-B2F2-D20AB7056DEF}"/>
              </a:ext>
            </a:extLst>
          </p:cNvPr>
          <p:cNvCxnSpPr>
            <a:cxnSpLocks/>
          </p:cNvCxnSpPr>
          <p:nvPr/>
        </p:nvCxnSpPr>
        <p:spPr>
          <a:xfrm flipH="1">
            <a:off x="6012160" y="3743738"/>
            <a:ext cx="520129" cy="15388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F078042-85BA-422D-985D-27100B559FAB}"/>
              </a:ext>
            </a:extLst>
          </p:cNvPr>
          <p:cNvSpPr txBox="1"/>
          <p:nvPr/>
        </p:nvSpPr>
        <p:spPr>
          <a:xfrm>
            <a:off x="6524669" y="4192974"/>
            <a:ext cx="2381081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sz="1400" dirty="0">
                <a:latin typeface="+mn-lt"/>
              </a:rPr>
              <a:t>Carga del </a:t>
            </a:r>
            <a:r>
              <a:rPr lang="es-ES" altLang="es-ES" sz="1400" i="1" dirty="0" err="1">
                <a:latin typeface="+mn-lt"/>
              </a:rPr>
              <a:t>mapping</a:t>
            </a:r>
            <a:r>
              <a:rPr lang="es-ES" altLang="es-ES" sz="1400" dirty="0">
                <a:latin typeface="+mn-lt"/>
              </a:rPr>
              <a:t> (opcional).</a:t>
            </a:r>
            <a:endParaRPr lang="es-ES" altLang="es-ES" sz="1400" dirty="0">
              <a:latin typeface="Consolas" panose="020B0609020204030204" pitchFamily="49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6B18181-77A3-4DF8-B0DC-C7CB82B8B94D}"/>
              </a:ext>
            </a:extLst>
          </p:cNvPr>
          <p:cNvCxnSpPr>
            <a:cxnSpLocks/>
          </p:cNvCxnSpPr>
          <p:nvPr/>
        </p:nvCxnSpPr>
        <p:spPr>
          <a:xfrm flipH="1">
            <a:off x="4499992" y="4351813"/>
            <a:ext cx="1976363" cy="333301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37424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Ejemplo: Generación de ficheros de configuración Docker</a:t>
            </a:r>
          </a:p>
          <a:p>
            <a:pPr>
              <a:defRPr/>
            </a:pPr>
            <a:r>
              <a:rPr lang="es-ES" altLang="es-ES" sz="2400" u="sng" dirty="0">
                <a:latin typeface="+mn-lt"/>
              </a:rPr>
              <a:t>Visión general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67CB45-39BF-4AE7-B9D7-C6FE2DEE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772816"/>
            <a:ext cx="9144000" cy="40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54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Ejemplo: Generación de ficheros de configuración Docker</a:t>
            </a:r>
          </a:p>
          <a:p>
            <a:pPr>
              <a:defRPr/>
            </a:pPr>
            <a:r>
              <a:rPr lang="es-ES" altLang="es-ES" sz="2400" u="sng" dirty="0">
                <a:latin typeface="+mn-lt"/>
              </a:rPr>
              <a:t>El modelo de variabilidad (.</a:t>
            </a:r>
            <a:r>
              <a:rPr lang="es-ES" altLang="es-ES" sz="2400" u="sng" dirty="0" err="1">
                <a:latin typeface="+mn-lt"/>
              </a:rPr>
              <a:t>uvl</a:t>
            </a:r>
            <a:r>
              <a:rPr lang="es-ES" altLang="es-ES" sz="2400" u="sng" dirty="0">
                <a:latin typeface="+mn-lt"/>
              </a:rPr>
              <a:t>)</a:t>
            </a:r>
          </a:p>
          <a:p>
            <a:pPr>
              <a:defRPr/>
            </a:pPr>
            <a:endParaRPr lang="es-ES" altLang="es-ES" sz="2400" b="1" dirty="0">
              <a:solidFill>
                <a:srgbClr val="0000FF"/>
              </a:solidFill>
              <a:latin typeface="+mn-lt"/>
            </a:endParaRPr>
          </a:p>
          <a:p>
            <a:pPr>
              <a:defRPr/>
            </a:pPr>
            <a:endParaRPr lang="es-ES" altLang="es-ES" sz="1400" dirty="0"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9C68EC-8082-C3FB-E332-0383B8E1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7556"/>
            <a:ext cx="6984776" cy="50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090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Ejemplo: Generación de ficheros de configuración Docker</a:t>
            </a:r>
          </a:p>
          <a:p>
            <a:pPr>
              <a:defRPr/>
            </a:pPr>
            <a:r>
              <a:rPr lang="es-ES" altLang="es-ES" sz="2400" u="sng" dirty="0">
                <a:latin typeface="+mn-lt"/>
              </a:rPr>
              <a:t>Implementación de la variabilidad con plantillas </a:t>
            </a:r>
            <a:r>
              <a:rPr lang="es-ES" altLang="es-ES" sz="2400" u="sng" dirty="0" err="1">
                <a:latin typeface="+mn-lt"/>
              </a:rPr>
              <a:t>Jinja</a:t>
            </a:r>
            <a:r>
              <a:rPr lang="es-ES" altLang="es-ES" sz="2400" u="sng" dirty="0">
                <a:latin typeface="+mn-lt"/>
              </a:rPr>
              <a:t> (.</a:t>
            </a:r>
            <a:r>
              <a:rPr lang="es-ES" altLang="es-ES" sz="2400" u="sng" dirty="0" err="1">
                <a:latin typeface="+mn-lt"/>
              </a:rPr>
              <a:t>jinja</a:t>
            </a:r>
            <a:r>
              <a:rPr lang="es-ES" altLang="es-ES" sz="2400" u="sng" dirty="0">
                <a:latin typeface="+mn-lt"/>
              </a:rPr>
              <a:t>)</a:t>
            </a:r>
          </a:p>
          <a:p>
            <a:pPr>
              <a:defRPr/>
            </a:pPr>
            <a:endParaRPr lang="es-ES" altLang="es-ES" sz="14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8C9813-D256-BDB6-B50E-C51EB791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51429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334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Ejemplo: Generación de ficheros de configuración Docker</a:t>
            </a:r>
          </a:p>
          <a:p>
            <a:pPr>
              <a:defRPr/>
            </a:pPr>
            <a:r>
              <a:rPr lang="es-ES" altLang="es-ES" sz="2400" u="sng" dirty="0">
                <a:latin typeface="+mn-lt"/>
              </a:rPr>
              <a:t>El modelo de </a:t>
            </a:r>
            <a:r>
              <a:rPr lang="es-ES" altLang="es-ES" sz="2400" u="sng" dirty="0" err="1">
                <a:latin typeface="+mn-lt"/>
              </a:rPr>
              <a:t>mapping</a:t>
            </a:r>
            <a:r>
              <a:rPr lang="es-ES" altLang="es-ES" sz="2400" u="sng" dirty="0">
                <a:latin typeface="+mn-lt"/>
              </a:rPr>
              <a:t> para trazabilidad de las características (.</a:t>
            </a:r>
            <a:r>
              <a:rPr lang="es-ES" altLang="es-ES" sz="2400" u="sng" dirty="0" err="1">
                <a:latin typeface="+mn-lt"/>
              </a:rPr>
              <a:t>csv</a:t>
            </a:r>
            <a:r>
              <a:rPr lang="es-ES" altLang="es-ES" sz="2400" u="sng" dirty="0">
                <a:latin typeface="+mn-lt"/>
              </a:rPr>
              <a:t>)</a:t>
            </a:r>
          </a:p>
          <a:p>
            <a:pPr>
              <a:defRPr/>
            </a:pPr>
            <a:endParaRPr lang="es-ES" altLang="es-ES" sz="14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5DEB8E-C69E-44BB-B05B-672B2160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671100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3540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Ejemplo: Generación de ficheros de configuración Docker</a:t>
            </a:r>
          </a:p>
          <a:p>
            <a:pPr>
              <a:defRPr/>
            </a:pPr>
            <a:r>
              <a:rPr lang="es-ES" altLang="es-ES" sz="2400" u="sng" dirty="0">
                <a:latin typeface="+mn-lt"/>
              </a:rPr>
              <a:t>La configuración (.</a:t>
            </a:r>
            <a:r>
              <a:rPr lang="es-ES" altLang="es-ES" sz="2400" u="sng" dirty="0" err="1">
                <a:latin typeface="+mn-lt"/>
              </a:rPr>
              <a:t>json</a:t>
            </a:r>
            <a:r>
              <a:rPr lang="es-ES" altLang="es-ES" sz="2400" u="sng" dirty="0">
                <a:latin typeface="+mn-lt"/>
              </a:rPr>
              <a:t>)</a:t>
            </a:r>
          </a:p>
          <a:p>
            <a:pPr>
              <a:defRPr/>
            </a:pPr>
            <a:endParaRPr lang="es-ES" altLang="es-ES" sz="14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06766B-2C88-4259-983E-C2CA2E78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56" y="1777270"/>
            <a:ext cx="5514687" cy="48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6844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Generación de </a:t>
            </a:r>
            <a:r>
              <a:rPr lang="en-US" dirty="0" err="1"/>
              <a:t>productos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807030"/>
            <a:ext cx="9144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Ejemplo: Generación de ficheros de configuración Docker</a:t>
            </a:r>
          </a:p>
          <a:p>
            <a:pPr>
              <a:defRPr/>
            </a:pPr>
            <a:r>
              <a:rPr lang="es-ES" altLang="es-ES" sz="2400" u="sng" dirty="0">
                <a:latin typeface="+mn-lt"/>
              </a:rPr>
              <a:t>El producto final generado (.</a:t>
            </a:r>
            <a:r>
              <a:rPr lang="es-ES" altLang="es-ES" sz="2400" u="sng" dirty="0" err="1">
                <a:latin typeface="+mn-lt"/>
              </a:rPr>
              <a:t>dockerfile</a:t>
            </a:r>
            <a:r>
              <a:rPr lang="es-ES" altLang="es-ES" sz="2400" u="sng" dirty="0">
                <a:latin typeface="+mn-lt"/>
              </a:rPr>
              <a:t>)</a:t>
            </a:r>
          </a:p>
          <a:p>
            <a:pPr>
              <a:defRPr/>
            </a:pPr>
            <a:endParaRPr lang="es-ES" altLang="es-ES" sz="1400" dirty="0"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2CCADA-9B6B-4A02-9544-9105B5AA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" y="2204864"/>
            <a:ext cx="8533692" cy="30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6806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contenido 1">
            <a:extLst>
              <a:ext uri="{FF2B5EF4-FFF2-40B4-BE49-F238E27FC236}">
                <a16:creationId xmlns:a16="http://schemas.microsoft.com/office/drawing/2014/main" id="{AEA33430-AAA6-465E-AF10-38977F0ED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1050"/>
            <a:ext cx="9144000" cy="585311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s-ES" altLang="es-ES" b="1" dirty="0"/>
              <a:t>EJERCICIO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AE01649-4016-4FE1-8A3A-7072DBB2F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s-ES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545615AD-81B7-4C6A-7A81-A184A3902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22388"/>
            <a:ext cx="91440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Generar 3 helados aleatorios de la SPL del dominio de los helados.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s-ES" altLang="es-E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Modificar la SPL proporcionada del dominio de los helados con los siguientes requisitos. Se debe adaptar la SPL completa (</a:t>
            </a:r>
            <a:r>
              <a:rPr lang="es-ES" altLang="es-E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E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model</a:t>
            </a: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, configuraciones, artefactos,…):</a:t>
            </a:r>
          </a:p>
          <a:p>
            <a:pPr marL="10858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Incorporar en alguna parte de todos los productos el nombre de la heladería.</a:t>
            </a:r>
          </a:p>
          <a:p>
            <a:pPr marL="10858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Añadir un nuevo sabor “pistacho” incompatible con el sabor limón.</a:t>
            </a:r>
          </a:p>
          <a:p>
            <a:pPr marL="10858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Añadir un nuevo producto alternativo “batido” que solo puede ser de un sabor.</a:t>
            </a:r>
          </a:p>
          <a:p>
            <a:pPr marL="108585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altLang="es-E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Generar un producto que represente un “batido de pistacho”.</a:t>
            </a:r>
            <a:endParaRPr lang="es-ES" altLang="es-E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91243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contenido 1">
            <a:extLst>
              <a:ext uri="{FF2B5EF4-FFF2-40B4-BE49-F238E27FC236}">
                <a16:creationId xmlns:a16="http://schemas.microsoft.com/office/drawing/2014/main" id="{AEA33430-AAA6-465E-AF10-38977F0ED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1050"/>
            <a:ext cx="9144000" cy="585311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s-ES" altLang="es-ES" b="1" dirty="0"/>
              <a:t>EJERCICIO 2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AE01649-4016-4FE1-8A3A-7072DBB2F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3.2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s-ES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545615AD-81B7-4C6A-7A81-A184A3902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22388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Generar los productos finales asociados a los artefactos del Ejercicio 1 del Tema 3.1 según el enfoque de implementación de la variabilidad elegido para desarrollar los artefactos variables.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s-ES" altLang="es-E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Desarrollar el mismo artefacto variables usando un enfoque basado en plantillas y generar los mismos productos. Comparar el enfoque de plantillas con los anteriores según los 6 criterios de calidad estudiados. Usar una escala de 1 a 3 (bajo, medio, alto) para cada criterio.</a:t>
            </a:r>
            <a:endParaRPr lang="es-ES" altLang="es-E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430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22309-67BF-4EE8-AB38-1C00BB42A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endParaRPr lang="en-US" dirty="0"/>
          </a:p>
        </p:txBody>
      </p:sp>
      <p:sp>
        <p:nvSpPr>
          <p:cNvPr id="33795" name="Subtítulo 2">
            <a:extLst>
              <a:ext uri="{FF2B5EF4-FFF2-40B4-BE49-F238E27FC236}">
                <a16:creationId xmlns:a16="http://schemas.microsoft.com/office/drawing/2014/main" id="{615CC69B-FF86-415F-8A4C-B9D6CE0F6F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altLang="es-ES" sz="2800" i="1" dirty="0"/>
              <a:t>“Software engineering is about managing complexity, and variability is one of the biggest sources of complexity.” </a:t>
            </a:r>
            <a:br>
              <a:rPr lang="en-US" altLang="es-ES" sz="2800" i="1" dirty="0"/>
            </a:br>
            <a:r>
              <a:rPr lang="en-US" altLang="es-ES" sz="2800" dirty="0"/>
              <a:t>Fred Brooks, 1975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77F628-3248-4E9A-98BE-6193E2083A63}"/>
              </a:ext>
            </a:extLst>
          </p:cNvPr>
          <p:cNvSpPr txBox="1"/>
          <p:nvPr/>
        </p:nvSpPr>
        <p:spPr>
          <a:xfrm>
            <a:off x="0" y="52292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131413"/>
                </a:solidFill>
                <a:latin typeface="+mn-lt"/>
              </a:rPr>
              <a:t>From the </a:t>
            </a:r>
            <a:r>
              <a:rPr lang="en-US" sz="1400" i="1" dirty="0" err="1">
                <a:solidFill>
                  <a:srgbClr val="131413"/>
                </a:solidFill>
                <a:latin typeface="+mn-lt"/>
              </a:rPr>
              <a:t>The</a:t>
            </a:r>
            <a:r>
              <a:rPr lang="en-US" sz="1400" i="1" dirty="0">
                <a:solidFill>
                  <a:srgbClr val="131413"/>
                </a:solidFill>
                <a:latin typeface="+mn-lt"/>
              </a:rPr>
              <a:t> Mythical Man-Month</a:t>
            </a:r>
            <a:r>
              <a:rPr lang="en-US" sz="1400" dirty="0">
                <a:solidFill>
                  <a:srgbClr val="131413"/>
                </a:solidFill>
                <a:latin typeface="+mn-lt"/>
              </a:rPr>
              <a:t>.</a:t>
            </a:r>
            <a:endParaRPr lang="es-ES" sz="1400" dirty="0">
              <a:latin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06BCA4-D275-4A77-8BCE-4F7B227D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3.1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DF855D-9C68-460B-876F-1ED3C3A90904}"/>
              </a:ext>
            </a:extLst>
          </p:cNvPr>
          <p:cNvSpPr txBox="1"/>
          <p:nvPr/>
        </p:nvSpPr>
        <p:spPr>
          <a:xfrm>
            <a:off x="-16728" y="1124744"/>
            <a:ext cx="43559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altLang="es-ES" b="1" i="1" dirty="0" err="1">
                <a:solidFill>
                  <a:srgbClr val="0000FF"/>
                </a:solidFill>
                <a:latin typeface="+mn-lt"/>
              </a:rPr>
              <a:t>Variability</a:t>
            </a:r>
            <a:r>
              <a:rPr lang="es-ES" altLang="es-ES" b="1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altLang="es-ES" dirty="0">
                <a:solidFill>
                  <a:srgbClr val="0000FF"/>
                </a:solidFill>
                <a:latin typeface="+mn-lt"/>
              </a:rPr>
              <a:t>(Variabilidad): </a:t>
            </a:r>
            <a:r>
              <a:rPr lang="es-ES" kern="0" dirty="0">
                <a:latin typeface="+mn-lt"/>
              </a:rPr>
              <a:t>La variabilidad es la capacidad de derivar diferentes productos a partir de un conjunto común de artefactos.</a:t>
            </a:r>
          </a:p>
          <a:p>
            <a:pPr algn="just">
              <a:defRPr/>
            </a:pPr>
            <a:endParaRPr lang="es-ES" altLang="es-ES" b="1" i="1" dirty="0">
              <a:solidFill>
                <a:srgbClr val="0000FF"/>
              </a:solidFill>
              <a:latin typeface="+mn-lt"/>
            </a:endParaRPr>
          </a:p>
          <a:p>
            <a:pPr algn="just">
              <a:defRPr/>
            </a:pPr>
            <a:r>
              <a:rPr lang="es-ES" altLang="es-ES" b="1" i="1" dirty="0" err="1">
                <a:solidFill>
                  <a:srgbClr val="0000FF"/>
                </a:solidFill>
                <a:latin typeface="+mn-lt"/>
              </a:rPr>
              <a:t>Variability</a:t>
            </a:r>
            <a:r>
              <a:rPr lang="es-ES" altLang="es-ES" b="1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altLang="es-ES" b="1" i="1" dirty="0" err="1">
                <a:solidFill>
                  <a:srgbClr val="0000FF"/>
                </a:solidFill>
                <a:latin typeface="+mn-lt"/>
              </a:rPr>
              <a:t>Implementation</a:t>
            </a:r>
            <a:r>
              <a:rPr lang="es-ES" altLang="es-ES" b="1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altLang="es-ES" dirty="0">
                <a:solidFill>
                  <a:srgbClr val="0000FF"/>
                </a:solidFill>
                <a:latin typeface="+mn-lt"/>
              </a:rPr>
              <a:t>(Implementación de la variabilidad): </a:t>
            </a:r>
            <a:r>
              <a:rPr lang="es-ES" kern="0" dirty="0">
                <a:latin typeface="+mn-lt"/>
              </a:rPr>
              <a:t>Proceso de implementar artefactos variables que permitan la generación de múltiples productos reutilizando una base común.</a:t>
            </a:r>
          </a:p>
        </p:txBody>
      </p:sp>
      <p:pic>
        <p:nvPicPr>
          <p:cNvPr id="1026" name="Picture 2" descr="implementación de un artefacto software con variabilidad">
            <a:extLst>
              <a:ext uri="{FF2B5EF4-FFF2-40B4-BE49-F238E27FC236}">
                <a16:creationId xmlns:a16="http://schemas.microsoft.com/office/drawing/2014/main" id="{D2E06CDF-0E83-40D6-8693-79E149F7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88" y="1124744"/>
            <a:ext cx="4205149" cy="42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279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3.1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908050"/>
            <a:ext cx="9144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Dimensiones de la implementación de la variabilidad</a:t>
            </a:r>
          </a:p>
          <a:p>
            <a:pPr algn="ctr">
              <a:defRPr/>
            </a:pPr>
            <a:endParaRPr lang="es-ES" altLang="es-ES" sz="2400" dirty="0">
              <a:solidFill>
                <a:srgbClr val="0000FF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Binding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time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(Tiempo de vinculación): </a:t>
            </a:r>
            <a:r>
              <a:rPr lang="es-ES" altLang="es-ES" sz="1600" dirty="0">
                <a:latin typeface="+mn-lt"/>
              </a:rPr>
              <a:t> Se refiere a cuándo se toman las decisiones sobre las características (variabilidad):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Compile-time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variability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(en tiempo de compilación): </a:t>
            </a:r>
            <a:r>
              <a:rPr lang="es-ES" altLang="es-ES" sz="1600" dirty="0">
                <a:latin typeface="+mn-lt"/>
              </a:rPr>
              <a:t>Se incluyen o excluyen características antes de compilar el código.</a:t>
            </a:r>
            <a:endParaRPr lang="es-ES" sz="1600" kern="0" dirty="0">
              <a:solidFill>
                <a:srgbClr val="0000FF"/>
              </a:solidFill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Load-time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variability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(en tiempo de carga): </a:t>
            </a:r>
            <a:r>
              <a:rPr lang="es-ES" altLang="es-ES" sz="1600" dirty="0">
                <a:latin typeface="+mn-lt"/>
              </a:rPr>
              <a:t>Se activan características al iniciar la aplicación.</a:t>
            </a:r>
            <a:endParaRPr lang="es-ES" sz="1600" kern="0" dirty="0">
              <a:solidFill>
                <a:srgbClr val="0000FF"/>
              </a:solidFill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Run-time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variability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(en tiempo de ejecución): </a:t>
            </a:r>
            <a:r>
              <a:rPr lang="es-ES" altLang="es-ES" sz="1600" dirty="0">
                <a:latin typeface="+mn-lt"/>
              </a:rPr>
              <a:t> Se permite cambiar características durante la ejecución de la aplicación.</a:t>
            </a:r>
            <a:endParaRPr lang="es-ES" sz="1600" kern="0" dirty="0">
              <a:solidFill>
                <a:srgbClr val="0000FF"/>
              </a:solidFill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endParaRPr lang="es-ES" sz="1600" kern="0" dirty="0">
              <a:solidFill>
                <a:srgbClr val="0000FF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Technology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(Tecnología): </a:t>
            </a:r>
            <a:r>
              <a:rPr lang="es-ES" altLang="es-ES" sz="1600" dirty="0">
                <a:latin typeface="+mn-lt"/>
              </a:rPr>
              <a:t>Clasifica los mecanismos de implementación en: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Language-based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approaches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(basados en el lenguaje): </a:t>
            </a:r>
            <a:r>
              <a:rPr lang="es-ES" altLang="es-ES" sz="1600" dirty="0">
                <a:latin typeface="+mn-lt"/>
              </a:rPr>
              <a:t>Se implementan las características directamente en el lenguaje de programación utilizado.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Tool-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based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approaches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(basados en herramientas): </a:t>
            </a:r>
            <a:r>
              <a:rPr lang="es-ES" altLang="es-ES" sz="1600" dirty="0">
                <a:latin typeface="+mn-lt"/>
              </a:rPr>
              <a:t>Se utilizan herramientas externas para representar las características y generar productos.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endParaRPr lang="es-ES" sz="1600" kern="0" dirty="0">
              <a:solidFill>
                <a:srgbClr val="0000FF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Representation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(Representación): </a:t>
            </a:r>
            <a:r>
              <a:rPr lang="es-ES" altLang="es-ES" sz="1600" dirty="0">
                <a:latin typeface="+mn-lt"/>
              </a:rPr>
              <a:t>Diferencia entre: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Annotation-based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approaches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(basados en anotaciones): </a:t>
            </a:r>
            <a:r>
              <a:rPr lang="es-ES" altLang="es-ES" sz="1600" dirty="0">
                <a:latin typeface="+mn-lt"/>
              </a:rPr>
              <a:t>Se usa una base de código común con anotaciones que indican qué partes pertenecen a cada característica.</a:t>
            </a:r>
            <a:endParaRPr lang="es-ES" sz="1600" kern="0" dirty="0">
              <a:solidFill>
                <a:srgbClr val="0000FF"/>
              </a:solidFill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Composition-based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approaches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(basados en composición): </a:t>
            </a:r>
            <a:r>
              <a:rPr lang="es-ES" altLang="es-ES" sz="1600" dirty="0">
                <a:latin typeface="+mn-lt"/>
              </a:rPr>
              <a:t>Se tienen unidades de código separadas para cada característica, que se combinan en la generación de productos.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endParaRPr lang="es-ES" altLang="es-ES" dirty="0">
              <a:latin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3.1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90805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Criterios de calidad en la implementación de SPL</a:t>
            </a:r>
            <a:endParaRPr lang="es-ES" altLang="es-ES" sz="2400" dirty="0">
              <a:solidFill>
                <a:srgbClr val="0000FF"/>
              </a:solidFill>
              <a:latin typeface="+mn-lt"/>
            </a:endParaRPr>
          </a:p>
          <a:p>
            <a:pPr algn="just">
              <a:defRPr/>
            </a:pPr>
            <a:r>
              <a:rPr lang="es-ES" sz="1600" kern="0" dirty="0">
                <a:latin typeface="+mn-lt"/>
              </a:rPr>
              <a:t>Proporcionan una base estructurada para comprender y clasificar diferentes enfoques en la implementación de </a:t>
            </a:r>
            <a:r>
              <a:rPr lang="es-ES" sz="1600" kern="0" dirty="0" err="1">
                <a:latin typeface="+mn-lt"/>
              </a:rPr>
              <a:t>SPLs</a:t>
            </a:r>
            <a:r>
              <a:rPr lang="es-ES" sz="1600" kern="0" dirty="0">
                <a:latin typeface="+mn-lt"/>
              </a:rPr>
              <a:t>, enfocándose en su flexibilidad, facilidad de uso y capacidad para gestionar la variabilidad de manera efectiva.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sz="1600" b="1" i="1" kern="0" dirty="0">
              <a:solidFill>
                <a:srgbClr val="0000FF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Preplanning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effort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(Esfuerzo de planificación previa): </a:t>
            </a:r>
            <a:r>
              <a:rPr lang="es-ES" altLang="es-ES" sz="1600" dirty="0">
                <a:latin typeface="+mn-lt"/>
              </a:rPr>
              <a:t> Cuánto esfuerzo se necesita antes de iniciar el desarrollo para gestionar la variabilidad de forma eficiente.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6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Feature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traceability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(Trazabilidad de características): </a:t>
            </a:r>
            <a:r>
              <a:rPr lang="es-ES" altLang="es-ES" sz="1600" dirty="0">
                <a:latin typeface="+mn-lt"/>
              </a:rPr>
              <a:t> Capacidad de rastrear las características a lo largo del desarrollo, asegurando la relación entre la especificación y la implementación.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6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Separation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of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concerns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(Separación de conceptos): </a:t>
            </a:r>
            <a:r>
              <a:rPr lang="es-ES" altLang="es-ES" sz="1600" dirty="0">
                <a:latin typeface="+mn-lt"/>
              </a:rPr>
              <a:t> Mantener las características bien separadas en la implementación para mejorar la modularidad y el mantenimiento.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6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Information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hiding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(Ocultamiento de información): </a:t>
            </a:r>
            <a:r>
              <a:rPr lang="es-ES" altLang="es-ES" sz="1600" dirty="0">
                <a:latin typeface="+mn-lt"/>
              </a:rPr>
              <a:t> Garantizar que los detalles internos de los módulos estén ocultos, permitiendo la interacción a través de interfaces bien definidas.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6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Granularity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(Granularidad): </a:t>
            </a:r>
            <a:r>
              <a:rPr lang="es-ES" altLang="es-ES" sz="1600" dirty="0">
                <a:latin typeface="+mn-lt"/>
              </a:rPr>
              <a:t> Nivel de detalle en la implementación de características, desde cambios gruesos (como añadir un archivo) hasta cambios finos (como modificar una línea de código).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s-ES" altLang="es-ES" sz="16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ES" sz="1600" b="1" i="1" kern="0" dirty="0" err="1">
                <a:solidFill>
                  <a:srgbClr val="0000FF"/>
                </a:solidFill>
                <a:latin typeface="+mn-lt"/>
              </a:rPr>
              <a:t>Uniformity</a:t>
            </a:r>
            <a:r>
              <a:rPr lang="es-ES" sz="16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600" kern="0" dirty="0">
                <a:solidFill>
                  <a:srgbClr val="0000FF"/>
                </a:solidFill>
                <a:latin typeface="+mn-lt"/>
              </a:rPr>
              <a:t>(Uniformidad): </a:t>
            </a:r>
            <a:r>
              <a:rPr lang="es-ES" altLang="es-ES" sz="1600" dirty="0">
                <a:latin typeface="+mn-lt"/>
              </a:rPr>
              <a:t>Asegurar que todos los artefactos de la SPL (código, documentación, archivos de configuración, etc.) sean tratados de manera uniforme.</a:t>
            </a:r>
          </a:p>
        </p:txBody>
      </p:sp>
    </p:spTree>
    <p:extLst>
      <p:ext uri="{BB962C8B-B14F-4D97-AF65-F5344CB8AC3E}">
        <p14:creationId xmlns:p14="http://schemas.microsoft.com/office/powerpoint/2010/main" val="56247210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3.1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764704"/>
            <a:ext cx="9144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000" b="1" dirty="0">
                <a:solidFill>
                  <a:srgbClr val="0000FF"/>
                </a:solidFill>
                <a:latin typeface="+mn-lt"/>
              </a:rPr>
              <a:t>Estrategias de implementación de la variabilidad</a:t>
            </a:r>
          </a:p>
          <a:p>
            <a:pPr algn="just">
              <a:defRPr/>
            </a:pPr>
            <a:endParaRPr lang="es-ES" sz="1400" b="1" i="1" u="sng" kern="0" dirty="0">
              <a:latin typeface="+mn-lt"/>
            </a:endParaRPr>
          </a:p>
          <a:p>
            <a:pPr algn="just">
              <a:defRPr/>
            </a:pPr>
            <a:r>
              <a:rPr lang="es-ES" sz="1400" b="1" i="1" u="sng" kern="0" dirty="0" err="1">
                <a:latin typeface="+mn-lt"/>
              </a:rPr>
              <a:t>Classic</a:t>
            </a:r>
            <a:r>
              <a:rPr lang="es-ES" sz="1400" b="1" i="1" u="sng" kern="0" dirty="0">
                <a:latin typeface="+mn-lt"/>
              </a:rPr>
              <a:t>, </a:t>
            </a:r>
            <a:r>
              <a:rPr lang="es-ES" sz="1400" b="1" i="1" u="sng" kern="0" dirty="0" err="1">
                <a:latin typeface="+mn-lt"/>
              </a:rPr>
              <a:t>Language-based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variability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mechanisms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u="sng" kern="0" dirty="0">
                <a:latin typeface="+mn-lt"/>
              </a:rPr>
              <a:t>(mecanismos clásicos basados en el lenguaje):</a:t>
            </a:r>
            <a:endParaRPr lang="es-ES" altLang="es-ES" sz="1400" u="sng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Parameters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(Parámetros)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Design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Patterns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(Patrones de Diseño)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Frameworks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(Marcos de trabajo)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Components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and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Services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(Componentes y Servicios)</a:t>
            </a:r>
            <a:endParaRPr lang="es-ES" altLang="es-ES" sz="1400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endParaRPr lang="es-ES" sz="1400" kern="0" dirty="0">
              <a:solidFill>
                <a:srgbClr val="0000FF"/>
              </a:solidFill>
              <a:latin typeface="+mn-lt"/>
            </a:endParaRPr>
          </a:p>
          <a:p>
            <a:pPr algn="just">
              <a:defRPr/>
            </a:pPr>
            <a:r>
              <a:rPr lang="es-ES" sz="1400" b="1" i="1" u="sng" kern="0" dirty="0" err="1">
                <a:latin typeface="+mn-lt"/>
              </a:rPr>
              <a:t>Classic</a:t>
            </a:r>
            <a:r>
              <a:rPr lang="es-ES" sz="1400" b="1" i="1" u="sng" kern="0" dirty="0">
                <a:latin typeface="+mn-lt"/>
              </a:rPr>
              <a:t>, Tool-</a:t>
            </a:r>
            <a:r>
              <a:rPr lang="es-ES" sz="1400" b="1" i="1" u="sng" kern="0" dirty="0" err="1">
                <a:latin typeface="+mn-lt"/>
              </a:rPr>
              <a:t>driven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variability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mechanisms</a:t>
            </a:r>
            <a:r>
              <a:rPr lang="es-ES" sz="1400" b="1" i="1" u="sng" kern="0" dirty="0">
                <a:latin typeface="+mn-lt"/>
              </a:rPr>
              <a:t>  </a:t>
            </a:r>
            <a:r>
              <a:rPr lang="es-ES" sz="1400" u="sng" kern="0" dirty="0">
                <a:latin typeface="+mn-lt"/>
              </a:rPr>
              <a:t>(Mecanismos clásicos basados en herramientas):</a:t>
            </a:r>
            <a:endParaRPr lang="es-ES" altLang="es-ES" sz="1400" u="sng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Version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-Control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Systems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(Sistemas de Control de Versiones)</a:t>
            </a:r>
            <a:endParaRPr lang="es-ES" altLang="es-ES" sz="1400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Build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Systems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(Sistemas de Construcción)</a:t>
            </a:r>
            <a:endParaRPr lang="es-ES" altLang="es-ES" sz="1400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Preprocessors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(Preprocesadores)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endParaRPr lang="es-ES" altLang="es-ES" sz="1400" dirty="0">
              <a:latin typeface="+mn-lt"/>
            </a:endParaRPr>
          </a:p>
          <a:p>
            <a:pPr algn="just">
              <a:defRPr/>
            </a:pPr>
            <a:r>
              <a:rPr lang="es-ES" sz="1400" b="1" i="1" u="sng" kern="0" dirty="0" err="1">
                <a:latin typeface="+mn-lt"/>
              </a:rPr>
              <a:t>Advanced</a:t>
            </a:r>
            <a:r>
              <a:rPr lang="es-ES" sz="1400" b="1" i="1" u="sng" kern="0" dirty="0">
                <a:latin typeface="+mn-lt"/>
              </a:rPr>
              <a:t>, </a:t>
            </a:r>
            <a:r>
              <a:rPr lang="es-ES" sz="1400" b="1" i="1" u="sng" kern="0" dirty="0" err="1">
                <a:latin typeface="+mn-lt"/>
              </a:rPr>
              <a:t>Language-based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variability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mechanisms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u="sng" kern="0" dirty="0">
                <a:latin typeface="+mn-lt"/>
              </a:rPr>
              <a:t>(mecanismos avanzados basados en el lenguaje):</a:t>
            </a:r>
            <a:endParaRPr lang="es-ES" altLang="es-ES" sz="1400" u="sng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Feature-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Oriented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Programming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, FOP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(Programación Orientada a Características)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Aspect-Oriented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Programming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, AOP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(Programación Orientada a Aspectos)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n-US" sz="1400" b="1" i="1" kern="0" dirty="0">
                <a:solidFill>
                  <a:srgbClr val="0000FF"/>
                </a:solidFill>
                <a:latin typeface="+mn-lt"/>
              </a:rPr>
              <a:t>Aspects and Feature Modules in Concert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(Combinación de Aspectos y Módulos de Características) </a:t>
            </a:r>
          </a:p>
          <a:p>
            <a:pPr lvl="1" algn="just">
              <a:defRPr/>
            </a:pPr>
            <a:r>
              <a:rPr lang="es-ES" sz="1400" b="1" i="1" u="sng" kern="0" dirty="0" err="1">
                <a:latin typeface="+mn-lt"/>
              </a:rPr>
              <a:t>Further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Approaches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u="sng" kern="0" dirty="0">
                <a:latin typeface="+mn-lt"/>
              </a:rPr>
              <a:t>(Otras Aproximaciones):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Delta-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Oriented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Programming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, DOP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(Programación Orientada a Deltas)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Refactoring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Feature Modules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(Refactorización de módulos de características)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Context-Oriented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Programming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, COP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(Programación Orientada al Contexto)</a:t>
            </a:r>
            <a:endParaRPr lang="es-ES" altLang="es-ES" sz="1400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endParaRPr lang="es-ES" sz="1400" kern="0" dirty="0">
              <a:solidFill>
                <a:srgbClr val="0000FF"/>
              </a:solidFill>
              <a:latin typeface="+mn-lt"/>
            </a:endParaRPr>
          </a:p>
          <a:p>
            <a:pPr algn="just">
              <a:defRPr/>
            </a:pPr>
            <a:r>
              <a:rPr lang="es-ES" sz="1400" b="1" i="1" u="sng" kern="0" dirty="0" err="1">
                <a:latin typeface="+mn-lt"/>
              </a:rPr>
              <a:t>Advanced</a:t>
            </a:r>
            <a:r>
              <a:rPr lang="es-ES" sz="1400" b="1" i="1" u="sng" kern="0" dirty="0">
                <a:latin typeface="+mn-lt"/>
              </a:rPr>
              <a:t>, Tool-</a:t>
            </a:r>
            <a:r>
              <a:rPr lang="es-ES" sz="1400" b="1" i="1" u="sng" kern="0" dirty="0" err="1">
                <a:latin typeface="+mn-lt"/>
              </a:rPr>
              <a:t>driven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variability</a:t>
            </a:r>
            <a:r>
              <a:rPr lang="es-ES" sz="1400" b="1" i="1" u="sng" kern="0" dirty="0">
                <a:latin typeface="+mn-lt"/>
              </a:rPr>
              <a:t> </a:t>
            </a:r>
            <a:r>
              <a:rPr lang="es-ES" sz="1400" b="1" i="1" u="sng" kern="0" dirty="0" err="1">
                <a:latin typeface="+mn-lt"/>
              </a:rPr>
              <a:t>mechanisms</a:t>
            </a:r>
            <a:r>
              <a:rPr lang="es-ES" sz="1400" b="1" i="1" u="sng" kern="0" dirty="0">
                <a:latin typeface="+mn-lt"/>
              </a:rPr>
              <a:t>  </a:t>
            </a:r>
            <a:r>
              <a:rPr lang="es-ES" sz="1400" u="sng" kern="0" dirty="0">
                <a:latin typeface="+mn-lt"/>
              </a:rPr>
              <a:t>(Mecanismos avanzados basados en herramientas):</a:t>
            </a:r>
            <a:endParaRPr lang="es-ES" altLang="es-ES" sz="1400" u="sng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Feature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Tracing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(Trazabilidad de Características)</a:t>
            </a:r>
            <a:endParaRPr lang="es-ES" altLang="es-ES" sz="1400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Views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on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Code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(Vistas sobre el Código)</a:t>
            </a:r>
            <a:endParaRPr lang="es-ES" altLang="es-ES" sz="1400" dirty="0">
              <a:latin typeface="+mn-lt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Integrated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Product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Derivation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(Derivación Integrada de Productos)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Virtual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Separation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of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b="1" i="1" kern="0" dirty="0" err="1">
                <a:solidFill>
                  <a:srgbClr val="0000FF"/>
                </a:solidFill>
                <a:latin typeface="+mn-lt"/>
              </a:rPr>
              <a:t>Concerns</a:t>
            </a:r>
            <a:r>
              <a:rPr lang="es-ES" sz="1400" b="1" i="1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s-ES" sz="1400" kern="0" dirty="0">
                <a:solidFill>
                  <a:srgbClr val="0000FF"/>
                </a:solidFill>
                <a:latin typeface="+mn-lt"/>
              </a:rPr>
              <a:t>(Separación Virtual de Conceptos)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  <a:defRPr/>
            </a:pPr>
            <a:endParaRPr lang="es-ES" sz="1600" kern="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40829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73FA36-A336-4BDC-8F00-4C2643A6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3.1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F59D5B-9750-441B-A3D8-1FFC5ACFADEB}"/>
              </a:ext>
            </a:extLst>
          </p:cNvPr>
          <p:cNvSpPr txBox="1"/>
          <p:nvPr/>
        </p:nvSpPr>
        <p:spPr>
          <a:xfrm>
            <a:off x="0" y="90805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ES" sz="2400" b="1" dirty="0">
                <a:solidFill>
                  <a:srgbClr val="0000FF"/>
                </a:solidFill>
                <a:latin typeface="+mn-lt"/>
              </a:rPr>
              <a:t>Clasificación de estrategias de implementación de la variabilidad</a:t>
            </a:r>
            <a:endParaRPr lang="es-ES" altLang="es-ES" sz="24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FD106-BB66-4573-A63E-6F9018D5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8" y="1369715"/>
            <a:ext cx="7882203" cy="53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733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contenido 1">
            <a:extLst>
              <a:ext uri="{FF2B5EF4-FFF2-40B4-BE49-F238E27FC236}">
                <a16:creationId xmlns:a16="http://schemas.microsoft.com/office/drawing/2014/main" id="{AEA33430-AAA6-465E-AF10-38977F0ED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1050"/>
            <a:ext cx="9144000" cy="585311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s-ES" altLang="es-ES" b="1" dirty="0"/>
              <a:t>EJERCICIO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AE01649-4016-4FE1-8A3A-7072DBB2F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115888"/>
            <a:ext cx="5292725" cy="649287"/>
          </a:xfrm>
        </p:spPr>
        <p:txBody>
          <a:bodyPr/>
          <a:lstStyle/>
          <a:p>
            <a:pPr>
              <a:defRPr/>
            </a:pPr>
            <a:r>
              <a:rPr lang="en-US" dirty="0"/>
              <a:t>3.1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variabilidad</a:t>
            </a:r>
            <a:endParaRPr lang="es-ES" dirty="0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545615AD-81B7-4C6A-7A81-A184A3902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22388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Desarrollar un artefacto variable en el lenguaje de programación deseado siguiendo dos enfoques de implementación de la variabilidad diferentes para la SPL propuesta en el Ejercicio 2 del Tema 2.1.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endParaRPr lang="es-ES" altLang="es-E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s-ES" altLang="es-ES" sz="2400" dirty="0">
                <a:solidFill>
                  <a:schemeClr val="tx1"/>
                </a:solidFill>
                <a:latin typeface="Arial" panose="020B0604020202020204" pitchFamily="34" charset="0"/>
              </a:rPr>
              <a:t>Comparar ambas implementaciones según los 6 criterios de calidad estudiados. Usar una escala de 1 a 3 (bajo, medio, alto) para cada criterio.</a:t>
            </a:r>
            <a:endParaRPr lang="es-ES" altLang="es-E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04859"/>
      </p:ext>
    </p:extLst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a 1&quot;/&gt;&lt;property id=&quot;20307&quot; value=&quot;256&quot;/&gt;&lt;/object&gt;&lt;object type=&quot;3&quot; unique_id=&quot;10004&quot;&gt;&lt;property id=&quot;20148&quot; value=&quot;5&quot;/&gt;&lt;property id=&quot;20300&quot; value=&quot;Diapositiva 2&quot;/&gt;&lt;property id=&quot;20307&quot; value=&quot;257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2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iseño predeterminado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19633</TotalTime>
  <Words>1975</Words>
  <Application>Microsoft Office PowerPoint</Application>
  <PresentationFormat>Presentación en pantalla (4:3)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Consolas</vt:lpstr>
      <vt:lpstr>Courier New</vt:lpstr>
      <vt:lpstr>Times New Roman</vt:lpstr>
      <vt:lpstr>2_Diseño predeterminado</vt:lpstr>
      <vt:lpstr>Parte III Implementación de la variabilidad y Generación de Productos</vt:lpstr>
      <vt:lpstr>Parte III. Implementación de la variabilidad y Generación de Productos</vt:lpstr>
      <vt:lpstr>3.1 Implementación de la variabilidad</vt:lpstr>
      <vt:lpstr>3.1 Implementación de la variabilidad</vt:lpstr>
      <vt:lpstr>3.1 Implementación de la variabilidad</vt:lpstr>
      <vt:lpstr>3.1 Implementación de la variabilidad</vt:lpstr>
      <vt:lpstr>3.1 Implementación de la variabilidad</vt:lpstr>
      <vt:lpstr>3.1 Implementación de la variabilidad</vt:lpstr>
      <vt:lpstr>3.1 Implementación de la variabilidad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  <vt:lpstr>3.2 Generación de productos</vt:lpstr>
    </vt:vector>
  </TitlesOfParts>
  <Company>USJ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nombre</dc:creator>
  <cp:lastModifiedBy>José Miguel Horcas</cp:lastModifiedBy>
  <cp:revision>528</cp:revision>
  <dcterms:created xsi:type="dcterms:W3CDTF">2006-09-18T20:04:27Z</dcterms:created>
  <dcterms:modified xsi:type="dcterms:W3CDTF">2025-03-05T16:33:09Z</dcterms:modified>
</cp:coreProperties>
</file>