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HelveticaNeue-bold.fntdata"/><Relationship Id="rId10" Type="http://schemas.openxmlformats.org/officeDocument/2006/relationships/slide" Target="slides/slide5.xml"/><Relationship Id="rId21" Type="http://schemas.openxmlformats.org/officeDocument/2006/relationships/font" Target="fonts/HelveticaNeue-regular.fntdata"/><Relationship Id="rId13" Type="http://schemas.openxmlformats.org/officeDocument/2006/relationships/font" Target="fonts/Montserrat-regular.fntdata"/><Relationship Id="rId24" Type="http://schemas.openxmlformats.org/officeDocument/2006/relationships/font" Target="fonts/HelveticaNeue-boldItalic.fntdata"/><Relationship Id="rId12" Type="http://schemas.openxmlformats.org/officeDocument/2006/relationships/slide" Target="slides/slide7.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2a9199fa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2a9199fa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2a9199fa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a9199fa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2a9199fa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2a9199fa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2a9199fa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2a9199fa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2a9199fa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2a9199fa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a9199fa3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2a9199fa3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toronto.ca/dataset/wellbeing-toronto-safety/" TargetMode="External"/><Relationship Id="rId4" Type="http://schemas.openxmlformats.org/officeDocument/2006/relationships/hyperlink" Target="https://open.toronto.ca/dataset/wellbeing-toronto-education/" TargetMode="External"/><Relationship Id="rId5" Type="http://schemas.openxmlformats.org/officeDocument/2006/relationships/hyperlink" Target="https://open.toronto.ca/dataset/wellbeing-toronto-edu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toronto.ca/dataset/neighbourhood-profi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pen.toronto.ca/dataset/wellbeing-toronto-safety/" TargetMode="External"/><Relationship Id="rId4" Type="http://schemas.openxmlformats.org/officeDocument/2006/relationships/hyperlink" Target="https://open.toronto.ca/dataset/wellbeing-toronto-education/" TargetMode="External"/><Relationship Id="rId5" Type="http://schemas.openxmlformats.org/officeDocument/2006/relationships/hyperlink" Target="https://open.toronto.ca/dataset/neighbourhood-profi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2776075" y="1213275"/>
            <a:ext cx="6159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COURSERA CAPSTONE </a:t>
            </a:r>
            <a:endParaRPr/>
          </a:p>
          <a:p>
            <a:pPr indent="0" lvl="0" marL="0" rtl="0" algn="ctr">
              <a:spcBef>
                <a:spcPts val="0"/>
              </a:spcBef>
              <a:spcAft>
                <a:spcPts val="0"/>
              </a:spcAft>
              <a:buNone/>
            </a:pPr>
            <a:r>
              <a:rPr lang="es"/>
              <a:t>Project</a:t>
            </a:r>
            <a:endParaRPr/>
          </a:p>
        </p:txBody>
      </p:sp>
      <p:sp>
        <p:nvSpPr>
          <p:cNvPr id="135" name="Google Shape;135;p13"/>
          <p:cNvSpPr txBox="1"/>
          <p:nvPr>
            <p:ph idx="1" type="subTitle"/>
          </p:nvPr>
        </p:nvSpPr>
        <p:spPr>
          <a:xfrm>
            <a:off x="3982675" y="3429925"/>
            <a:ext cx="4953000" cy="4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Coursera IBM Data Science Certification</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
        <p:nvSpPr>
          <p:cNvPr id="136" name="Google Shape;136;p13"/>
          <p:cNvSpPr txBox="1"/>
          <p:nvPr/>
        </p:nvSpPr>
        <p:spPr>
          <a:xfrm>
            <a:off x="6520675" y="4019725"/>
            <a:ext cx="24150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500">
                <a:latin typeface="Lato"/>
                <a:ea typeface="Lato"/>
                <a:cs typeface="Lato"/>
                <a:sym typeface="Lato"/>
              </a:rPr>
              <a:t>Jose Mª Huertas Garrido</a:t>
            </a:r>
            <a:endParaRPr b="1" sz="1500">
              <a:latin typeface="Lato"/>
              <a:ea typeface="Lato"/>
              <a:cs typeface="Lato"/>
              <a:sym typeface="Lato"/>
            </a:endParaRPr>
          </a:p>
        </p:txBody>
      </p:sp>
      <p:sp>
        <p:nvSpPr>
          <p:cNvPr id="137" name="Google Shape;137;p13"/>
          <p:cNvSpPr txBox="1"/>
          <p:nvPr/>
        </p:nvSpPr>
        <p:spPr>
          <a:xfrm>
            <a:off x="7256250" y="4407025"/>
            <a:ext cx="15189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Lato"/>
                <a:ea typeface="Lato"/>
                <a:cs typeface="Lato"/>
                <a:sym typeface="Lato"/>
              </a:rPr>
              <a:t>April 5th, 2020</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41" name="Shape 141"/>
        <p:cNvGrpSpPr/>
        <p:nvPr/>
      </p:nvGrpSpPr>
      <p:grpSpPr>
        <a:xfrm>
          <a:off x="0" y="0"/>
          <a:ext cx="0" cy="0"/>
          <a:chOff x="0" y="0"/>
          <a:chExt cx="0" cy="0"/>
        </a:xfrm>
      </p:grpSpPr>
      <p:sp>
        <p:nvSpPr>
          <p:cNvPr id="142" name="Google Shape;142;p14"/>
          <p:cNvSpPr txBox="1"/>
          <p:nvPr>
            <p:ph type="title"/>
          </p:nvPr>
        </p:nvSpPr>
        <p:spPr>
          <a:xfrm>
            <a:off x="3180150" y="125275"/>
            <a:ext cx="2783700" cy="5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Report Content</a:t>
            </a:r>
            <a:endParaRPr/>
          </a:p>
        </p:txBody>
      </p:sp>
      <p:sp>
        <p:nvSpPr>
          <p:cNvPr id="143" name="Google Shape;143;p14"/>
          <p:cNvSpPr txBox="1"/>
          <p:nvPr>
            <p:ph idx="1" type="body"/>
          </p:nvPr>
        </p:nvSpPr>
        <p:spPr>
          <a:xfrm>
            <a:off x="607600" y="593475"/>
            <a:ext cx="8195700" cy="42960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latin typeface="Helvetica Neue"/>
              <a:ea typeface="Helvetica Neue"/>
              <a:cs typeface="Helvetica Neue"/>
              <a:sym typeface="Helvetica Neue"/>
            </a:endParaRPr>
          </a:p>
          <a:p>
            <a:pPr indent="457200" lvl="0" marL="0" rtl="0" algn="l">
              <a:lnSpc>
                <a:spcPct val="100000"/>
              </a:lnSpc>
              <a:spcBef>
                <a:spcPts val="0"/>
              </a:spcBef>
              <a:spcAft>
                <a:spcPts val="0"/>
              </a:spcAft>
              <a:buNone/>
            </a:pPr>
            <a:r>
              <a:rPr lang="es" sz="2000">
                <a:latin typeface="Helvetica Neue"/>
                <a:ea typeface="Helvetica Neue"/>
                <a:cs typeface="Helvetica Neue"/>
                <a:sym typeface="Helvetica Neue"/>
              </a:rPr>
              <a:t>1- </a:t>
            </a:r>
            <a:r>
              <a:rPr b="1" lang="es" sz="2050">
                <a:solidFill>
                  <a:srgbClr val="000000"/>
                </a:solidFill>
                <a:highlight>
                  <a:srgbClr val="6D9EEB"/>
                </a:highlight>
                <a:latin typeface="Helvetica Neue"/>
                <a:ea typeface="Helvetica Neue"/>
                <a:cs typeface="Helvetica Neue"/>
                <a:sym typeface="Helvetica Neue"/>
              </a:rPr>
              <a:t>Description of the Problem and Background</a:t>
            </a:r>
            <a:endParaRPr b="1" sz="2050">
              <a:solidFill>
                <a:srgbClr val="000000"/>
              </a:solidFill>
              <a:highlight>
                <a:srgbClr val="6D9EEB"/>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a:highlight>
                <a:srgbClr val="6D9EEB"/>
              </a:highlight>
            </a:endParaRPr>
          </a:p>
          <a:p>
            <a:pPr indent="0" lvl="0" marL="914400" rtl="0" algn="l">
              <a:lnSpc>
                <a:spcPct val="100000"/>
              </a:lnSpc>
              <a:spcBef>
                <a:spcPts val="0"/>
              </a:spcBef>
              <a:spcAft>
                <a:spcPts val="0"/>
              </a:spcAft>
              <a:buNone/>
            </a:pPr>
            <a:r>
              <a:rPr lang="es">
                <a:highlight>
                  <a:srgbClr val="6D9EEB"/>
                </a:highlight>
              </a:rPr>
              <a:t>   </a:t>
            </a:r>
            <a:r>
              <a:rPr lang="es" sz="2000">
                <a:highlight>
                  <a:srgbClr val="6D9EEB"/>
                </a:highlight>
              </a:rPr>
              <a:t>1.1-</a:t>
            </a:r>
            <a:r>
              <a:rPr lang="es">
                <a:highlight>
                  <a:srgbClr val="6D9EEB"/>
                </a:highlight>
              </a:rPr>
              <a:t> </a:t>
            </a:r>
            <a:r>
              <a:rPr b="1" lang="es" sz="1950">
                <a:solidFill>
                  <a:srgbClr val="000000"/>
                </a:solidFill>
                <a:highlight>
                  <a:srgbClr val="6D9EEB"/>
                </a:highlight>
                <a:latin typeface="Helvetica Neue"/>
                <a:ea typeface="Helvetica Neue"/>
                <a:cs typeface="Helvetica Neue"/>
                <a:sym typeface="Helvetica Neue"/>
              </a:rPr>
              <a:t>Introduction</a:t>
            </a:r>
            <a:endParaRPr b="1" sz="1950">
              <a:solidFill>
                <a:srgbClr val="000000"/>
              </a:solidFill>
              <a:highlight>
                <a:srgbClr val="6D9EEB"/>
              </a:highlight>
              <a:latin typeface="Helvetica Neue"/>
              <a:ea typeface="Helvetica Neue"/>
              <a:cs typeface="Helvetica Neue"/>
              <a:sym typeface="Helvetica Neue"/>
            </a:endParaRPr>
          </a:p>
          <a:p>
            <a:pPr indent="-317500" lvl="0" marL="1371600" rtl="0" algn="l">
              <a:lnSpc>
                <a:spcPct val="100000"/>
              </a:lnSpc>
              <a:spcBef>
                <a:spcPts val="0"/>
              </a:spcBef>
              <a:spcAft>
                <a:spcPts val="0"/>
              </a:spcAft>
              <a:buClr>
                <a:srgbClr val="000000"/>
              </a:buClr>
              <a:buSzPts val="1400"/>
              <a:buFont typeface="Helvetica Neue"/>
              <a:buChar char="●"/>
            </a:pPr>
            <a:r>
              <a:rPr b="1" lang="es" sz="1450">
                <a:solidFill>
                  <a:srgbClr val="1F1F1F"/>
                </a:solidFill>
                <a:highlight>
                  <a:srgbClr val="6D9EEB"/>
                </a:highlight>
                <a:latin typeface="Arial"/>
                <a:ea typeface="Arial"/>
                <a:cs typeface="Arial"/>
                <a:sym typeface="Arial"/>
              </a:rPr>
              <a:t>Description of the problem and a discussion of the background</a:t>
            </a:r>
            <a:endParaRPr b="1" sz="1850">
              <a:solidFill>
                <a:srgbClr val="000000"/>
              </a:solidFill>
              <a:highlight>
                <a:srgbClr val="6D9EEB"/>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rPr lang="es" sz="2000">
                <a:highlight>
                  <a:srgbClr val="6D9EEB"/>
                </a:highlight>
              </a:rPr>
              <a:t>  </a:t>
            </a:r>
            <a:r>
              <a:rPr lang="es" sz="2000">
                <a:highlight>
                  <a:srgbClr val="6D9EEB"/>
                </a:highlight>
              </a:rPr>
              <a:t>1.2-</a:t>
            </a:r>
            <a:r>
              <a:rPr lang="es">
                <a:highlight>
                  <a:srgbClr val="6D9EEB"/>
                </a:highlight>
              </a:rPr>
              <a:t> </a:t>
            </a:r>
            <a:r>
              <a:rPr b="1" lang="es" sz="1950">
                <a:solidFill>
                  <a:srgbClr val="000000"/>
                </a:solidFill>
                <a:highlight>
                  <a:srgbClr val="6D9EEB"/>
                </a:highlight>
                <a:latin typeface="Helvetica Neue"/>
                <a:ea typeface="Helvetica Neue"/>
                <a:cs typeface="Helvetica Neue"/>
                <a:sym typeface="Helvetica Neue"/>
              </a:rPr>
              <a:t>Business Problem</a:t>
            </a:r>
            <a:endParaRPr sz="2200">
              <a:highlight>
                <a:srgbClr val="6D9EEB"/>
              </a:highlight>
            </a:endParaRPr>
          </a:p>
          <a:p>
            <a:pPr indent="-320675" lvl="0" marL="1371600" rtl="0" algn="l">
              <a:lnSpc>
                <a:spcPct val="100000"/>
              </a:lnSpc>
              <a:spcBef>
                <a:spcPts val="0"/>
              </a:spcBef>
              <a:spcAft>
                <a:spcPts val="0"/>
              </a:spcAft>
              <a:buClr>
                <a:srgbClr val="000000"/>
              </a:buClr>
              <a:buSzPts val="1450"/>
              <a:buFont typeface="Helvetica Neue"/>
              <a:buChar char="●"/>
            </a:pPr>
            <a:r>
              <a:rPr b="1" lang="es" sz="1450">
                <a:solidFill>
                  <a:srgbClr val="000000"/>
                </a:solidFill>
                <a:highlight>
                  <a:srgbClr val="6D9EEB"/>
                </a:highlight>
                <a:latin typeface="Helvetica Neue"/>
                <a:ea typeface="Helvetica Neue"/>
                <a:cs typeface="Helvetica Neue"/>
                <a:sym typeface="Helvetica Neue"/>
              </a:rPr>
              <a:t>Description execute data processing </a:t>
            </a:r>
            <a:endParaRPr b="1" sz="1450">
              <a:solidFill>
                <a:srgbClr val="000000"/>
              </a:solidFill>
              <a:highlight>
                <a:srgbClr val="6D9EEB"/>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2000">
              <a:highlight>
                <a:srgbClr val="6D9EEB"/>
              </a:highlight>
            </a:endParaRPr>
          </a:p>
          <a:p>
            <a:pPr indent="457200" lvl="0" marL="0" rtl="0" algn="l">
              <a:lnSpc>
                <a:spcPct val="100000"/>
              </a:lnSpc>
              <a:spcBef>
                <a:spcPts val="0"/>
              </a:spcBef>
              <a:spcAft>
                <a:spcPts val="0"/>
              </a:spcAft>
              <a:buNone/>
            </a:pPr>
            <a:r>
              <a:rPr lang="es" sz="2000">
                <a:highlight>
                  <a:srgbClr val="6D9EEB"/>
                </a:highlight>
              </a:rPr>
              <a:t>2-</a:t>
            </a:r>
            <a:r>
              <a:rPr lang="es">
                <a:highlight>
                  <a:srgbClr val="6D9EEB"/>
                </a:highlight>
              </a:rPr>
              <a:t> </a:t>
            </a:r>
            <a:r>
              <a:rPr b="1" lang="es" sz="1950">
                <a:solidFill>
                  <a:srgbClr val="000000"/>
                </a:solidFill>
                <a:highlight>
                  <a:srgbClr val="6D9EEB"/>
                </a:highlight>
                <a:latin typeface="Helvetica Neue"/>
                <a:ea typeface="Helvetica Neue"/>
                <a:cs typeface="Helvetica Neue"/>
                <a:sym typeface="Helvetica Neue"/>
              </a:rPr>
              <a:t>Data Section</a:t>
            </a:r>
            <a:endParaRPr b="1" sz="1450">
              <a:solidFill>
                <a:srgbClr val="000000"/>
              </a:solidFill>
              <a:highlight>
                <a:srgbClr val="6D9EEB"/>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b="1" sz="1450">
              <a:solidFill>
                <a:srgbClr val="000000"/>
              </a:solidFill>
              <a:highlight>
                <a:srgbClr val="6D9EEB"/>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rPr b="1" lang="es" sz="1450">
                <a:solidFill>
                  <a:srgbClr val="000000"/>
                </a:solidFill>
                <a:highlight>
                  <a:srgbClr val="6D9EEB"/>
                </a:highlight>
                <a:latin typeface="Helvetica Neue"/>
                <a:ea typeface="Helvetica Neue"/>
                <a:cs typeface="Helvetica Neue"/>
                <a:sym typeface="Helvetica Neue"/>
              </a:rPr>
              <a:t>  </a:t>
            </a:r>
            <a:r>
              <a:rPr lang="es" sz="2000">
                <a:highlight>
                  <a:srgbClr val="6D9EEB"/>
                </a:highlight>
              </a:rPr>
              <a:t>2.1-</a:t>
            </a:r>
            <a:r>
              <a:rPr b="1" lang="es" sz="1150">
                <a:solidFill>
                  <a:srgbClr val="000000"/>
                </a:solidFill>
                <a:highlight>
                  <a:srgbClr val="6D9EEB"/>
                </a:highlight>
                <a:latin typeface="Helvetica Neue"/>
                <a:ea typeface="Helvetica Neue"/>
                <a:cs typeface="Helvetica Neue"/>
                <a:sym typeface="Helvetica Neue"/>
              </a:rPr>
              <a:t> </a:t>
            </a:r>
            <a:r>
              <a:rPr b="1" lang="es" sz="1950">
                <a:solidFill>
                  <a:srgbClr val="000000"/>
                </a:solidFill>
                <a:highlight>
                  <a:srgbClr val="6D9EEB"/>
                </a:highlight>
                <a:latin typeface="Helvetica Neue"/>
                <a:ea typeface="Helvetica Neue"/>
                <a:cs typeface="Helvetica Neue"/>
                <a:sym typeface="Helvetica Neue"/>
              </a:rPr>
              <a:t>Description of the Data</a:t>
            </a:r>
            <a:endParaRPr b="1" sz="1950">
              <a:solidFill>
                <a:srgbClr val="000000"/>
              </a:solidFill>
              <a:highlight>
                <a:srgbClr val="6D9EEB"/>
              </a:highlight>
              <a:latin typeface="Helvetica Neue"/>
              <a:ea typeface="Helvetica Neue"/>
              <a:cs typeface="Helvetica Neue"/>
              <a:sym typeface="Helvetica Neue"/>
            </a:endParaRPr>
          </a:p>
          <a:p>
            <a:pPr indent="-320675" lvl="0" marL="1371600" rtl="0" algn="l">
              <a:lnSpc>
                <a:spcPct val="100000"/>
              </a:lnSpc>
              <a:spcBef>
                <a:spcPts val="0"/>
              </a:spcBef>
              <a:spcAft>
                <a:spcPts val="0"/>
              </a:spcAft>
              <a:buClr>
                <a:srgbClr val="000000"/>
              </a:buClr>
              <a:buSzPts val="1450"/>
              <a:buFont typeface="Helvetica Neue"/>
              <a:buChar char="●"/>
            </a:pPr>
            <a:r>
              <a:rPr b="1" lang="es" sz="1450">
                <a:solidFill>
                  <a:srgbClr val="000000"/>
                </a:solidFill>
                <a:highlight>
                  <a:srgbClr val="6D9EEB"/>
                </a:highlight>
                <a:latin typeface="Helvetica Neue"/>
                <a:ea typeface="Helvetica Neue"/>
                <a:cs typeface="Helvetica Neue"/>
                <a:sym typeface="Helvetica Neue"/>
              </a:rPr>
              <a:t>The following data is required to answer the issues of the problem</a:t>
            </a:r>
            <a:endParaRPr b="1" sz="1450">
              <a:solidFill>
                <a:srgbClr val="000000"/>
              </a:solidFill>
              <a:highlight>
                <a:srgbClr val="6D9EEB"/>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rPr b="1" lang="es" sz="1450">
                <a:solidFill>
                  <a:srgbClr val="000000"/>
                </a:solidFill>
                <a:highlight>
                  <a:srgbClr val="6D9EEB"/>
                </a:highlight>
                <a:latin typeface="Helvetica Neue"/>
                <a:ea typeface="Helvetica Neue"/>
                <a:cs typeface="Helvetica Neue"/>
                <a:sym typeface="Helvetica Neue"/>
              </a:rPr>
              <a:t>  </a:t>
            </a:r>
            <a:r>
              <a:rPr b="1" lang="es" sz="1950">
                <a:solidFill>
                  <a:srgbClr val="FFFFFF"/>
                </a:solidFill>
                <a:highlight>
                  <a:srgbClr val="6D9EEB"/>
                </a:highlight>
                <a:latin typeface="Helvetica Neue"/>
                <a:ea typeface="Helvetica Neue"/>
                <a:cs typeface="Helvetica Neue"/>
                <a:sym typeface="Helvetica Neue"/>
              </a:rPr>
              <a:t>2.2-</a:t>
            </a:r>
            <a:r>
              <a:rPr b="1" lang="es" sz="1450">
                <a:solidFill>
                  <a:srgbClr val="000000"/>
                </a:solidFill>
                <a:highlight>
                  <a:srgbClr val="6D9EEB"/>
                </a:highlight>
                <a:latin typeface="Helvetica Neue"/>
                <a:ea typeface="Helvetica Neue"/>
                <a:cs typeface="Helvetica Neue"/>
                <a:sym typeface="Helvetica Neue"/>
              </a:rPr>
              <a:t> </a:t>
            </a:r>
            <a:r>
              <a:rPr b="1" lang="es" sz="1950">
                <a:solidFill>
                  <a:srgbClr val="000000"/>
                </a:solidFill>
                <a:highlight>
                  <a:srgbClr val="6D9EEB"/>
                </a:highlight>
                <a:latin typeface="Helvetica Neue"/>
                <a:ea typeface="Helvetica Neue"/>
                <a:cs typeface="Helvetica Neue"/>
                <a:sym typeface="Helvetica Neue"/>
              </a:rPr>
              <a:t>The data will be used to solve the problem</a:t>
            </a:r>
            <a:endParaRPr b="1" sz="1950">
              <a:solidFill>
                <a:srgbClr val="000000"/>
              </a:solidFill>
              <a:highlight>
                <a:srgbClr val="6D9EEB"/>
              </a:highlight>
              <a:latin typeface="Helvetica Neue"/>
              <a:ea typeface="Helvetica Neue"/>
              <a:cs typeface="Helvetica Neue"/>
              <a:sym typeface="Helvetica Neue"/>
            </a:endParaRPr>
          </a:p>
          <a:p>
            <a:pPr indent="-320675" lvl="0" marL="1371600" rtl="0" algn="l">
              <a:lnSpc>
                <a:spcPct val="100000"/>
              </a:lnSpc>
              <a:spcBef>
                <a:spcPts val="0"/>
              </a:spcBef>
              <a:spcAft>
                <a:spcPts val="0"/>
              </a:spcAft>
              <a:buClr>
                <a:srgbClr val="000000"/>
              </a:buClr>
              <a:buSzPts val="1450"/>
              <a:buFont typeface="Helvetica Neue"/>
              <a:buChar char="●"/>
            </a:pPr>
            <a:r>
              <a:rPr b="1" lang="es" sz="1450">
                <a:solidFill>
                  <a:srgbClr val="000000"/>
                </a:solidFill>
                <a:highlight>
                  <a:srgbClr val="6D9EEB"/>
                </a:highlight>
                <a:latin typeface="Helvetica Neue"/>
                <a:ea typeface="Helvetica Neue"/>
                <a:cs typeface="Helvetica Neue"/>
                <a:sym typeface="Helvetica Neue"/>
              </a:rPr>
              <a:t>The data will be used as follows</a:t>
            </a:r>
            <a:endParaRPr b="1" sz="2350">
              <a:solidFill>
                <a:srgbClr val="000000"/>
              </a:solidFill>
              <a:highlight>
                <a:srgbClr val="6D9EEB"/>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b="1" lang="es" sz="1450">
                <a:solidFill>
                  <a:srgbClr val="000000"/>
                </a:solidFill>
                <a:highlight>
                  <a:srgbClr val="1155CC"/>
                </a:highlight>
                <a:latin typeface="Helvetica Neue"/>
                <a:ea typeface="Helvetica Neue"/>
                <a:cs typeface="Helvetica Neue"/>
                <a:sym typeface="Helvetica Neue"/>
              </a:rPr>
              <a:t> </a:t>
            </a:r>
            <a:endParaRPr b="1" sz="1450">
              <a:solidFill>
                <a:srgbClr val="000000"/>
              </a:solidFill>
              <a:highlight>
                <a:srgbClr val="1155CC"/>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47" name="Shape 147"/>
        <p:cNvGrpSpPr/>
        <p:nvPr/>
      </p:nvGrpSpPr>
      <p:grpSpPr>
        <a:xfrm>
          <a:off x="0" y="0"/>
          <a:ext cx="0" cy="0"/>
          <a:chOff x="0" y="0"/>
          <a:chExt cx="0" cy="0"/>
        </a:xfrm>
      </p:grpSpPr>
      <p:sp>
        <p:nvSpPr>
          <p:cNvPr id="148" name="Google Shape;148;p15"/>
          <p:cNvSpPr txBox="1"/>
          <p:nvPr>
            <p:ph type="title"/>
          </p:nvPr>
        </p:nvSpPr>
        <p:spPr>
          <a:xfrm>
            <a:off x="1254125" y="125275"/>
            <a:ext cx="6715200" cy="538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AutoNum type="arabicPeriod"/>
            </a:pPr>
            <a:r>
              <a:rPr lang="es" sz="2000">
                <a:solidFill>
                  <a:srgbClr val="FFFFFF"/>
                </a:solidFill>
                <a:highlight>
                  <a:srgbClr val="6D9EEB"/>
                </a:highlight>
              </a:rPr>
              <a:t>Description of the Problem and Background</a:t>
            </a:r>
            <a:endParaRPr sz="2000">
              <a:solidFill>
                <a:srgbClr val="FFFFFF"/>
              </a:solidFill>
              <a:highlight>
                <a:srgbClr val="6D9EEB"/>
              </a:highlight>
            </a:endParaRPr>
          </a:p>
          <a:p>
            <a:pPr indent="0" lvl="0" marL="0" rtl="0" algn="ctr">
              <a:spcBef>
                <a:spcPts val="0"/>
              </a:spcBef>
              <a:spcAft>
                <a:spcPts val="0"/>
              </a:spcAft>
              <a:buNone/>
            </a:pPr>
            <a:r>
              <a:t/>
            </a:r>
            <a:endParaRPr sz="2700">
              <a:highlight>
                <a:srgbClr val="3C78D8"/>
              </a:highlight>
            </a:endParaRPr>
          </a:p>
        </p:txBody>
      </p:sp>
      <p:sp>
        <p:nvSpPr>
          <p:cNvPr id="149" name="Google Shape;149;p15"/>
          <p:cNvSpPr txBox="1"/>
          <p:nvPr>
            <p:ph idx="1" type="body"/>
          </p:nvPr>
        </p:nvSpPr>
        <p:spPr>
          <a:xfrm>
            <a:off x="607600" y="593475"/>
            <a:ext cx="8282400" cy="42960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000">
                <a:latin typeface="Helvetica Neue"/>
                <a:ea typeface="Helvetica Neue"/>
                <a:cs typeface="Helvetica Neue"/>
                <a:sym typeface="Helvetica Neue"/>
              </a:rPr>
              <a:t>1.1- Introduction</a:t>
            </a:r>
            <a:endParaRPr b="1" sz="1950">
              <a:solidFill>
                <a:srgbClr val="000000"/>
              </a:solidFill>
              <a:highlight>
                <a:srgbClr val="1155CC"/>
              </a:highlight>
              <a:latin typeface="Helvetica Neue"/>
              <a:ea typeface="Helvetica Neue"/>
              <a:cs typeface="Helvetica Neue"/>
              <a:sym typeface="Helvetica Neue"/>
            </a:endParaRPr>
          </a:p>
          <a:p>
            <a:pPr indent="-317500" lvl="0" marL="457200" rtl="0" algn="l">
              <a:lnSpc>
                <a:spcPct val="100000"/>
              </a:lnSpc>
              <a:spcBef>
                <a:spcPts val="0"/>
              </a:spcBef>
              <a:spcAft>
                <a:spcPts val="0"/>
              </a:spcAft>
              <a:buClr>
                <a:srgbClr val="000000"/>
              </a:buClr>
              <a:buSzPts val="1400"/>
              <a:buFont typeface="Helvetica Neue"/>
              <a:buChar char="●"/>
            </a:pPr>
            <a:r>
              <a:rPr b="1" lang="es" sz="1450">
                <a:solidFill>
                  <a:srgbClr val="000000"/>
                </a:solidFill>
                <a:highlight>
                  <a:srgbClr val="6D9EEB"/>
                </a:highlight>
                <a:latin typeface="Helvetica Neue"/>
                <a:ea typeface="Helvetica Neue"/>
                <a:cs typeface="Helvetica Neue"/>
                <a:sym typeface="Helvetica Neue"/>
              </a:rPr>
              <a:t>The intention of the study is the evaluation of the situation of the educational centers, the degree of crime or racial classification, the sexual influences on the educational level of the schools of the T</a:t>
            </a:r>
            <a:r>
              <a:rPr b="1" lang="es" sz="1450">
                <a:solidFill>
                  <a:srgbClr val="000000"/>
                </a:solidFill>
                <a:highlight>
                  <a:srgbClr val="6D9EEB"/>
                </a:highlight>
                <a:latin typeface="Helvetica Neue"/>
                <a:ea typeface="Helvetica Neue"/>
                <a:cs typeface="Helvetica Neue"/>
                <a:sym typeface="Helvetica Neue"/>
              </a:rPr>
              <a:t>oronto neighborhoods.</a:t>
            </a:r>
            <a:endParaRPr b="1" sz="1450">
              <a:solidFill>
                <a:srgbClr val="000000"/>
              </a:solidFill>
              <a:highlight>
                <a:srgbClr val="6D9EEB"/>
              </a:highlight>
              <a:latin typeface="Helvetica Neue"/>
              <a:ea typeface="Helvetica Neue"/>
              <a:cs typeface="Helvetica Neue"/>
              <a:sym typeface="Helvetica Neue"/>
            </a:endParaRPr>
          </a:p>
          <a:p>
            <a:pPr indent="-320675" lvl="0" marL="457200" rtl="0" algn="l">
              <a:lnSpc>
                <a:spcPct val="100000"/>
              </a:lnSpc>
              <a:spcBef>
                <a:spcPts val="0"/>
              </a:spcBef>
              <a:spcAft>
                <a:spcPts val="0"/>
              </a:spcAft>
              <a:buClr>
                <a:srgbClr val="000000"/>
              </a:buClr>
              <a:buSzPts val="1450"/>
              <a:buFont typeface="Helvetica Neue"/>
              <a:buChar char="●"/>
            </a:pPr>
            <a:r>
              <a:rPr b="1" lang="es" sz="1450">
                <a:solidFill>
                  <a:srgbClr val="000000"/>
                </a:solidFill>
                <a:highlight>
                  <a:srgbClr val="6D9EEB"/>
                </a:highlight>
                <a:latin typeface="Helvetica Neue"/>
                <a:ea typeface="Helvetica Neue"/>
                <a:cs typeface="Helvetica Neue"/>
                <a:sym typeface="Helvetica Neue"/>
              </a:rPr>
              <a:t>We will identify the most conflictive neighborhoods, with the highest criminality, these data on the well-being of Toronto - Security.The data was provided by the Toronto Police Services, the Fire Services, the Paramedical Services (formerly EMS)</a:t>
            </a:r>
            <a:endParaRPr b="1" sz="1450">
              <a:solidFill>
                <a:srgbClr val="000000"/>
              </a:solidFill>
              <a:highlight>
                <a:srgbClr val="6D9EEB"/>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b="1" lang="es" sz="1450">
                <a:solidFill>
                  <a:srgbClr val="000000"/>
                </a:solidFill>
                <a:highlight>
                  <a:srgbClr val="6D9EEB"/>
                </a:highlight>
                <a:latin typeface="Helvetica Neue"/>
                <a:ea typeface="Helvetica Neue"/>
                <a:cs typeface="Helvetica Neue"/>
                <a:sym typeface="Helvetica Neue"/>
              </a:rPr>
              <a:t>and the Community Housing Corporation.</a:t>
            </a:r>
            <a:r>
              <a:rPr b="1" lang="es" sz="1450" u="sng">
                <a:solidFill>
                  <a:srgbClr val="FFFF00"/>
                </a:solidFill>
                <a:highlight>
                  <a:srgbClr val="6D9EEB"/>
                </a:highlight>
                <a:latin typeface="Helvetica Neue"/>
                <a:ea typeface="Helvetica Neue"/>
                <a:cs typeface="Helvetica Neue"/>
                <a:sym typeface="Helvetica Neue"/>
                <a:hlinkClick r:id="rId3"/>
              </a:rPr>
              <a:t>most conflictive neighborhoods</a:t>
            </a:r>
            <a:endParaRPr b="1" sz="1850">
              <a:solidFill>
                <a:srgbClr val="FFFF00"/>
              </a:solidFill>
              <a:highlight>
                <a:srgbClr val="6D9EEB"/>
              </a:highlight>
              <a:latin typeface="Helvetica Neue"/>
              <a:ea typeface="Helvetica Neue"/>
              <a:cs typeface="Helvetica Neue"/>
              <a:sym typeface="Helvetica Neue"/>
            </a:endParaRPr>
          </a:p>
          <a:p>
            <a:pPr indent="-320675" lvl="0" marL="457200" rtl="0" algn="l">
              <a:lnSpc>
                <a:spcPct val="100000"/>
              </a:lnSpc>
              <a:spcBef>
                <a:spcPts val="0"/>
              </a:spcBef>
              <a:spcAft>
                <a:spcPts val="0"/>
              </a:spcAft>
              <a:buClr>
                <a:srgbClr val="000000"/>
              </a:buClr>
              <a:buSzPts val="1450"/>
              <a:buFont typeface="Helvetica Neue"/>
              <a:buChar char="●"/>
            </a:pPr>
            <a:r>
              <a:rPr b="1" lang="es" sz="1450">
                <a:solidFill>
                  <a:srgbClr val="000000"/>
                </a:solidFill>
                <a:highlight>
                  <a:srgbClr val="6D9EEB"/>
                </a:highlight>
                <a:latin typeface="Helvetica Neue"/>
                <a:ea typeface="Helvetica Neue"/>
                <a:cs typeface="Helvetica Neue"/>
                <a:sym typeface="Helvetica Neue"/>
              </a:rPr>
              <a:t>Using a study carried out in the different schools in Toronto, which identify the academic levels of each Toronto Neighborhoods Education Center. This dataset contains information related to the education of the 140 neighborhoods that make up the city of Toronto. Education includes 9th grade graduation rates, college applications, attendance at library, you etc.</a:t>
            </a:r>
            <a:r>
              <a:rPr b="1" lang="es" sz="1450" u="sng">
                <a:solidFill>
                  <a:srgbClr val="296EAA"/>
                </a:solidFill>
                <a:highlight>
                  <a:srgbClr val="6D9EEB"/>
                </a:highlight>
                <a:latin typeface="Helvetica Neue"/>
                <a:ea typeface="Helvetica Neue"/>
                <a:cs typeface="Helvetica Neue"/>
                <a:sym typeface="Helvetica Neue"/>
                <a:hlinkClick r:id="rId4"/>
              </a:rPr>
              <a:t>a</a:t>
            </a:r>
            <a:r>
              <a:rPr b="1" lang="es" sz="1450" u="sng">
                <a:solidFill>
                  <a:srgbClr val="FFFF00"/>
                </a:solidFill>
                <a:highlight>
                  <a:srgbClr val="6D9EEB"/>
                </a:highlight>
                <a:latin typeface="Helvetica Neue"/>
                <a:ea typeface="Helvetica Neue"/>
                <a:cs typeface="Helvetica Neue"/>
                <a:sym typeface="Helvetica Neue"/>
                <a:hlinkClick r:id="rId5"/>
              </a:rPr>
              <a:t>cademic levels of each educational center</a:t>
            </a:r>
            <a:endParaRPr b="1" sz="2250">
              <a:solidFill>
                <a:srgbClr val="FFFF00"/>
              </a:solidFill>
              <a:highlight>
                <a:srgbClr val="6D9EEB"/>
              </a:highlight>
              <a:latin typeface="Helvetica Neue"/>
              <a:ea typeface="Helvetica Neue"/>
              <a:cs typeface="Helvetica Neue"/>
              <a:sym typeface="Helvetica Neue"/>
            </a:endParaRPr>
          </a:p>
          <a:p>
            <a:pPr indent="-320675" lvl="1" marL="914400" rtl="0" algn="l">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Toronto's secular public school system of English language education is administered by the Toronto District School Board (TDSB). In total, this system manages 427 schools (an estimated 300,000 students study there annually, making the TDSB the largest school district in Canada and the fourth largest in North Ame</a:t>
            </a:r>
            <a:r>
              <a:rPr lang="es" sz="1450">
                <a:solidFill>
                  <a:srgbClr val="000000"/>
                </a:solidFill>
                <a:highlight>
                  <a:srgbClr val="6D9EEB"/>
                </a:highlight>
                <a:latin typeface="Helvetica Neue"/>
                <a:ea typeface="Helvetica Neue"/>
                <a:cs typeface="Helvetica Neue"/>
                <a:sym typeface="Helvetica Neue"/>
              </a:rPr>
              <a:t>rica)</a:t>
            </a:r>
            <a:r>
              <a:rPr b="1" lang="es" sz="1450">
                <a:solidFill>
                  <a:srgbClr val="000000"/>
                </a:solidFill>
                <a:highlight>
                  <a:srgbClr val="6D9EEB"/>
                </a:highlight>
                <a:latin typeface="Helvetica Neue"/>
                <a:ea typeface="Helvetica Neue"/>
                <a:cs typeface="Helvetica Neue"/>
                <a:sym typeface="Helvetica Neue"/>
              </a:rPr>
              <a:t>.</a:t>
            </a:r>
            <a:endParaRPr b="1" sz="1450">
              <a:solidFill>
                <a:srgbClr val="000000"/>
              </a:solidFill>
              <a:highlight>
                <a:srgbClr val="6D9EEB"/>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s" sz="2000"/>
              <a:t> </a:t>
            </a:r>
            <a:endParaRPr b="1" sz="1450">
              <a:solidFill>
                <a:srgbClr val="000000"/>
              </a:solidFill>
              <a:highlight>
                <a:srgbClr val="1155CC"/>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53" name="Shape 153"/>
        <p:cNvGrpSpPr/>
        <p:nvPr/>
      </p:nvGrpSpPr>
      <p:grpSpPr>
        <a:xfrm>
          <a:off x="0" y="0"/>
          <a:ext cx="0" cy="0"/>
          <a:chOff x="0" y="0"/>
          <a:chExt cx="0" cy="0"/>
        </a:xfrm>
      </p:grpSpPr>
      <p:sp>
        <p:nvSpPr>
          <p:cNvPr id="154" name="Google Shape;154;p16"/>
          <p:cNvSpPr txBox="1"/>
          <p:nvPr>
            <p:ph type="title"/>
          </p:nvPr>
        </p:nvSpPr>
        <p:spPr>
          <a:xfrm>
            <a:off x="1254125" y="125275"/>
            <a:ext cx="6715200" cy="538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AutoNum type="arabicPeriod"/>
            </a:pPr>
            <a:r>
              <a:rPr lang="es" sz="2000">
                <a:solidFill>
                  <a:srgbClr val="FFFFFF"/>
                </a:solidFill>
                <a:highlight>
                  <a:srgbClr val="6D9EEB"/>
                </a:highlight>
              </a:rPr>
              <a:t>Description of the Problem and Background</a:t>
            </a:r>
            <a:endParaRPr sz="2000">
              <a:solidFill>
                <a:srgbClr val="FFFFFF"/>
              </a:solidFill>
              <a:highlight>
                <a:srgbClr val="6D9EEB"/>
              </a:highlight>
            </a:endParaRPr>
          </a:p>
          <a:p>
            <a:pPr indent="0" lvl="0" marL="0" rtl="0" algn="ctr">
              <a:spcBef>
                <a:spcPts val="0"/>
              </a:spcBef>
              <a:spcAft>
                <a:spcPts val="0"/>
              </a:spcAft>
              <a:buNone/>
            </a:pPr>
            <a:r>
              <a:t/>
            </a:r>
            <a:endParaRPr sz="2700"/>
          </a:p>
        </p:txBody>
      </p:sp>
      <p:sp>
        <p:nvSpPr>
          <p:cNvPr id="155" name="Google Shape;155;p16"/>
          <p:cNvSpPr txBox="1"/>
          <p:nvPr>
            <p:ph idx="1" type="body"/>
          </p:nvPr>
        </p:nvSpPr>
        <p:spPr>
          <a:xfrm>
            <a:off x="607600" y="593475"/>
            <a:ext cx="8282400" cy="4296000"/>
          </a:xfrm>
          <a:prstGeom prst="rect">
            <a:avLst/>
          </a:prstGeom>
          <a:noFill/>
        </p:spPr>
        <p:txBody>
          <a:bodyPr anchorCtr="0" anchor="t" bIns="91425" lIns="91425" spcFirstLastPara="1" rIns="91425" wrap="square" tIns="91425">
            <a:noAutofit/>
          </a:bodyPr>
          <a:lstStyle/>
          <a:p>
            <a:pPr indent="-320675" lvl="1" marL="914400" rtl="0" algn="l">
              <a:spcBef>
                <a:spcPts val="110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Toronto has three universities. The central campus of the University of Toronto (U of T) is located in the city center and is the largest university in Canada, employing nine thousand people, and responsible for the education of more than 53,000 students. The U of T also has two smaller campuses, one in Scarborough and one in Mississauga. The three boards serve about 71,500 students a year. Two other universities are</a:t>
            </a:r>
            <a:br>
              <a:rPr lang="es" sz="1450">
                <a:solidFill>
                  <a:srgbClr val="000000"/>
                </a:solidFill>
                <a:highlight>
                  <a:srgbClr val="6D9EEB"/>
                </a:highlight>
                <a:latin typeface="Helvetica Neue"/>
                <a:ea typeface="Helvetica Neue"/>
                <a:cs typeface="Helvetica Neue"/>
                <a:sym typeface="Helvetica Neue"/>
              </a:rPr>
            </a:br>
            <a:r>
              <a:rPr lang="es" sz="1450">
                <a:solidFill>
                  <a:srgbClr val="000000"/>
                </a:solidFill>
                <a:highlight>
                  <a:srgbClr val="6D9EEB"/>
                </a:highlight>
                <a:latin typeface="Helvetica Neue"/>
                <a:ea typeface="Helvetica Neue"/>
                <a:cs typeface="Helvetica Neue"/>
                <a:sym typeface="Helvetica Neue"/>
              </a:rPr>
              <a:t>located in Toronto: York University, located in North York, and Ryerson University, located in the city center. The first serves 45,000 students a year, and the second serves 20,000.</a:t>
            </a:r>
            <a:endParaRPr b="1" sz="1450">
              <a:solidFill>
                <a:srgbClr val="000000"/>
              </a:solidFill>
              <a:highlight>
                <a:srgbClr val="1155CC"/>
              </a:highlight>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000000"/>
              </a:buClr>
              <a:buSzPts val="1800"/>
              <a:buFont typeface="Helvetica Neue"/>
              <a:buChar char="●"/>
            </a:pPr>
            <a:r>
              <a:rPr b="1" lang="es" sz="1450">
                <a:solidFill>
                  <a:srgbClr val="000000"/>
                </a:solidFill>
                <a:highlight>
                  <a:srgbClr val="6D9EEB"/>
                </a:highlight>
                <a:latin typeface="Helvetica Neue"/>
                <a:ea typeface="Helvetica Neue"/>
                <a:cs typeface="Helvetica Neue"/>
                <a:sym typeface="Helvetica Neue"/>
              </a:rPr>
              <a:t>We can classify schools according to neighborhood profiles. Obtained in the Population Census completed 5 years and collects data on age and sex, families and households, language, immigration and internal migration, ethnocultural diversity, aboriginal peoples, housing, education, income and work. Neighborhood Profiles of the city of Toronto use these census data to provide a portrait of demographic characteristics and economic aspects of people and households in every Toronto city neighborhood. The profiles feature selected highlights of the data, but these attachment files provide the complete data set gathered for each neighborhood.</a:t>
            </a:r>
            <a:r>
              <a:rPr lang="es" sz="1450">
                <a:solidFill>
                  <a:srgbClr val="000000"/>
                </a:solidFill>
                <a:highlight>
                  <a:srgbClr val="FFFFFF"/>
                </a:highlight>
                <a:latin typeface="Helvetica Neue"/>
                <a:ea typeface="Helvetica Neue"/>
                <a:cs typeface="Helvetica Neue"/>
                <a:sym typeface="Helvetica Neue"/>
              </a:rPr>
              <a:t> </a:t>
            </a:r>
            <a:r>
              <a:rPr lang="es" sz="1450" u="sng">
                <a:solidFill>
                  <a:srgbClr val="FFFF00"/>
                </a:solidFill>
                <a:highlight>
                  <a:srgbClr val="6D9EEB"/>
                </a:highlight>
                <a:latin typeface="Helvetica Neue"/>
                <a:ea typeface="Helvetica Neue"/>
                <a:cs typeface="Helvetica Neue"/>
                <a:sym typeface="Helvetica Neue"/>
                <a:hlinkClick r:id="rId3"/>
              </a:rPr>
              <a:t>Population census carried out 5 years</a:t>
            </a:r>
            <a:endParaRPr b="1" sz="1850">
              <a:solidFill>
                <a:srgbClr val="FFFF00"/>
              </a:solidFill>
              <a:highlight>
                <a:srgbClr val="6D9EEB"/>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59" name="Shape 159"/>
        <p:cNvGrpSpPr/>
        <p:nvPr/>
      </p:nvGrpSpPr>
      <p:grpSpPr>
        <a:xfrm>
          <a:off x="0" y="0"/>
          <a:ext cx="0" cy="0"/>
          <a:chOff x="0" y="0"/>
          <a:chExt cx="0" cy="0"/>
        </a:xfrm>
      </p:grpSpPr>
      <p:sp>
        <p:nvSpPr>
          <p:cNvPr id="160" name="Google Shape;160;p17"/>
          <p:cNvSpPr txBox="1"/>
          <p:nvPr>
            <p:ph idx="1" type="body"/>
          </p:nvPr>
        </p:nvSpPr>
        <p:spPr>
          <a:xfrm>
            <a:off x="607600" y="593475"/>
            <a:ext cx="8282400" cy="42960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000">
                <a:latin typeface="Helvetica Neue"/>
                <a:ea typeface="Helvetica Neue"/>
                <a:cs typeface="Helvetica Neue"/>
                <a:sym typeface="Helvetica Neue"/>
              </a:rPr>
              <a:t>1.2- </a:t>
            </a:r>
            <a:r>
              <a:rPr b="1" lang="es" sz="2000">
                <a:solidFill>
                  <a:srgbClr val="FFFFFF"/>
                </a:solidFill>
                <a:highlight>
                  <a:srgbClr val="6D9EEB"/>
                </a:highlight>
                <a:latin typeface="Helvetica Neue"/>
                <a:ea typeface="Helvetica Neue"/>
                <a:cs typeface="Helvetica Neue"/>
                <a:sym typeface="Helvetica Neue"/>
              </a:rPr>
              <a:t>Business Problem</a:t>
            </a:r>
            <a:endParaRPr sz="2000">
              <a:latin typeface="Helvetica Neue"/>
              <a:ea typeface="Helvetica Neue"/>
              <a:cs typeface="Helvetica Neue"/>
              <a:sym typeface="Helvetica Neue"/>
            </a:endParaRPr>
          </a:p>
          <a:p>
            <a:pPr indent="-228600" lvl="0" marL="360000" rtl="0" algn="l">
              <a:lnSpc>
                <a:spcPct val="100000"/>
              </a:lnSpc>
              <a:spcBef>
                <a:spcPts val="0"/>
              </a:spcBef>
              <a:spcAft>
                <a:spcPts val="0"/>
              </a:spcAft>
              <a:buNone/>
            </a:pPr>
            <a:r>
              <a:t/>
            </a:r>
            <a:endParaRPr sz="1050">
              <a:solidFill>
                <a:srgbClr val="000000"/>
              </a:solidFill>
              <a:highlight>
                <a:srgbClr val="FFFFFF"/>
              </a:highlight>
              <a:latin typeface="Helvetica Neue"/>
              <a:ea typeface="Helvetica Neue"/>
              <a:cs typeface="Helvetica Neue"/>
              <a:sym typeface="Helvetica Neue"/>
            </a:endParaRPr>
          </a:p>
          <a:p>
            <a:pPr indent="-317500" lvl="0" marL="457200" rtl="0" algn="l">
              <a:lnSpc>
                <a:spcPct val="100000"/>
              </a:lnSpc>
              <a:spcBef>
                <a:spcPts val="0"/>
              </a:spcBef>
              <a:spcAft>
                <a:spcPts val="0"/>
              </a:spcAft>
              <a:buClr>
                <a:srgbClr val="000000"/>
              </a:buClr>
              <a:buSzPts val="1400"/>
              <a:buFont typeface="Helvetica Neue"/>
              <a:buChar char="●"/>
            </a:pPr>
            <a:r>
              <a:rPr b="1" lang="es" sz="1400">
                <a:solidFill>
                  <a:srgbClr val="000000"/>
                </a:solidFill>
                <a:highlight>
                  <a:srgbClr val="6D9EEB"/>
                </a:highlight>
                <a:latin typeface="Helvetica Neue"/>
                <a:ea typeface="Helvetica Neue"/>
                <a:cs typeface="Helvetica Neue"/>
                <a:sym typeface="Helvetica Neue"/>
              </a:rPr>
              <a:t>The challenge is to demonstrate whether or not the academic level of each educational center may be influenced by aspects of the neighborhood such as age, sex, language, immigration or internal migration,and mainly, the most conflictive neighborhoods, with the highest crime rates.</a:t>
            </a:r>
            <a:endParaRPr b="1" sz="1400">
              <a:solidFill>
                <a:srgbClr val="000000"/>
              </a:solidFill>
              <a:highlight>
                <a:srgbClr val="6D9EEB"/>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s" sz="1400">
                <a:solidFill>
                  <a:srgbClr val="000000"/>
                </a:solidFill>
                <a:highlight>
                  <a:srgbClr val="6D9EEB"/>
                </a:highlight>
                <a:latin typeface="Helvetica Neue"/>
                <a:ea typeface="Helvetica Neue"/>
                <a:cs typeface="Helvetica Neue"/>
                <a:sym typeface="Helvetica Neue"/>
              </a:rPr>
              <a:t> </a:t>
            </a:r>
            <a:endParaRPr b="1" sz="1400">
              <a:solidFill>
                <a:srgbClr val="000000"/>
              </a:solidFill>
              <a:highlight>
                <a:srgbClr val="6D9EEB"/>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p:txBody>
      </p:sp>
      <p:sp>
        <p:nvSpPr>
          <p:cNvPr id="161" name="Google Shape;161;p17"/>
          <p:cNvSpPr txBox="1"/>
          <p:nvPr>
            <p:ph type="title"/>
          </p:nvPr>
        </p:nvSpPr>
        <p:spPr>
          <a:xfrm>
            <a:off x="1254125" y="125275"/>
            <a:ext cx="6715200" cy="538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AutoNum type="arabicPeriod"/>
            </a:pPr>
            <a:r>
              <a:rPr lang="es" sz="2000">
                <a:solidFill>
                  <a:srgbClr val="FFFFFF"/>
                </a:solidFill>
                <a:highlight>
                  <a:srgbClr val="6D9EEB"/>
                </a:highlight>
              </a:rPr>
              <a:t>Description of the Problem and Background</a:t>
            </a:r>
            <a:endParaRPr sz="2000">
              <a:solidFill>
                <a:srgbClr val="FFFFFF"/>
              </a:solidFill>
              <a:highlight>
                <a:srgbClr val="6D9EEB"/>
              </a:highlight>
            </a:endParaRPr>
          </a:p>
          <a:p>
            <a:pPr indent="0" lvl="0" marL="0" rtl="0" algn="ctr">
              <a:spcBef>
                <a:spcPts val="0"/>
              </a:spcBef>
              <a:spcAft>
                <a:spcPts val="0"/>
              </a:spcAft>
              <a:buNone/>
            </a:pPr>
            <a:r>
              <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1254125" y="125275"/>
            <a:ext cx="6715200" cy="538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AutoNum type="arabicPeriod" startAt="2"/>
            </a:pPr>
            <a:r>
              <a:rPr b="1" lang="es" sz="2000">
                <a:solidFill>
                  <a:srgbClr val="FFFFFF"/>
                </a:solidFill>
                <a:highlight>
                  <a:srgbClr val="6D9EEB"/>
                </a:highlight>
              </a:rPr>
              <a:t>Data Section</a:t>
            </a:r>
            <a:endParaRPr sz="2000">
              <a:solidFill>
                <a:srgbClr val="FFFFFF"/>
              </a:solidFill>
              <a:highlight>
                <a:srgbClr val="6D9EEB"/>
              </a:highlight>
            </a:endParaRPr>
          </a:p>
          <a:p>
            <a:pPr indent="0" lvl="0" marL="0" rtl="0" algn="ctr">
              <a:spcBef>
                <a:spcPts val="0"/>
              </a:spcBef>
              <a:spcAft>
                <a:spcPts val="0"/>
              </a:spcAft>
              <a:buNone/>
            </a:pPr>
            <a:r>
              <a:t/>
            </a:r>
            <a:endParaRPr sz="2700">
              <a:highlight>
                <a:srgbClr val="3C78D8"/>
              </a:highlight>
            </a:endParaRPr>
          </a:p>
        </p:txBody>
      </p:sp>
      <p:sp>
        <p:nvSpPr>
          <p:cNvPr id="167" name="Google Shape;167;p18"/>
          <p:cNvSpPr txBox="1"/>
          <p:nvPr>
            <p:ph idx="1" type="body"/>
          </p:nvPr>
        </p:nvSpPr>
        <p:spPr>
          <a:xfrm>
            <a:off x="607600" y="593475"/>
            <a:ext cx="8282400" cy="42960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000">
                <a:latin typeface="Helvetica Neue"/>
                <a:ea typeface="Helvetica Neue"/>
                <a:cs typeface="Helvetica Neue"/>
                <a:sym typeface="Helvetica Neue"/>
              </a:rPr>
              <a:t>2</a:t>
            </a:r>
            <a:r>
              <a:rPr lang="es" sz="2000">
                <a:latin typeface="Helvetica Neue"/>
                <a:ea typeface="Helvetica Neue"/>
                <a:cs typeface="Helvetica Neue"/>
                <a:sym typeface="Helvetica Neue"/>
              </a:rPr>
              <a:t>.1-</a:t>
            </a:r>
            <a:r>
              <a:rPr lang="es" sz="2000">
                <a:highlight>
                  <a:srgbClr val="6D9EEB"/>
                </a:highlight>
                <a:latin typeface="Helvetica Neue"/>
                <a:ea typeface="Helvetica Neue"/>
                <a:cs typeface="Helvetica Neue"/>
                <a:sym typeface="Helvetica Neue"/>
              </a:rPr>
              <a:t> </a:t>
            </a:r>
            <a:r>
              <a:rPr b="1" lang="es" sz="1050">
                <a:solidFill>
                  <a:srgbClr val="000000"/>
                </a:solidFill>
                <a:highlight>
                  <a:srgbClr val="6D9EEB"/>
                </a:highlight>
                <a:latin typeface="Helvetica Neue"/>
                <a:ea typeface="Helvetica Neue"/>
                <a:cs typeface="Helvetica Neue"/>
                <a:sym typeface="Helvetica Neue"/>
              </a:rPr>
              <a:t> </a:t>
            </a:r>
            <a:r>
              <a:rPr b="1" lang="es" sz="2000">
                <a:solidFill>
                  <a:srgbClr val="FFFFFF"/>
                </a:solidFill>
                <a:highlight>
                  <a:srgbClr val="6D9EEB"/>
                </a:highlight>
                <a:latin typeface="Helvetica Neue"/>
                <a:ea typeface="Helvetica Neue"/>
                <a:cs typeface="Helvetica Neue"/>
                <a:sym typeface="Helvetica Neue"/>
              </a:rPr>
              <a:t>Description of the Data</a:t>
            </a:r>
            <a:endParaRPr sz="2000">
              <a:solidFill>
                <a:srgbClr val="FFFFFF"/>
              </a:solidFill>
              <a:highlight>
                <a:srgbClr val="6D9EEB"/>
              </a:highlight>
              <a:latin typeface="Helvetica Neue"/>
              <a:ea typeface="Helvetica Neue"/>
              <a:cs typeface="Helvetica Neue"/>
              <a:sym typeface="Helvetica Neue"/>
            </a:endParaRPr>
          </a:p>
          <a:p>
            <a:pPr indent="-317500" lvl="0" marL="457200" rtl="0" algn="l">
              <a:lnSpc>
                <a:spcPct val="100000"/>
              </a:lnSpc>
              <a:spcBef>
                <a:spcPts val="0"/>
              </a:spcBef>
              <a:spcAft>
                <a:spcPts val="0"/>
              </a:spcAft>
              <a:buClr>
                <a:srgbClr val="000000"/>
              </a:buClr>
              <a:buSzPts val="1400"/>
              <a:buFont typeface="Helvetica Neue"/>
              <a:buChar char="●"/>
            </a:pPr>
            <a:r>
              <a:rPr b="1" lang="es" sz="1450">
                <a:solidFill>
                  <a:srgbClr val="000000"/>
                </a:solidFill>
                <a:highlight>
                  <a:srgbClr val="6D9EEB"/>
                </a:highlight>
                <a:latin typeface="Helvetica Neue"/>
                <a:ea typeface="Helvetica Neue"/>
                <a:cs typeface="Helvetica Neue"/>
                <a:sym typeface="Helvetica Neue"/>
              </a:rPr>
              <a:t>The following data is required to answer the issues of the problem</a:t>
            </a:r>
            <a:endParaRPr b="1" sz="1450">
              <a:solidFill>
                <a:srgbClr val="000000"/>
              </a:solidFill>
              <a:highlight>
                <a:srgbClr val="6D9EEB"/>
              </a:highlight>
              <a:latin typeface="Helvetica Neue"/>
              <a:ea typeface="Helvetica Neue"/>
              <a:cs typeface="Helvetica Neue"/>
              <a:sym typeface="Helvetica Neue"/>
            </a:endParaRPr>
          </a:p>
          <a:p>
            <a:pPr indent="-342900" lvl="1" marL="914400" rtl="0" algn="l">
              <a:lnSpc>
                <a:spcPct val="100000"/>
              </a:lnSpc>
              <a:spcBef>
                <a:spcPts val="0"/>
              </a:spcBef>
              <a:spcAft>
                <a:spcPts val="0"/>
              </a:spcAft>
              <a:buSzPts val="1800"/>
              <a:buFont typeface="Helvetica Neue"/>
              <a:buChar char="■"/>
            </a:pPr>
            <a:r>
              <a:rPr lang="es" sz="1450">
                <a:solidFill>
                  <a:srgbClr val="000000"/>
                </a:solidFill>
                <a:highlight>
                  <a:srgbClr val="6D9EEB"/>
                </a:highlight>
                <a:latin typeface="Helvetica Neue"/>
                <a:ea typeface="Helvetica Neue"/>
                <a:cs typeface="Helvetica Neue"/>
                <a:sym typeface="Helvetica Neue"/>
              </a:rPr>
              <a:t>List of Boroughs and neighborhoods of Toronto with their geodata (latitud and longitud).</a:t>
            </a:r>
            <a:endParaRPr sz="1450">
              <a:solidFill>
                <a:srgbClr val="000000"/>
              </a:solidFill>
              <a:highlight>
                <a:srgbClr val="6D9EEB"/>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rPr lang="es" sz="1450">
                <a:solidFill>
                  <a:srgbClr val="000000"/>
                </a:solidFill>
                <a:highlight>
                  <a:srgbClr val="6D9EEB"/>
                </a:highlight>
                <a:latin typeface="Helvetica Neue"/>
                <a:ea typeface="Helvetica Neue"/>
                <a:cs typeface="Helvetica Neue"/>
                <a:sym typeface="Helvetica Neue"/>
              </a:rPr>
              <a:t>I used Forsquare API to get the neighbourhoods of Toronto</a:t>
            </a:r>
            <a:endParaRPr b="1" sz="1850">
              <a:solidFill>
                <a:srgbClr val="000000"/>
              </a:solidFill>
              <a:highlight>
                <a:srgbClr val="6D9EEB"/>
              </a:highlight>
              <a:latin typeface="Helvetica Neue"/>
              <a:ea typeface="Helvetica Neue"/>
              <a:cs typeface="Helvetica Neue"/>
              <a:sym typeface="Helvetica Neue"/>
            </a:endParaRPr>
          </a:p>
          <a:p>
            <a:pPr indent="-342900" lvl="0" marL="914400" rtl="0" algn="l">
              <a:lnSpc>
                <a:spcPct val="100000"/>
              </a:lnSpc>
              <a:spcBef>
                <a:spcPts val="0"/>
              </a:spcBef>
              <a:spcAft>
                <a:spcPts val="0"/>
              </a:spcAft>
              <a:buClr>
                <a:srgbClr val="FFFFFF"/>
              </a:buClr>
              <a:buSzPts val="1800"/>
              <a:buFont typeface="Helvetica Neue"/>
              <a:buChar char="■"/>
            </a:pPr>
            <a:r>
              <a:rPr lang="es" sz="1450">
                <a:solidFill>
                  <a:srgbClr val="000000"/>
                </a:solidFill>
                <a:highlight>
                  <a:srgbClr val="6D9EEB"/>
                </a:highlight>
                <a:latin typeface="Helvetica Neue"/>
                <a:ea typeface="Helvetica Neue"/>
                <a:cs typeface="Helvetica Neue"/>
                <a:sym typeface="Helvetica Neue"/>
              </a:rPr>
              <a:t>List of the most conflictive neighborhoods, with the highest criminality, these data on the well-being of Toronto - Security</a:t>
            </a:r>
            <a:br>
              <a:rPr lang="es" sz="1450">
                <a:solidFill>
                  <a:srgbClr val="000000"/>
                </a:solidFill>
                <a:highlight>
                  <a:srgbClr val="FFFFFF"/>
                </a:highlight>
                <a:latin typeface="Helvetica Neue"/>
                <a:ea typeface="Helvetica Neue"/>
                <a:cs typeface="Helvetica Neue"/>
                <a:sym typeface="Helvetica Neue"/>
              </a:rPr>
            </a:br>
            <a:r>
              <a:rPr lang="es" sz="1450" u="sng">
                <a:solidFill>
                  <a:srgbClr val="FFFF00"/>
                </a:solidFill>
                <a:highlight>
                  <a:srgbClr val="6D9EEB"/>
                </a:highlight>
                <a:latin typeface="Helvetica Neue"/>
                <a:ea typeface="Helvetica Neue"/>
                <a:cs typeface="Helvetica Neue"/>
                <a:sym typeface="Helvetica Neue"/>
                <a:hlinkClick r:id="rId3"/>
              </a:rPr>
              <a:t>https://open.toronto.ca/dataset/wellbeing-toronto-safety/</a:t>
            </a:r>
            <a:endParaRPr sz="1450" u="sng">
              <a:solidFill>
                <a:srgbClr val="FFFF00"/>
              </a:solidFill>
              <a:highlight>
                <a:srgbClr val="6D9EEB"/>
              </a:highlight>
              <a:latin typeface="Helvetica Neue"/>
              <a:ea typeface="Helvetica Neue"/>
              <a:cs typeface="Helvetica Neue"/>
              <a:sym typeface="Helvetica Neue"/>
            </a:endParaRPr>
          </a:p>
          <a:p>
            <a:pPr indent="-342900" lvl="0" marL="914400" rtl="0" algn="l">
              <a:lnSpc>
                <a:spcPct val="100000"/>
              </a:lnSpc>
              <a:spcBef>
                <a:spcPts val="0"/>
              </a:spcBef>
              <a:spcAft>
                <a:spcPts val="0"/>
              </a:spcAft>
              <a:buClr>
                <a:srgbClr val="FFFFFF"/>
              </a:buClr>
              <a:buSzPts val="1800"/>
              <a:buFont typeface="Helvetica Neue"/>
              <a:buChar char="■"/>
            </a:pPr>
            <a:r>
              <a:rPr lang="es" sz="1450">
                <a:solidFill>
                  <a:srgbClr val="000000"/>
                </a:solidFill>
                <a:highlight>
                  <a:srgbClr val="6D9EEB"/>
                </a:highlight>
                <a:latin typeface="Helvetica Neue"/>
                <a:ea typeface="Helvetica Neue"/>
                <a:cs typeface="Helvetica Neue"/>
                <a:sym typeface="Helvetica Neue"/>
              </a:rPr>
              <a:t>List of data to identify the academic levels of each.</a:t>
            </a:r>
            <a:br>
              <a:rPr lang="es" sz="1450">
                <a:solidFill>
                  <a:srgbClr val="000000"/>
                </a:solidFill>
                <a:highlight>
                  <a:srgbClr val="6D9EEB"/>
                </a:highlight>
                <a:latin typeface="Helvetica Neue"/>
                <a:ea typeface="Helvetica Neue"/>
                <a:cs typeface="Helvetica Neue"/>
                <a:sym typeface="Helvetica Neue"/>
              </a:rPr>
            </a:br>
            <a:r>
              <a:rPr lang="es" sz="1450">
                <a:solidFill>
                  <a:srgbClr val="000000"/>
                </a:solidFill>
                <a:highlight>
                  <a:srgbClr val="6D9EEB"/>
                </a:highlight>
                <a:latin typeface="Helvetica Neue"/>
                <a:ea typeface="Helvetica Neue"/>
                <a:cs typeface="Helvetica Neue"/>
                <a:sym typeface="Helvetica Neue"/>
              </a:rPr>
              <a:t>Toronto Neighborhoods Education Center</a:t>
            </a:r>
            <a:r>
              <a:rPr lang="es" sz="2250">
                <a:solidFill>
                  <a:srgbClr val="000000"/>
                </a:solidFill>
                <a:highlight>
                  <a:srgbClr val="FFFFFF"/>
                </a:highlight>
                <a:latin typeface="Helvetica Neue"/>
                <a:ea typeface="Helvetica Neue"/>
                <a:cs typeface="Helvetica Neue"/>
                <a:sym typeface="Helvetica Neue"/>
              </a:rPr>
              <a:t> </a:t>
            </a:r>
            <a:r>
              <a:rPr lang="es" sz="1450" u="sng">
                <a:solidFill>
                  <a:srgbClr val="FFFF00"/>
                </a:solidFill>
                <a:highlight>
                  <a:srgbClr val="6D9EEB"/>
                </a:highlight>
                <a:latin typeface="Helvetica Neue"/>
                <a:ea typeface="Helvetica Neue"/>
                <a:cs typeface="Helvetica Neue"/>
                <a:sym typeface="Helvetica Neue"/>
                <a:hlinkClick r:id="rId4"/>
              </a:rPr>
              <a:t>https://open.toronto.ca/dataset/wellbeing-toronto-education/</a:t>
            </a:r>
            <a:endParaRPr sz="1450" u="sng">
              <a:solidFill>
                <a:srgbClr val="FFFF00"/>
              </a:solidFill>
              <a:highlight>
                <a:srgbClr val="6D9EEB"/>
              </a:highlight>
              <a:latin typeface="Helvetica Neue"/>
              <a:ea typeface="Helvetica Neue"/>
              <a:cs typeface="Helvetica Neue"/>
              <a:sym typeface="Helvetica Neue"/>
            </a:endParaRPr>
          </a:p>
          <a:p>
            <a:pPr indent="-342900" lvl="0" marL="914400" rtl="0" algn="l">
              <a:lnSpc>
                <a:spcPct val="100000"/>
              </a:lnSpc>
              <a:spcBef>
                <a:spcPts val="0"/>
              </a:spcBef>
              <a:spcAft>
                <a:spcPts val="0"/>
              </a:spcAft>
              <a:buClr>
                <a:srgbClr val="FFFFFF"/>
              </a:buClr>
              <a:buSzPts val="1800"/>
              <a:buFont typeface="Helvetica Neue"/>
              <a:buChar char="■"/>
            </a:pPr>
            <a:r>
              <a:rPr lang="es" sz="1450">
                <a:solidFill>
                  <a:srgbClr val="000000"/>
                </a:solidFill>
                <a:highlight>
                  <a:srgbClr val="6D9EEB"/>
                </a:highlight>
                <a:latin typeface="Helvetica Neue"/>
                <a:ea typeface="Helvetica Neue"/>
                <a:cs typeface="Helvetica Neue"/>
                <a:sym typeface="Helvetica Neue"/>
              </a:rPr>
              <a:t>List Neighborhood Profiles of the city of Toronto use these census data to provide a portrait of demographic characteristics</a:t>
            </a:r>
            <a:br>
              <a:rPr lang="es" sz="1450">
                <a:solidFill>
                  <a:srgbClr val="000000"/>
                </a:solidFill>
                <a:highlight>
                  <a:srgbClr val="6D9EEB"/>
                </a:highlight>
                <a:latin typeface="Helvetica Neue"/>
                <a:ea typeface="Helvetica Neue"/>
                <a:cs typeface="Helvetica Neue"/>
                <a:sym typeface="Helvetica Neue"/>
              </a:rPr>
            </a:br>
            <a:r>
              <a:rPr lang="es" sz="1450">
                <a:solidFill>
                  <a:srgbClr val="000000"/>
                </a:solidFill>
                <a:highlight>
                  <a:srgbClr val="6D9EEB"/>
                </a:highlight>
                <a:latin typeface="Helvetica Neue"/>
                <a:ea typeface="Helvetica Neue"/>
                <a:cs typeface="Helvetica Neue"/>
                <a:sym typeface="Helvetica Neue"/>
              </a:rPr>
              <a:t>and economic aspects of people. </a:t>
            </a:r>
            <a:r>
              <a:rPr lang="es" sz="1450" u="sng">
                <a:solidFill>
                  <a:srgbClr val="FFFF00"/>
                </a:solidFill>
                <a:highlight>
                  <a:srgbClr val="6D9EEB"/>
                </a:highlight>
                <a:latin typeface="Helvetica Neue"/>
                <a:ea typeface="Helvetica Neue"/>
                <a:cs typeface="Helvetica Neue"/>
                <a:sym typeface="Helvetica Neue"/>
                <a:hlinkClick r:id="rId5"/>
              </a:rPr>
              <a:t>https://open.toronto.ca/dataset/neighbourhood-profiles/</a:t>
            </a:r>
            <a:endParaRPr sz="1450" u="sng">
              <a:solidFill>
                <a:srgbClr val="FFFF00"/>
              </a:solidFill>
              <a:highlight>
                <a:srgbClr val="6D9EEB"/>
              </a:highlight>
              <a:latin typeface="Helvetica Neue"/>
              <a:ea typeface="Helvetica Neue"/>
              <a:cs typeface="Helvetica Neue"/>
              <a:sym typeface="Helvetica Neue"/>
            </a:endParaRPr>
          </a:p>
          <a:p>
            <a:pPr indent="0" lvl="0" marL="1371600" rtl="0" algn="l">
              <a:lnSpc>
                <a:spcPct val="100000"/>
              </a:lnSpc>
              <a:spcBef>
                <a:spcPts val="0"/>
              </a:spcBef>
              <a:spcAft>
                <a:spcPts val="0"/>
              </a:spcAft>
              <a:buNone/>
            </a:pPr>
            <a:r>
              <a:t/>
            </a:r>
            <a:endParaRPr b="1" sz="1850">
              <a:solidFill>
                <a:srgbClr val="000000"/>
              </a:solidFill>
              <a:highlight>
                <a:srgbClr val="6D9EEB"/>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s" sz="2000"/>
              <a:t> </a:t>
            </a:r>
            <a:endParaRPr b="1" sz="1450">
              <a:solidFill>
                <a:srgbClr val="000000"/>
              </a:solidFill>
              <a:highlight>
                <a:srgbClr val="1155CC"/>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1254125" y="125275"/>
            <a:ext cx="6715200" cy="538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rgbClr val="FFFFFF"/>
              </a:buClr>
              <a:buSzPts val="2000"/>
              <a:buAutoNum type="arabicPeriod" startAt="2"/>
            </a:pPr>
            <a:r>
              <a:rPr b="1" lang="es" sz="2000">
                <a:solidFill>
                  <a:srgbClr val="FFFFFF"/>
                </a:solidFill>
                <a:highlight>
                  <a:srgbClr val="6D9EEB"/>
                </a:highlight>
              </a:rPr>
              <a:t>Data Section</a:t>
            </a:r>
            <a:endParaRPr sz="2000">
              <a:solidFill>
                <a:srgbClr val="FFFFFF"/>
              </a:solidFill>
              <a:highlight>
                <a:srgbClr val="6D9EEB"/>
              </a:highlight>
            </a:endParaRPr>
          </a:p>
          <a:p>
            <a:pPr indent="0" lvl="0" marL="0" rtl="0" algn="ctr">
              <a:spcBef>
                <a:spcPts val="0"/>
              </a:spcBef>
              <a:spcAft>
                <a:spcPts val="0"/>
              </a:spcAft>
              <a:buNone/>
            </a:pPr>
            <a:r>
              <a:t/>
            </a:r>
            <a:endParaRPr sz="2700">
              <a:highlight>
                <a:srgbClr val="3C78D8"/>
              </a:highlight>
            </a:endParaRPr>
          </a:p>
        </p:txBody>
      </p:sp>
      <p:sp>
        <p:nvSpPr>
          <p:cNvPr id="173" name="Google Shape;173;p19"/>
          <p:cNvSpPr txBox="1"/>
          <p:nvPr>
            <p:ph idx="1" type="body"/>
          </p:nvPr>
        </p:nvSpPr>
        <p:spPr>
          <a:xfrm>
            <a:off x="607600" y="593475"/>
            <a:ext cx="8282400" cy="43755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000">
                <a:latin typeface="Helvetica Neue"/>
                <a:ea typeface="Helvetica Neue"/>
                <a:cs typeface="Helvetica Neue"/>
                <a:sym typeface="Helvetica Neue"/>
              </a:rPr>
              <a:t>2.2-</a:t>
            </a:r>
            <a:r>
              <a:rPr b="1" lang="es" sz="2000">
                <a:highlight>
                  <a:srgbClr val="6D9EEB"/>
                </a:highlight>
                <a:latin typeface="Helvetica Neue"/>
                <a:ea typeface="Helvetica Neue"/>
                <a:cs typeface="Helvetica Neue"/>
                <a:sym typeface="Helvetica Neue"/>
              </a:rPr>
              <a:t> </a:t>
            </a:r>
            <a:r>
              <a:rPr b="1" lang="es" sz="2000">
                <a:solidFill>
                  <a:srgbClr val="000000"/>
                </a:solidFill>
                <a:highlight>
                  <a:srgbClr val="6D9EEB"/>
                </a:highlight>
                <a:latin typeface="Helvetica Neue"/>
                <a:ea typeface="Helvetica Neue"/>
                <a:cs typeface="Helvetica Neue"/>
                <a:sym typeface="Helvetica Neue"/>
              </a:rPr>
              <a:t> </a:t>
            </a:r>
            <a:r>
              <a:rPr b="1" lang="es" sz="2000">
                <a:solidFill>
                  <a:srgbClr val="FFFFFF"/>
                </a:solidFill>
                <a:highlight>
                  <a:srgbClr val="6D9EEB"/>
                </a:highlight>
                <a:latin typeface="Helvetica Neue"/>
                <a:ea typeface="Helvetica Neue"/>
                <a:cs typeface="Helvetica Neue"/>
                <a:sym typeface="Helvetica Neue"/>
              </a:rPr>
              <a:t>The data will be used to solve the problem:</a:t>
            </a:r>
            <a:endParaRPr b="1" sz="2000">
              <a:solidFill>
                <a:srgbClr val="FFFFFF"/>
              </a:solidFill>
              <a:highlight>
                <a:srgbClr val="6D9EEB"/>
              </a:highlight>
              <a:latin typeface="Helvetica Neue"/>
              <a:ea typeface="Helvetica Neue"/>
              <a:cs typeface="Helvetica Neue"/>
              <a:sym typeface="Helvetica Neue"/>
            </a:endParaRPr>
          </a:p>
          <a:p>
            <a:pPr indent="-317500" lvl="0" marL="457200" rtl="0" algn="l">
              <a:lnSpc>
                <a:spcPct val="100000"/>
              </a:lnSpc>
              <a:spcBef>
                <a:spcPts val="0"/>
              </a:spcBef>
              <a:spcAft>
                <a:spcPts val="0"/>
              </a:spcAft>
              <a:buClr>
                <a:srgbClr val="000000"/>
              </a:buClr>
              <a:buSzPts val="1400"/>
              <a:buFont typeface="Helvetica Neue"/>
              <a:buChar char="●"/>
            </a:pPr>
            <a:r>
              <a:rPr b="1" lang="es" sz="1450">
                <a:solidFill>
                  <a:srgbClr val="000000"/>
                </a:solidFill>
                <a:highlight>
                  <a:srgbClr val="6D9EEB"/>
                </a:highlight>
                <a:latin typeface="Helvetica Neue"/>
                <a:ea typeface="Helvetica Neue"/>
                <a:cs typeface="Helvetica Neue"/>
                <a:sym typeface="Helvetica Neue"/>
              </a:rPr>
              <a:t>The  datawill be used as follows:</a:t>
            </a:r>
            <a:endParaRPr b="1"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Use Foursquare and geopy data to map the best and worst neighborhoods of the Toronto Neighborhood Education Center.</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Use homer and geopy data to map the location of Toronto city neighborhood profiles use this census data</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Use Foursquare and geopy data to map the location of the most conflictive neighborhoods, with the highest criminality.</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The addresses of the locations of the Education Center will be converted to geodata (lat, long) using Geopy-distance and Nominatim.</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Data will be searched from open data sources, if available, from real estate sites, libraries or other government agencies such as the City of Toronto Open Data.</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The processing of these DATA will allow answering the key questions to make a decision:</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What is the Education Center with the best level in areas with high levels of crime?</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What is the Education Center with a major racial variety?</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Which are the best Educational Centers in less favored areas? What are the worst educational centers in areas with low crime and worse educational levels?</a:t>
            </a:r>
            <a:endParaRPr sz="1450">
              <a:solidFill>
                <a:srgbClr val="000000"/>
              </a:solidFill>
              <a:highlight>
                <a:srgbClr val="6D9EEB"/>
              </a:highlight>
              <a:latin typeface="Helvetica Neue"/>
              <a:ea typeface="Helvetica Neue"/>
              <a:cs typeface="Helvetica Neue"/>
              <a:sym typeface="Helvetica Neue"/>
            </a:endParaRPr>
          </a:p>
          <a:p>
            <a:pPr indent="-320675" lvl="1" marL="914400" rtl="0" algn="l">
              <a:lnSpc>
                <a:spcPct val="100000"/>
              </a:lnSpc>
              <a:spcBef>
                <a:spcPts val="0"/>
              </a:spcBef>
              <a:spcAft>
                <a:spcPts val="0"/>
              </a:spcAft>
              <a:buClr>
                <a:srgbClr val="FFFFFF"/>
              </a:buClr>
              <a:buSzPts val="1450"/>
              <a:buFont typeface="Helvetica Neue"/>
              <a:buChar char="■"/>
            </a:pPr>
            <a:r>
              <a:rPr lang="es" sz="1450">
                <a:solidFill>
                  <a:srgbClr val="000000"/>
                </a:solidFill>
                <a:highlight>
                  <a:srgbClr val="6D9EEB"/>
                </a:highlight>
                <a:latin typeface="Helvetica Neue"/>
                <a:ea typeface="Helvetica Neue"/>
                <a:cs typeface="Helvetica Neue"/>
                <a:sym typeface="Helvetica Neue"/>
              </a:rPr>
              <a:t>Any other interesting finding of statistical data from Educational Centers.</a:t>
            </a:r>
            <a:endParaRPr sz="1450">
              <a:solidFill>
                <a:srgbClr val="000000"/>
              </a:solidFill>
              <a:highlight>
                <a:srgbClr val="6D9EEB"/>
              </a:highlight>
              <a:latin typeface="Helvetica Neue"/>
              <a:ea typeface="Helvetica Neue"/>
              <a:cs typeface="Helvetica Neue"/>
              <a:sym typeface="Helvetica Neue"/>
            </a:endParaRPr>
          </a:p>
          <a:p>
            <a:pPr indent="0" lvl="0" marL="1371600" rtl="0" algn="l">
              <a:lnSpc>
                <a:spcPct val="100000"/>
              </a:lnSpc>
              <a:spcBef>
                <a:spcPts val="0"/>
              </a:spcBef>
              <a:spcAft>
                <a:spcPts val="0"/>
              </a:spcAft>
              <a:buNone/>
            </a:pPr>
            <a:r>
              <a:t/>
            </a:r>
            <a:endParaRPr sz="1450">
              <a:solidFill>
                <a:srgbClr val="000000"/>
              </a:solidFill>
              <a:highlight>
                <a:srgbClr val="6D9EEB"/>
              </a:highlight>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s" sz="2000"/>
              <a:t> </a:t>
            </a:r>
            <a:endParaRPr b="1" sz="1450">
              <a:solidFill>
                <a:srgbClr val="000000"/>
              </a:solidFill>
              <a:highlight>
                <a:srgbClr val="1155CC"/>
              </a:highlight>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b="1" sz="1450">
              <a:solidFill>
                <a:srgbClr val="000000"/>
              </a:solidFill>
              <a:highlight>
                <a:srgbClr val="1155CC"/>
              </a:highlight>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