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F660CE-DC93-4148-B567-5F52F0129E74}">
  <a:tblStyle styleId="{B9F660CE-DC93-4148-B567-5F52F0129E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a2362a6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a2362a6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98c327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98c327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98c327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98c327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0f742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0f742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05de6b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05de6b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05de6b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05de6b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0f742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0f742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a2362a6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a2362a6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6a2362a6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6a2362a6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98c327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98c327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a2362a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a2362a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98c327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98c327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98c327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98c327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a2362a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a2362a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0f7424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0f7424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4cf50a353713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cf50a353713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C233F"/>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F76900"/>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000E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C233F"/>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F76900"/>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000E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76900"/>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rgbClr val="0C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F76900"/>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3544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820"/>
              <a:t>Investigating NBA Free Throw Attempt Rate (1982-2022)</a:t>
            </a:r>
            <a:endParaRPr sz="4820"/>
          </a:p>
        </p:txBody>
      </p:sp>
      <p:sp>
        <p:nvSpPr>
          <p:cNvPr id="60" name="Google Shape;60;p13"/>
          <p:cNvSpPr txBox="1"/>
          <p:nvPr>
            <p:ph idx="1" type="subTitle"/>
          </p:nvPr>
        </p:nvSpPr>
        <p:spPr>
          <a:xfrm>
            <a:off x="510450" y="36697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Preston Klaus, James Hyman, and Joey Deaton</a:t>
            </a:r>
            <a:endParaRPr/>
          </a:p>
        </p:txBody>
      </p:sp>
      <p:sp>
        <p:nvSpPr>
          <p:cNvPr id="61" name="Google Shape;61;p13"/>
          <p:cNvSpPr txBox="1"/>
          <p:nvPr>
            <p:ph idx="1" type="subTitle"/>
          </p:nvPr>
        </p:nvSpPr>
        <p:spPr>
          <a:xfrm>
            <a:off x="510450" y="3039725"/>
            <a:ext cx="33714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MAS 766 - </a:t>
            </a:r>
            <a:r>
              <a:rPr b="1" lang="en" sz="2800"/>
              <a:t>Group 7</a:t>
            </a:r>
            <a:endParaRPr b="1" sz="2800"/>
          </a:p>
        </p:txBody>
      </p:sp>
      <p:pic>
        <p:nvPicPr>
          <p:cNvPr id="62" name="Google Shape;62;p13"/>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Analysis</a:t>
            </a:r>
            <a:endParaRPr/>
          </a:p>
        </p:txBody>
      </p:sp>
      <p:pic>
        <p:nvPicPr>
          <p:cNvPr id="125" name="Google Shape;125;p22"/>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26" name="Google Shape;126;p22"/>
          <p:cNvPicPr preferRelativeResize="0"/>
          <p:nvPr/>
        </p:nvPicPr>
        <p:blipFill>
          <a:blip r:embed="rId4">
            <a:alphaModFix/>
          </a:blip>
          <a:stretch>
            <a:fillRect/>
          </a:stretch>
        </p:blipFill>
        <p:spPr>
          <a:xfrm>
            <a:off x="2244875" y="938575"/>
            <a:ext cx="4752324" cy="4104249"/>
          </a:xfrm>
          <a:prstGeom prst="rect">
            <a:avLst/>
          </a:prstGeom>
          <a:noFill/>
          <a:ln>
            <a:noFill/>
          </a:ln>
        </p:spPr>
      </p:pic>
      <p:sp>
        <p:nvSpPr>
          <p:cNvPr id="127" name="Google Shape;127;p22"/>
          <p:cNvSpPr txBox="1"/>
          <p:nvPr/>
        </p:nvSpPr>
        <p:spPr>
          <a:xfrm>
            <a:off x="3200237" y="1017725"/>
            <a:ext cx="28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Residual Plot for Free Throw Rate</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Analysis</a:t>
            </a:r>
            <a:endParaRPr/>
          </a:p>
        </p:txBody>
      </p:sp>
      <p:pic>
        <p:nvPicPr>
          <p:cNvPr id="133" name="Google Shape;133;p23"/>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34" name="Google Shape;134;p23"/>
          <p:cNvPicPr preferRelativeResize="0"/>
          <p:nvPr/>
        </p:nvPicPr>
        <p:blipFill>
          <a:blip r:embed="rId4">
            <a:alphaModFix/>
          </a:blip>
          <a:stretch>
            <a:fillRect/>
          </a:stretch>
        </p:blipFill>
        <p:spPr>
          <a:xfrm>
            <a:off x="2479326" y="1017725"/>
            <a:ext cx="4185350" cy="4027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Analysis</a:t>
            </a:r>
            <a:endParaRPr/>
          </a:p>
        </p:txBody>
      </p:sp>
      <p:pic>
        <p:nvPicPr>
          <p:cNvPr id="140" name="Google Shape;140;p24"/>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41" name="Google Shape;141;p24"/>
          <p:cNvPicPr preferRelativeResize="0"/>
          <p:nvPr/>
        </p:nvPicPr>
        <p:blipFill rotWithShape="1">
          <a:blip r:embed="rId4">
            <a:alphaModFix/>
          </a:blip>
          <a:srcRect b="0" l="0" r="2733" t="2733"/>
          <a:stretch/>
        </p:blipFill>
        <p:spPr>
          <a:xfrm>
            <a:off x="2162125" y="964450"/>
            <a:ext cx="4590626" cy="4033075"/>
          </a:xfrm>
          <a:prstGeom prst="rect">
            <a:avLst/>
          </a:prstGeom>
          <a:noFill/>
          <a:ln>
            <a:noFill/>
          </a:ln>
        </p:spPr>
      </p:pic>
      <p:sp>
        <p:nvSpPr>
          <p:cNvPr id="142" name="Google Shape;142;p24"/>
          <p:cNvSpPr txBox="1"/>
          <p:nvPr/>
        </p:nvSpPr>
        <p:spPr>
          <a:xfrm>
            <a:off x="3296288" y="908025"/>
            <a:ext cx="23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Residual Plot Time Trend</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 Model 1: FTr vs. time period</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Trend has a significant negative effect</a:t>
            </a:r>
            <a:endParaRPr/>
          </a:p>
          <a:p>
            <a:pPr indent="-342900" lvl="0" marL="457200" rtl="0" algn="l">
              <a:spcBef>
                <a:spcPts val="0"/>
              </a:spcBef>
              <a:spcAft>
                <a:spcPts val="0"/>
              </a:spcAft>
              <a:buSzPts val="1800"/>
              <a:buChar char="●"/>
            </a:pPr>
            <a:r>
              <a:rPr lang="en"/>
              <a:t>R</a:t>
            </a:r>
            <a:r>
              <a:rPr baseline="30000" lang="en"/>
              <a:t>2</a:t>
            </a:r>
            <a:r>
              <a:rPr lang="en"/>
              <a:t> = 73.7%</a:t>
            </a:r>
            <a:endParaRPr/>
          </a:p>
          <a:p>
            <a:pPr indent="-342900" lvl="0" marL="457200" rtl="0" algn="l">
              <a:spcBef>
                <a:spcPts val="0"/>
              </a:spcBef>
              <a:spcAft>
                <a:spcPts val="0"/>
              </a:spcAft>
              <a:buSzPts val="1800"/>
              <a:buChar char="●"/>
            </a:pPr>
            <a:r>
              <a:rPr lang="en"/>
              <a:t>MSE = 0.00353</a:t>
            </a:r>
            <a:endParaRPr/>
          </a:p>
          <a:p>
            <a:pPr indent="-342900" lvl="0" marL="457200" rtl="0" algn="l">
              <a:spcBef>
                <a:spcPts val="0"/>
              </a:spcBef>
              <a:spcAft>
                <a:spcPts val="0"/>
              </a:spcAft>
              <a:buSzPts val="1800"/>
              <a:buChar char="●"/>
            </a:pPr>
            <a:r>
              <a:rPr lang="en"/>
              <a:t>MAE = 0.01541</a:t>
            </a:r>
            <a:endParaRPr/>
          </a:p>
        </p:txBody>
      </p:sp>
      <p:pic>
        <p:nvPicPr>
          <p:cNvPr id="149" name="Google Shape;149;p25"/>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50" name="Google Shape;150;p25"/>
          <p:cNvPicPr preferRelativeResize="0"/>
          <p:nvPr/>
        </p:nvPicPr>
        <p:blipFill>
          <a:blip r:embed="rId4">
            <a:alphaModFix/>
          </a:blip>
          <a:stretch>
            <a:fillRect/>
          </a:stretch>
        </p:blipFill>
        <p:spPr>
          <a:xfrm>
            <a:off x="4296175" y="1640300"/>
            <a:ext cx="4421025" cy="327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 Model 2: FTr vs. time period + lag1</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Trend has a significant negative effect</a:t>
            </a:r>
            <a:endParaRPr/>
          </a:p>
          <a:p>
            <a:pPr indent="-342900" lvl="0" marL="457200" rtl="0" algn="l">
              <a:spcBef>
                <a:spcPts val="0"/>
              </a:spcBef>
              <a:spcAft>
                <a:spcPts val="0"/>
              </a:spcAft>
              <a:buSzPts val="1800"/>
              <a:buChar char="●"/>
            </a:pPr>
            <a:r>
              <a:rPr lang="en"/>
              <a:t>Lag variable has significant positive effect</a:t>
            </a:r>
            <a:endParaRPr/>
          </a:p>
          <a:p>
            <a:pPr indent="-342900" lvl="0" marL="457200" rtl="0" algn="l">
              <a:spcBef>
                <a:spcPts val="0"/>
              </a:spcBef>
              <a:spcAft>
                <a:spcPts val="0"/>
              </a:spcAft>
              <a:buSzPts val="1800"/>
              <a:buChar char="●"/>
            </a:pPr>
            <a:r>
              <a:rPr lang="en"/>
              <a:t>Adjusted R</a:t>
            </a:r>
            <a:r>
              <a:rPr baseline="30000" lang="en"/>
              <a:t>2</a:t>
            </a:r>
            <a:r>
              <a:rPr lang="en"/>
              <a:t> = 81.4%</a:t>
            </a:r>
            <a:endParaRPr/>
          </a:p>
          <a:p>
            <a:pPr indent="-342900" lvl="0" marL="457200" rtl="0" algn="l">
              <a:spcBef>
                <a:spcPts val="0"/>
              </a:spcBef>
              <a:spcAft>
                <a:spcPts val="0"/>
              </a:spcAft>
              <a:buSzPts val="1800"/>
              <a:buChar char="●"/>
            </a:pPr>
            <a:r>
              <a:rPr lang="en"/>
              <a:t>MSE = 0.00017</a:t>
            </a:r>
            <a:endParaRPr/>
          </a:p>
          <a:p>
            <a:pPr indent="-342900" lvl="0" marL="457200" rtl="0" algn="l">
              <a:spcBef>
                <a:spcPts val="0"/>
              </a:spcBef>
              <a:spcAft>
                <a:spcPts val="0"/>
              </a:spcAft>
              <a:buSzPts val="1800"/>
              <a:buChar char="●"/>
            </a:pPr>
            <a:r>
              <a:rPr lang="en"/>
              <a:t>MAE = 0.00984</a:t>
            </a:r>
            <a:endParaRPr/>
          </a:p>
        </p:txBody>
      </p:sp>
      <p:pic>
        <p:nvPicPr>
          <p:cNvPr id="157" name="Google Shape;157;p26"/>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58" name="Google Shape;158;p26"/>
          <p:cNvPicPr preferRelativeResize="0"/>
          <p:nvPr/>
        </p:nvPicPr>
        <p:blipFill rotWithShape="1">
          <a:blip r:embed="rId4">
            <a:alphaModFix/>
          </a:blip>
          <a:srcRect b="0" l="0" r="0" t="3006"/>
          <a:stretch/>
        </p:blipFill>
        <p:spPr>
          <a:xfrm>
            <a:off x="5184250" y="1606025"/>
            <a:ext cx="3648050" cy="314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 Model 3: FTr vs. time period + lag1 + </a:t>
            </a:r>
            <a:endParaRPr/>
          </a:p>
          <a:p>
            <a:pPr indent="0" lvl="0" marL="0" rtl="0" algn="l">
              <a:spcBef>
                <a:spcPts val="0"/>
              </a:spcBef>
              <a:spcAft>
                <a:spcPts val="0"/>
              </a:spcAft>
              <a:buNone/>
            </a:pPr>
            <a:r>
              <a:rPr lang="en"/>
              <a:t>o</a:t>
            </a:r>
            <a:r>
              <a:rPr lang="en"/>
              <a:t>ther significant variables</a:t>
            </a:r>
            <a:endParaRPr/>
          </a:p>
        </p:txBody>
      </p:sp>
      <p:sp>
        <p:nvSpPr>
          <p:cNvPr id="164" name="Google Shape;164;p27"/>
          <p:cNvSpPr txBox="1"/>
          <p:nvPr>
            <p:ph idx="1" type="body"/>
          </p:nvPr>
        </p:nvSpPr>
        <p:spPr>
          <a:xfrm>
            <a:off x="250575" y="1645600"/>
            <a:ext cx="8520600" cy="311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Trend has a significant negative effect</a:t>
            </a:r>
            <a:endParaRPr/>
          </a:p>
          <a:p>
            <a:pPr indent="-342900" lvl="0" marL="457200" rtl="0" algn="l">
              <a:spcBef>
                <a:spcPts val="0"/>
              </a:spcBef>
              <a:spcAft>
                <a:spcPts val="0"/>
              </a:spcAft>
              <a:buSzPts val="1800"/>
              <a:buChar char="●"/>
            </a:pPr>
            <a:r>
              <a:rPr lang="en"/>
              <a:t>Lag variable has </a:t>
            </a:r>
            <a:r>
              <a:rPr lang="en"/>
              <a:t>mildly</a:t>
            </a:r>
            <a:r>
              <a:rPr lang="en"/>
              <a:t> significant positive effect</a:t>
            </a:r>
            <a:endParaRPr/>
          </a:p>
          <a:p>
            <a:pPr indent="-342900" lvl="0" marL="457200" rtl="0" algn="l">
              <a:spcBef>
                <a:spcPts val="0"/>
              </a:spcBef>
              <a:spcAft>
                <a:spcPts val="0"/>
              </a:spcAft>
              <a:buSzPts val="1800"/>
              <a:buChar char="●"/>
            </a:pPr>
            <a:r>
              <a:rPr lang="en"/>
              <a:t>Steals has a mildly negative effect</a:t>
            </a:r>
            <a:endParaRPr/>
          </a:p>
          <a:p>
            <a:pPr indent="-342900" lvl="0" marL="457200" rtl="0" algn="l">
              <a:spcBef>
                <a:spcPts val="0"/>
              </a:spcBef>
              <a:spcAft>
                <a:spcPts val="0"/>
              </a:spcAft>
              <a:buSzPts val="1800"/>
              <a:buChar char="●"/>
            </a:pPr>
            <a:r>
              <a:rPr lang="en"/>
              <a:t>Assists has a </a:t>
            </a:r>
            <a:r>
              <a:rPr lang="en"/>
              <a:t>significant</a:t>
            </a:r>
            <a:r>
              <a:rPr lang="en"/>
              <a:t> negative effect</a:t>
            </a:r>
            <a:endParaRPr/>
          </a:p>
          <a:p>
            <a:pPr indent="-342900" lvl="0" marL="457200" rtl="0" algn="l">
              <a:spcBef>
                <a:spcPts val="0"/>
              </a:spcBef>
              <a:spcAft>
                <a:spcPts val="0"/>
              </a:spcAft>
              <a:buSzPts val="1800"/>
              <a:buChar char="●"/>
            </a:pPr>
            <a:r>
              <a:rPr lang="en"/>
              <a:t>Adjusted R</a:t>
            </a:r>
            <a:r>
              <a:rPr baseline="30000" lang="en"/>
              <a:t>2</a:t>
            </a:r>
            <a:r>
              <a:rPr lang="en"/>
              <a:t> = 86.4%</a:t>
            </a:r>
            <a:endParaRPr/>
          </a:p>
          <a:p>
            <a:pPr indent="-342900" lvl="0" marL="457200" rtl="0" algn="l">
              <a:spcBef>
                <a:spcPts val="0"/>
              </a:spcBef>
              <a:spcAft>
                <a:spcPts val="0"/>
              </a:spcAft>
              <a:buSzPts val="1800"/>
              <a:buChar char="●"/>
            </a:pPr>
            <a:r>
              <a:rPr lang="en"/>
              <a:t>MSE = 0.00009</a:t>
            </a:r>
            <a:endParaRPr/>
          </a:p>
          <a:p>
            <a:pPr indent="-342900" lvl="0" marL="457200" rtl="0" algn="l">
              <a:spcBef>
                <a:spcPts val="0"/>
              </a:spcBef>
              <a:spcAft>
                <a:spcPts val="0"/>
              </a:spcAft>
              <a:buSzPts val="1800"/>
              <a:buChar char="●"/>
            </a:pPr>
            <a:r>
              <a:rPr lang="en"/>
              <a:t>MAE = 0.00883</a:t>
            </a:r>
            <a:endParaRPr/>
          </a:p>
        </p:txBody>
      </p:sp>
      <p:pic>
        <p:nvPicPr>
          <p:cNvPr id="165" name="Google Shape;165;p27"/>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166" name="Google Shape;166;p27"/>
          <p:cNvPicPr preferRelativeResize="0"/>
          <p:nvPr/>
        </p:nvPicPr>
        <p:blipFill>
          <a:blip r:embed="rId4">
            <a:alphaModFix/>
          </a:blip>
          <a:stretch>
            <a:fillRect/>
          </a:stretch>
        </p:blipFill>
        <p:spPr>
          <a:xfrm>
            <a:off x="5795350" y="1305975"/>
            <a:ext cx="3236600" cy="357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72" name="Google Shape;172;p28"/>
          <p:cNvSpPr txBox="1"/>
          <p:nvPr>
            <p:ph idx="1" type="body"/>
          </p:nvPr>
        </p:nvSpPr>
        <p:spPr>
          <a:xfrm>
            <a:off x="311700" y="1152475"/>
            <a:ext cx="403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3 has highest R</a:t>
            </a:r>
            <a:r>
              <a:rPr baseline="30000" lang="en"/>
              <a:t>2</a:t>
            </a:r>
            <a:r>
              <a:rPr lang="en"/>
              <a:t>, lowest MSE, and lowest MAE</a:t>
            </a:r>
            <a:endParaRPr/>
          </a:p>
          <a:p>
            <a:pPr indent="-342900" lvl="0" marL="457200" rtl="0" algn="l">
              <a:spcBef>
                <a:spcPts val="0"/>
              </a:spcBef>
              <a:spcAft>
                <a:spcPts val="0"/>
              </a:spcAft>
              <a:buSzPts val="1800"/>
              <a:buChar char="●"/>
            </a:pPr>
            <a:r>
              <a:rPr lang="en"/>
              <a:t>Thus, Model 3 </a:t>
            </a:r>
            <a:r>
              <a:rPr lang="en"/>
              <a:t>will be selected as our final model</a:t>
            </a:r>
            <a:endParaRPr/>
          </a:p>
        </p:txBody>
      </p:sp>
      <p:pic>
        <p:nvPicPr>
          <p:cNvPr id="173" name="Google Shape;173;p28"/>
          <p:cNvPicPr preferRelativeResize="0"/>
          <p:nvPr/>
        </p:nvPicPr>
        <p:blipFill>
          <a:blip r:embed="rId3">
            <a:alphaModFix/>
          </a:blip>
          <a:stretch>
            <a:fillRect/>
          </a:stretch>
        </p:blipFill>
        <p:spPr>
          <a:xfrm>
            <a:off x="8187550" y="116575"/>
            <a:ext cx="844401" cy="1140726"/>
          </a:xfrm>
          <a:prstGeom prst="rect">
            <a:avLst/>
          </a:prstGeom>
          <a:noFill/>
          <a:ln>
            <a:noFill/>
          </a:ln>
        </p:spPr>
      </p:pic>
      <p:graphicFrame>
        <p:nvGraphicFramePr>
          <p:cNvPr id="174" name="Google Shape;174;p28"/>
          <p:cNvGraphicFramePr/>
          <p:nvPr/>
        </p:nvGraphicFramePr>
        <p:xfrm>
          <a:off x="5027650" y="1540980"/>
          <a:ext cx="3000000" cy="3000000"/>
        </p:xfrm>
        <a:graphic>
          <a:graphicData uri="http://schemas.openxmlformats.org/drawingml/2006/table">
            <a:tbl>
              <a:tblPr>
                <a:noFill/>
                <a:tableStyleId>{B9F660CE-DC93-4148-B567-5F52F0129E74}</a:tableStyleId>
              </a:tblPr>
              <a:tblGrid>
                <a:gridCol w="921850"/>
                <a:gridCol w="921850"/>
                <a:gridCol w="921850"/>
                <a:gridCol w="921850"/>
              </a:tblGrid>
              <a:tr h="666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Model 1</a:t>
                      </a:r>
                      <a:endParaRPr/>
                    </a:p>
                  </a:txBody>
                  <a:tcPr marT="91425" marB="91425" marR="91425" marL="91425"/>
                </a:tc>
                <a:tc>
                  <a:txBody>
                    <a:bodyPr/>
                    <a:lstStyle/>
                    <a:p>
                      <a:pPr indent="0" lvl="0" marL="0" rtl="0" algn="l">
                        <a:spcBef>
                          <a:spcPts val="0"/>
                        </a:spcBef>
                        <a:spcAft>
                          <a:spcPts val="0"/>
                        </a:spcAft>
                        <a:buNone/>
                      </a:pPr>
                      <a:r>
                        <a:rPr lang="en"/>
                        <a:t>Model 2</a:t>
                      </a:r>
                      <a:endParaRPr/>
                    </a:p>
                  </a:txBody>
                  <a:tcPr marT="91425" marB="91425" marR="91425" marL="91425"/>
                </a:tc>
                <a:tc>
                  <a:txBody>
                    <a:bodyPr/>
                    <a:lstStyle/>
                    <a:p>
                      <a:pPr indent="0" lvl="0" marL="0" rtl="0" algn="l">
                        <a:spcBef>
                          <a:spcPts val="0"/>
                        </a:spcBef>
                        <a:spcAft>
                          <a:spcPts val="0"/>
                        </a:spcAft>
                        <a:buNone/>
                      </a:pPr>
                      <a:r>
                        <a:rPr lang="en"/>
                        <a:t>Model 3</a:t>
                      </a:r>
                      <a:endParaRPr/>
                    </a:p>
                  </a:txBody>
                  <a:tcPr marT="91425" marB="91425" marR="91425" marL="91425"/>
                </a:tc>
              </a:tr>
              <a:tr h="666475">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0.00353</a:t>
                      </a:r>
                      <a:endParaRPr/>
                    </a:p>
                  </a:txBody>
                  <a:tcPr marT="91425" marB="91425" marR="91425" marL="91425"/>
                </a:tc>
                <a:tc>
                  <a:txBody>
                    <a:bodyPr/>
                    <a:lstStyle/>
                    <a:p>
                      <a:pPr indent="0" lvl="0" marL="0" rtl="0" algn="l">
                        <a:spcBef>
                          <a:spcPts val="0"/>
                        </a:spcBef>
                        <a:spcAft>
                          <a:spcPts val="0"/>
                        </a:spcAft>
                        <a:buNone/>
                      </a:pPr>
                      <a:r>
                        <a:rPr lang="en"/>
                        <a:t>0.00017</a:t>
                      </a:r>
                      <a:endParaRPr/>
                    </a:p>
                  </a:txBody>
                  <a:tcPr marT="91425" marB="91425" marR="91425" marL="91425"/>
                </a:tc>
                <a:tc>
                  <a:txBody>
                    <a:bodyPr/>
                    <a:lstStyle/>
                    <a:p>
                      <a:pPr indent="0" lvl="0" marL="0" rtl="0" algn="l">
                        <a:spcBef>
                          <a:spcPts val="0"/>
                        </a:spcBef>
                        <a:spcAft>
                          <a:spcPts val="0"/>
                        </a:spcAft>
                        <a:buNone/>
                      </a:pPr>
                      <a:r>
                        <a:rPr lang="en"/>
                        <a:t>0.00009</a:t>
                      </a:r>
                      <a:endParaRPr/>
                    </a:p>
                  </a:txBody>
                  <a:tcPr marT="91425" marB="91425" marR="91425" marL="91425"/>
                </a:tc>
              </a:tr>
              <a:tr h="666475">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0.01541</a:t>
                      </a:r>
                      <a:endParaRPr/>
                    </a:p>
                  </a:txBody>
                  <a:tcPr marT="91425" marB="91425" marR="91425" marL="91425"/>
                </a:tc>
                <a:tc>
                  <a:txBody>
                    <a:bodyPr/>
                    <a:lstStyle/>
                    <a:p>
                      <a:pPr indent="0" lvl="0" marL="0" rtl="0" algn="l">
                        <a:spcBef>
                          <a:spcPts val="0"/>
                        </a:spcBef>
                        <a:spcAft>
                          <a:spcPts val="0"/>
                        </a:spcAft>
                        <a:buNone/>
                      </a:pPr>
                      <a:r>
                        <a:rPr lang="en"/>
                        <a:t>0.00984</a:t>
                      </a:r>
                      <a:endParaRPr/>
                    </a:p>
                  </a:txBody>
                  <a:tcPr marT="91425" marB="91425" marR="91425" marL="91425"/>
                </a:tc>
                <a:tc>
                  <a:txBody>
                    <a:bodyPr/>
                    <a:lstStyle/>
                    <a:p>
                      <a:pPr indent="0" lvl="0" marL="0" rtl="0" algn="l">
                        <a:spcBef>
                          <a:spcPts val="0"/>
                        </a:spcBef>
                        <a:spcAft>
                          <a:spcPts val="0"/>
                        </a:spcAft>
                        <a:buNone/>
                      </a:pPr>
                      <a:r>
                        <a:rPr lang="en"/>
                        <a:t>0.00883</a:t>
                      </a:r>
                      <a:endParaRPr/>
                    </a:p>
                  </a:txBody>
                  <a:tcPr marT="91425" marB="91425" marR="91425" marL="91425"/>
                </a:tc>
              </a:tr>
              <a:tr h="842850">
                <a:tc>
                  <a:txBody>
                    <a:bodyPr/>
                    <a:lstStyle/>
                    <a:p>
                      <a:pPr indent="0" lvl="0" marL="0" rtl="0" algn="l">
                        <a:spcBef>
                          <a:spcPts val="0"/>
                        </a:spcBef>
                        <a:spcAft>
                          <a:spcPts val="0"/>
                        </a:spcAft>
                        <a:buNone/>
                      </a:pPr>
                      <a:r>
                        <a:rPr lang="en"/>
                        <a:t>R</a:t>
                      </a:r>
                      <a:r>
                        <a:rPr baseline="30000" lang="en"/>
                        <a:t>2</a:t>
                      </a:r>
                      <a:endParaRPr/>
                    </a:p>
                    <a:p>
                      <a:pPr indent="0" lvl="0" marL="0" rtl="0" algn="l">
                        <a:spcBef>
                          <a:spcPts val="0"/>
                        </a:spcBef>
                        <a:spcAft>
                          <a:spcPts val="0"/>
                        </a:spcAft>
                        <a:buNone/>
                      </a:pPr>
                      <a:r>
                        <a:rPr lang="en"/>
                        <a:t>(Adj if k&gt;1)</a:t>
                      </a:r>
                      <a:endParaRPr/>
                    </a:p>
                  </a:txBody>
                  <a:tcPr marT="91425" marB="91425" marR="91425" marL="91425"/>
                </a:tc>
                <a:tc>
                  <a:txBody>
                    <a:bodyPr/>
                    <a:lstStyle/>
                    <a:p>
                      <a:pPr indent="0" lvl="0" marL="0" rtl="0" algn="l">
                        <a:spcBef>
                          <a:spcPts val="0"/>
                        </a:spcBef>
                        <a:spcAft>
                          <a:spcPts val="0"/>
                        </a:spcAft>
                        <a:buNone/>
                      </a:pPr>
                      <a:r>
                        <a:rPr lang="en"/>
                        <a:t>73.7%</a:t>
                      </a:r>
                      <a:endParaRPr/>
                    </a:p>
                  </a:txBody>
                  <a:tcPr marT="91425" marB="91425" marR="91425" marL="91425"/>
                </a:tc>
                <a:tc>
                  <a:txBody>
                    <a:bodyPr/>
                    <a:lstStyle/>
                    <a:p>
                      <a:pPr indent="0" lvl="0" marL="0" rtl="0" algn="l">
                        <a:spcBef>
                          <a:spcPts val="0"/>
                        </a:spcBef>
                        <a:spcAft>
                          <a:spcPts val="0"/>
                        </a:spcAft>
                        <a:buNone/>
                      </a:pPr>
                      <a:r>
                        <a:rPr lang="en"/>
                        <a:t>81.4%</a:t>
                      </a:r>
                      <a:endParaRPr/>
                    </a:p>
                  </a:txBody>
                  <a:tcPr marT="91425" marB="91425" marR="91425" marL="91425"/>
                </a:tc>
                <a:tc>
                  <a:txBody>
                    <a:bodyPr/>
                    <a:lstStyle/>
                    <a:p>
                      <a:pPr indent="0" lvl="0" marL="0" rtl="0" algn="l">
                        <a:spcBef>
                          <a:spcPts val="0"/>
                        </a:spcBef>
                        <a:spcAft>
                          <a:spcPts val="0"/>
                        </a:spcAft>
                        <a:buNone/>
                      </a:pPr>
                      <a:r>
                        <a:rPr lang="en"/>
                        <a:t>86.4%</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Free throw rate is heavily influenced by the style of play in the NBA at any given time</a:t>
            </a:r>
            <a:endParaRPr/>
          </a:p>
          <a:p>
            <a:pPr indent="-342900" lvl="0" marL="457200" rtl="0" algn="l">
              <a:spcBef>
                <a:spcPts val="0"/>
              </a:spcBef>
              <a:spcAft>
                <a:spcPts val="0"/>
              </a:spcAft>
              <a:buSzPts val="1800"/>
              <a:buChar char="●"/>
            </a:pPr>
            <a:r>
              <a:rPr lang="en"/>
              <a:t>This means that previous years as well as certain count statistics like steals and assists will be </a:t>
            </a:r>
            <a:r>
              <a:rPr lang="en"/>
              <a:t>good</a:t>
            </a:r>
            <a:r>
              <a:rPr lang="en"/>
              <a:t> indicators of current free throw rate</a:t>
            </a:r>
            <a:endParaRPr/>
          </a:p>
          <a:p>
            <a:pPr indent="-342900" lvl="0" marL="457200" rtl="0" algn="l">
              <a:spcBef>
                <a:spcPts val="0"/>
              </a:spcBef>
              <a:spcAft>
                <a:spcPts val="0"/>
              </a:spcAft>
              <a:buSzPts val="1800"/>
              <a:buChar char="●"/>
            </a:pPr>
            <a:r>
              <a:rPr lang="en"/>
              <a:t>The largest error</a:t>
            </a:r>
            <a:r>
              <a:rPr lang="en"/>
              <a:t> in prediction value was for the current 2022 season, so the decrease in foul calling is making free throw rate harder to predict</a:t>
            </a:r>
            <a:endParaRPr/>
          </a:p>
          <a:p>
            <a:pPr indent="-342900" lvl="0" marL="457200" rtl="0" algn="l">
              <a:spcBef>
                <a:spcPts val="0"/>
              </a:spcBef>
              <a:spcAft>
                <a:spcPts val="0"/>
              </a:spcAft>
              <a:buSzPts val="1800"/>
              <a:buChar char="●"/>
            </a:pPr>
            <a:r>
              <a:rPr lang="en"/>
              <a:t>Since the 2021-22 season is only ¼ of the way through, this model would be improved by running it again at the end of the season for robust results</a:t>
            </a:r>
            <a:endParaRPr/>
          </a:p>
          <a:p>
            <a:pPr indent="-342900" lvl="0" marL="457200" rtl="0" algn="l">
              <a:spcBef>
                <a:spcPts val="0"/>
              </a:spcBef>
              <a:spcAft>
                <a:spcPts val="0"/>
              </a:spcAft>
              <a:buSzPts val="1800"/>
              <a:buChar char="●"/>
            </a:pPr>
            <a:r>
              <a:rPr lang="en"/>
              <a:t>Including more advanced offensive metrics into the data set could also increase the accuracy</a:t>
            </a:r>
            <a:endParaRPr/>
          </a:p>
          <a:p>
            <a:pPr indent="0" lvl="0" marL="457200" rtl="0" algn="l">
              <a:spcBef>
                <a:spcPts val="1200"/>
              </a:spcBef>
              <a:spcAft>
                <a:spcPts val="1200"/>
              </a:spcAft>
              <a:buNone/>
            </a:pPr>
            <a:r>
              <a:t/>
            </a:r>
            <a:endParaRPr/>
          </a:p>
        </p:txBody>
      </p:sp>
      <p:pic>
        <p:nvPicPr>
          <p:cNvPr id="181" name="Google Shape;181;p29"/>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200000"/>
              </a:lnSpc>
              <a:spcBef>
                <a:spcPts val="0"/>
              </a:spcBef>
              <a:spcAft>
                <a:spcPts val="0"/>
              </a:spcAft>
              <a:buSzPct val="100000"/>
              <a:buChar char="●"/>
            </a:pPr>
            <a:r>
              <a:rPr lang="en"/>
              <a:t>The goal of our project is to analyze Free Throw trends in the National Basketball Association (NBA)</a:t>
            </a:r>
            <a:endParaRPr/>
          </a:p>
          <a:p>
            <a:pPr indent="-334327" lvl="0" marL="457200" rtl="0" algn="l">
              <a:lnSpc>
                <a:spcPct val="200000"/>
              </a:lnSpc>
              <a:spcBef>
                <a:spcPts val="0"/>
              </a:spcBef>
              <a:spcAft>
                <a:spcPts val="0"/>
              </a:spcAft>
              <a:buSzPct val="100000"/>
              <a:buChar char="●"/>
            </a:pPr>
            <a:r>
              <a:rPr lang="en"/>
              <a:t>Players have been criticized </a:t>
            </a:r>
            <a:r>
              <a:rPr lang="en"/>
              <a:t>recently</a:t>
            </a:r>
            <a:r>
              <a:rPr lang="en"/>
              <a:t> for “hunting fouls”, intentionally getting hit by a defender in order to shoot free throws</a:t>
            </a:r>
            <a:endParaRPr/>
          </a:p>
          <a:p>
            <a:pPr indent="-334327" lvl="0" marL="457200" rtl="0" algn="l">
              <a:lnSpc>
                <a:spcPct val="200000"/>
              </a:lnSpc>
              <a:spcBef>
                <a:spcPts val="0"/>
              </a:spcBef>
              <a:spcAft>
                <a:spcPts val="0"/>
              </a:spcAft>
              <a:buSzPct val="100000"/>
              <a:buChar char="●"/>
            </a:pPr>
            <a:r>
              <a:rPr lang="en"/>
              <a:t>This season the NBA Competition Committee attempted to put an end to this type of action, and there has been a notable decrease in offensive output across the league</a:t>
            </a:r>
            <a:endParaRPr/>
          </a:p>
        </p:txBody>
      </p:sp>
      <p:pic>
        <p:nvPicPr>
          <p:cNvPr id="69" name="Google Shape;69;p14"/>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An article that dives into year by year scoring trends was published in the Washington Post </a:t>
            </a:r>
            <a:r>
              <a:rPr lang="en" sz="1500"/>
              <a:t>https://www.washingtonpost.com/sports/2021/11/04/nba-scoring-foul-hunting-free-throws/</a:t>
            </a:r>
            <a:endParaRPr sz="1450"/>
          </a:p>
          <a:p>
            <a:pPr indent="-323850" lvl="0" marL="457200" rtl="0" algn="l">
              <a:lnSpc>
                <a:spcPct val="200000"/>
              </a:lnSpc>
              <a:spcBef>
                <a:spcPts val="0"/>
              </a:spcBef>
              <a:spcAft>
                <a:spcPts val="0"/>
              </a:spcAft>
              <a:buSzPts val="1500"/>
              <a:buChar char="●"/>
            </a:pPr>
            <a:r>
              <a:rPr lang="en" sz="1500"/>
              <a:t>The key findings were that points per game average is down 4 points compared to the last three seasons, and teams are taking around 3 less free throws per game</a:t>
            </a:r>
            <a:endParaRPr sz="1500"/>
          </a:p>
          <a:p>
            <a:pPr indent="-323850" lvl="0" marL="457200" rtl="0" algn="l">
              <a:lnSpc>
                <a:spcPct val="200000"/>
              </a:lnSpc>
              <a:spcBef>
                <a:spcPts val="0"/>
              </a:spcBef>
              <a:spcAft>
                <a:spcPts val="0"/>
              </a:spcAft>
              <a:buSzPts val="1500"/>
              <a:buChar char="●"/>
            </a:pPr>
            <a:r>
              <a:rPr lang="en" sz="1500"/>
              <a:t>Many superstars are not happy with this change, with Trae Young of the Atlanta Hawks saying, “[there’s been] a lot of missed calls, guys are going to get hurt”</a:t>
            </a:r>
            <a:endParaRPr sz="1500"/>
          </a:p>
        </p:txBody>
      </p:sp>
      <p:pic>
        <p:nvPicPr>
          <p:cNvPr id="76" name="Google Shape;76;p15"/>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82" name="Google Shape;82;p16"/>
          <p:cNvSpPr txBox="1"/>
          <p:nvPr>
            <p:ph idx="1" type="body"/>
          </p:nvPr>
        </p:nvSpPr>
        <p:spPr>
          <a:xfrm>
            <a:off x="311712" y="1174179"/>
            <a:ext cx="8520600" cy="3416400"/>
          </a:xfrm>
          <a:prstGeom prst="rect">
            <a:avLst/>
          </a:prstGeom>
        </p:spPr>
        <p:txBody>
          <a:bodyPr anchorCtr="0" anchor="t" bIns="91425" lIns="91425" spcFirstLastPara="1" rIns="91425" wrap="square" tIns="91425">
            <a:normAutofit fontScale="77500"/>
          </a:bodyPr>
          <a:lstStyle/>
          <a:p>
            <a:pPr indent="-317182" lvl="0" marL="457200" rtl="0" algn="l">
              <a:lnSpc>
                <a:spcPct val="200000"/>
              </a:lnSpc>
              <a:spcBef>
                <a:spcPts val="0"/>
              </a:spcBef>
              <a:spcAft>
                <a:spcPts val="0"/>
              </a:spcAft>
              <a:buSzPct val="100000"/>
              <a:buChar char="●"/>
            </a:pPr>
            <a:r>
              <a:rPr lang="en"/>
              <a:t>Our data was scraped from Basketball Reference, and includes 40 years 1981-82 to 2021-22) of league average per game stats</a:t>
            </a:r>
            <a:endParaRPr/>
          </a:p>
          <a:p>
            <a:pPr indent="-317182" lvl="0" marL="457200" rtl="0" algn="l">
              <a:lnSpc>
                <a:spcPct val="200000"/>
              </a:lnSpc>
              <a:spcBef>
                <a:spcPts val="0"/>
              </a:spcBef>
              <a:spcAft>
                <a:spcPts val="0"/>
              </a:spcAft>
              <a:buSzPct val="100000"/>
              <a:buChar char="●"/>
            </a:pPr>
            <a:r>
              <a:rPr lang="en"/>
              <a:t>There are 30 variables in the data set, such as field goal and three point percentage, defensive stats like steals and blocks, and even advanced statistics such as pace and offensive rating</a:t>
            </a:r>
            <a:endParaRPr/>
          </a:p>
          <a:p>
            <a:pPr indent="-317182" lvl="0" marL="457200" rtl="0" algn="l">
              <a:lnSpc>
                <a:spcPct val="200000"/>
              </a:lnSpc>
              <a:spcBef>
                <a:spcPts val="0"/>
              </a:spcBef>
              <a:spcAft>
                <a:spcPts val="0"/>
              </a:spcAft>
              <a:buSzPct val="100000"/>
              <a:buChar char="●"/>
            </a:pPr>
            <a:r>
              <a:rPr lang="en"/>
              <a:t>There are two statistics that we are most interested in investigating, FTA (free throw attempts per game), and FTr (free throws attempted per possession, or free throw rate). The latter adjusts for what percentage of the total volume of a team’s shots are free throws, rather than being just a count statistic</a:t>
            </a:r>
            <a:endParaRPr/>
          </a:p>
        </p:txBody>
      </p:sp>
      <p:pic>
        <p:nvPicPr>
          <p:cNvPr id="83" name="Google Shape;83;p16"/>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pic>
        <p:nvPicPr>
          <p:cNvPr id="89" name="Google Shape;89;p17"/>
          <p:cNvPicPr preferRelativeResize="0"/>
          <p:nvPr/>
        </p:nvPicPr>
        <p:blipFill>
          <a:blip r:embed="rId3">
            <a:alphaModFix/>
          </a:blip>
          <a:stretch>
            <a:fillRect/>
          </a:stretch>
        </p:blipFill>
        <p:spPr>
          <a:xfrm>
            <a:off x="8187550" y="116575"/>
            <a:ext cx="844401" cy="1140726"/>
          </a:xfrm>
          <a:prstGeom prst="rect">
            <a:avLst/>
          </a:prstGeom>
          <a:noFill/>
          <a:ln>
            <a:noFill/>
          </a:ln>
        </p:spPr>
      </p:pic>
      <p:pic>
        <p:nvPicPr>
          <p:cNvPr id="90" name="Google Shape;90;p17"/>
          <p:cNvPicPr preferRelativeResize="0"/>
          <p:nvPr/>
        </p:nvPicPr>
        <p:blipFill>
          <a:blip r:embed="rId4">
            <a:alphaModFix/>
          </a:blip>
          <a:stretch>
            <a:fillRect/>
          </a:stretch>
        </p:blipFill>
        <p:spPr>
          <a:xfrm>
            <a:off x="2775851" y="884025"/>
            <a:ext cx="4768301" cy="4165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pic>
        <p:nvPicPr>
          <p:cNvPr id="96" name="Google Shape;96;p18"/>
          <p:cNvPicPr preferRelativeResize="0"/>
          <p:nvPr/>
        </p:nvPicPr>
        <p:blipFill>
          <a:blip r:embed="rId3">
            <a:alphaModFix/>
          </a:blip>
          <a:stretch>
            <a:fillRect/>
          </a:stretch>
        </p:blipFill>
        <p:spPr>
          <a:xfrm>
            <a:off x="8187550" y="116575"/>
            <a:ext cx="844401" cy="1140726"/>
          </a:xfrm>
          <a:prstGeom prst="rect">
            <a:avLst/>
          </a:prstGeom>
          <a:noFill/>
          <a:ln>
            <a:noFill/>
          </a:ln>
        </p:spPr>
      </p:pic>
      <p:sp>
        <p:nvSpPr>
          <p:cNvPr id="97" name="Google Shape;97;p18"/>
          <p:cNvSpPr txBox="1"/>
          <p:nvPr/>
        </p:nvSpPr>
        <p:spPr>
          <a:xfrm>
            <a:off x="450150" y="1168350"/>
            <a:ext cx="8243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roxima Nova"/>
                <a:ea typeface="Proxima Nova"/>
                <a:cs typeface="Proxima Nova"/>
                <a:sym typeface="Proxima Nova"/>
              </a:rPr>
              <a:t>Summary statistics for FTr:</a:t>
            </a:r>
            <a:endParaRPr sz="1700">
              <a:latin typeface="Proxima Nova"/>
              <a:ea typeface="Proxima Nova"/>
              <a:cs typeface="Proxima Nova"/>
              <a:sym typeface="Proxima Nova"/>
            </a:endParaRPr>
          </a:p>
        </p:txBody>
      </p:sp>
      <p:graphicFrame>
        <p:nvGraphicFramePr>
          <p:cNvPr id="98" name="Google Shape;98;p18"/>
          <p:cNvGraphicFramePr/>
          <p:nvPr/>
        </p:nvGraphicFramePr>
        <p:xfrm>
          <a:off x="952500" y="2190750"/>
          <a:ext cx="3000000" cy="3000000"/>
        </p:xfrm>
        <a:graphic>
          <a:graphicData uri="http://schemas.openxmlformats.org/drawingml/2006/table">
            <a:tbl>
              <a:tblPr>
                <a:noFill/>
                <a:tableStyleId>{B9F660CE-DC93-4148-B567-5F52F0129E74}</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Min.</a:t>
                      </a:r>
                      <a:endParaRPr/>
                    </a:p>
                  </a:txBody>
                  <a:tcPr marT="91425" marB="91425" marR="91425" marL="91425"/>
                </a:tc>
                <a:tc>
                  <a:txBody>
                    <a:bodyPr/>
                    <a:lstStyle/>
                    <a:p>
                      <a:pPr indent="0" lvl="0" marL="0" rtl="0" algn="l">
                        <a:spcBef>
                          <a:spcPts val="0"/>
                        </a:spcBef>
                        <a:spcAft>
                          <a:spcPts val="0"/>
                        </a:spcAft>
                        <a:buNone/>
                      </a:pPr>
                      <a:r>
                        <a:rPr lang="en"/>
                        <a:t>1st Quartile</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Mean </a:t>
                      </a:r>
                      <a:endParaRPr/>
                    </a:p>
                  </a:txBody>
                  <a:tcPr marT="91425" marB="91425" marR="91425" marL="91425"/>
                </a:tc>
                <a:tc>
                  <a:txBody>
                    <a:bodyPr/>
                    <a:lstStyle/>
                    <a:p>
                      <a:pPr indent="0" lvl="0" marL="0" rtl="0" algn="l">
                        <a:spcBef>
                          <a:spcPts val="0"/>
                        </a:spcBef>
                        <a:spcAft>
                          <a:spcPts val="0"/>
                        </a:spcAft>
                        <a:buNone/>
                      </a:pPr>
                      <a:r>
                        <a:rPr lang="en"/>
                        <a:t>3rd Quartile</a:t>
                      </a:r>
                      <a:endParaRPr/>
                    </a:p>
                  </a:txBody>
                  <a:tcPr marT="91425" marB="91425" marR="91425" marL="91425"/>
                </a:tc>
                <a:tc>
                  <a:txBody>
                    <a:bodyPr/>
                    <a:lstStyle/>
                    <a:p>
                      <a:pPr indent="0" lvl="0" marL="0" rtl="0" algn="l">
                        <a:spcBef>
                          <a:spcPts val="0"/>
                        </a:spcBef>
                        <a:spcAft>
                          <a:spcPts val="0"/>
                        </a:spcAft>
                        <a:buNone/>
                      </a:pPr>
                      <a:r>
                        <a:rPr lang="en"/>
                        <a:t>Max.</a:t>
                      </a:r>
                      <a:endParaRPr/>
                    </a:p>
                  </a:txBody>
                  <a:tcPr marT="91425" marB="91425" marR="91425" marL="91425"/>
                </a:tc>
              </a:tr>
              <a:tr h="381000">
                <a:tc>
                  <a:txBody>
                    <a:bodyPr/>
                    <a:lstStyle/>
                    <a:p>
                      <a:pPr indent="0" lvl="0" marL="0" rtl="0" algn="l">
                        <a:spcBef>
                          <a:spcPts val="0"/>
                        </a:spcBef>
                        <a:spcAft>
                          <a:spcPts val="0"/>
                        </a:spcAft>
                        <a:buNone/>
                      </a:pPr>
                      <a:r>
                        <a:rPr lang="en"/>
                        <a:t>0.1998</a:t>
                      </a:r>
                      <a:endParaRPr/>
                    </a:p>
                  </a:txBody>
                  <a:tcPr marT="91425" marB="91425" marR="91425" marL="91425"/>
                </a:tc>
                <a:tc>
                  <a:txBody>
                    <a:bodyPr/>
                    <a:lstStyle/>
                    <a:p>
                      <a:pPr indent="0" lvl="0" marL="0" rtl="0" algn="l">
                        <a:spcBef>
                          <a:spcPts val="0"/>
                        </a:spcBef>
                        <a:spcAft>
                          <a:spcPts val="0"/>
                        </a:spcAft>
                        <a:buNone/>
                      </a:pPr>
                      <a:r>
                        <a:rPr lang="en"/>
                        <a:t>0.2501</a:t>
                      </a:r>
                      <a:endParaRPr/>
                    </a:p>
                  </a:txBody>
                  <a:tcPr marT="91425" marB="91425" marR="91425" marL="91425"/>
                </a:tc>
                <a:tc>
                  <a:txBody>
                    <a:bodyPr/>
                    <a:lstStyle/>
                    <a:p>
                      <a:pPr indent="0" lvl="0" marL="0" rtl="0" algn="l">
                        <a:spcBef>
                          <a:spcPts val="0"/>
                        </a:spcBef>
                        <a:spcAft>
                          <a:spcPts val="0"/>
                        </a:spcAft>
                        <a:buNone/>
                      </a:pPr>
                      <a:r>
                        <a:rPr lang="en"/>
                        <a:t>0.2736</a:t>
                      </a:r>
                      <a:endParaRPr/>
                    </a:p>
                  </a:txBody>
                  <a:tcPr marT="91425" marB="91425" marR="91425" marL="91425"/>
                </a:tc>
                <a:tc>
                  <a:txBody>
                    <a:bodyPr/>
                    <a:lstStyle/>
                    <a:p>
                      <a:pPr indent="0" lvl="0" marL="0" rtl="0" algn="l">
                        <a:spcBef>
                          <a:spcPts val="0"/>
                        </a:spcBef>
                        <a:spcAft>
                          <a:spcPts val="0"/>
                        </a:spcAft>
                        <a:buNone/>
                      </a:pPr>
                      <a:r>
                        <a:rPr lang="en"/>
                        <a:t>0.2684</a:t>
                      </a:r>
                      <a:endParaRPr/>
                    </a:p>
                  </a:txBody>
                  <a:tcPr marT="91425" marB="91425" marR="91425" marL="91425"/>
                </a:tc>
                <a:tc>
                  <a:txBody>
                    <a:bodyPr/>
                    <a:lstStyle/>
                    <a:p>
                      <a:pPr indent="0" lvl="0" marL="0" rtl="0" algn="l">
                        <a:spcBef>
                          <a:spcPts val="0"/>
                        </a:spcBef>
                        <a:spcAft>
                          <a:spcPts val="0"/>
                        </a:spcAft>
                        <a:buNone/>
                      </a:pPr>
                      <a:r>
                        <a:rPr lang="en"/>
                        <a:t>0.2877</a:t>
                      </a:r>
                      <a:endParaRPr/>
                    </a:p>
                  </a:txBody>
                  <a:tcPr marT="91425" marB="91425" marR="91425" marL="91425"/>
                </a:tc>
                <a:tc>
                  <a:txBody>
                    <a:bodyPr/>
                    <a:lstStyle/>
                    <a:p>
                      <a:pPr indent="0" lvl="0" marL="0" rtl="0" algn="l">
                        <a:spcBef>
                          <a:spcPts val="0"/>
                        </a:spcBef>
                        <a:spcAft>
                          <a:spcPts val="0"/>
                        </a:spcAft>
                        <a:buNone/>
                      </a:pPr>
                      <a:r>
                        <a:rPr lang="en"/>
                        <a:t>0.3026</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model FTr, we will be doing a Time Series analysis to determine the overall trend of the variable, how its past values affect its future values, and the effect of other variables. We will do so in the following order:</a:t>
            </a:r>
            <a:endParaRPr/>
          </a:p>
          <a:p>
            <a:pPr indent="-342900" lvl="0" marL="457200" rtl="0" algn="l">
              <a:spcBef>
                <a:spcPts val="1200"/>
              </a:spcBef>
              <a:spcAft>
                <a:spcPts val="0"/>
              </a:spcAft>
              <a:buSzPts val="1800"/>
              <a:buChar char="●"/>
            </a:pPr>
            <a:r>
              <a:rPr lang="en"/>
              <a:t>Model 1</a:t>
            </a:r>
            <a:endParaRPr/>
          </a:p>
          <a:p>
            <a:pPr indent="-317500" lvl="1" marL="914400" rtl="0" algn="l">
              <a:spcBef>
                <a:spcPts val="0"/>
              </a:spcBef>
              <a:spcAft>
                <a:spcPts val="0"/>
              </a:spcAft>
              <a:buSzPts val="1400"/>
              <a:buChar char="○"/>
            </a:pPr>
            <a:r>
              <a:rPr lang="en"/>
              <a:t>FTr vs. time period</a:t>
            </a:r>
            <a:endParaRPr/>
          </a:p>
          <a:p>
            <a:pPr indent="-342900" lvl="0" marL="457200" rtl="0" algn="l">
              <a:spcBef>
                <a:spcPts val="0"/>
              </a:spcBef>
              <a:spcAft>
                <a:spcPts val="0"/>
              </a:spcAft>
              <a:buSzPts val="1800"/>
              <a:buChar char="●"/>
            </a:pPr>
            <a:r>
              <a:rPr lang="en"/>
              <a:t>Model 2</a:t>
            </a:r>
            <a:endParaRPr/>
          </a:p>
          <a:p>
            <a:pPr indent="-317500" lvl="1" marL="914400" rtl="0" algn="l">
              <a:spcBef>
                <a:spcPts val="0"/>
              </a:spcBef>
              <a:spcAft>
                <a:spcPts val="0"/>
              </a:spcAft>
              <a:buSzPts val="1400"/>
              <a:buChar char="○"/>
            </a:pPr>
            <a:r>
              <a:rPr lang="en"/>
              <a:t>FTr vs. time period + lag value (1)</a:t>
            </a:r>
            <a:endParaRPr/>
          </a:p>
          <a:p>
            <a:pPr indent="-342900" lvl="0" marL="457200" rtl="0" algn="l">
              <a:spcBef>
                <a:spcPts val="0"/>
              </a:spcBef>
              <a:spcAft>
                <a:spcPts val="0"/>
              </a:spcAft>
              <a:buSzPts val="1800"/>
              <a:buChar char="●"/>
            </a:pPr>
            <a:r>
              <a:rPr lang="en"/>
              <a:t>Model 3</a:t>
            </a:r>
            <a:endParaRPr/>
          </a:p>
          <a:p>
            <a:pPr indent="-317500" lvl="1" marL="914400" rtl="0" algn="l">
              <a:spcBef>
                <a:spcPts val="0"/>
              </a:spcBef>
              <a:spcAft>
                <a:spcPts val="0"/>
              </a:spcAft>
              <a:buSzPts val="1400"/>
              <a:buChar char="○"/>
            </a:pPr>
            <a:r>
              <a:rPr lang="en"/>
              <a:t>FTr vs. time period + lag value(1) + other significant variables</a:t>
            </a:r>
            <a:endParaRPr/>
          </a:p>
        </p:txBody>
      </p:sp>
      <p:pic>
        <p:nvPicPr>
          <p:cNvPr id="105" name="Google Shape;105;p19"/>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 Process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select the best-performing model from our options, we will consider the following:</a:t>
            </a:r>
            <a:endParaRPr/>
          </a:p>
          <a:p>
            <a:pPr indent="-342900" lvl="0" marL="457200" rtl="0" algn="l">
              <a:spcBef>
                <a:spcPts val="1200"/>
              </a:spcBef>
              <a:spcAft>
                <a:spcPts val="0"/>
              </a:spcAft>
              <a:buSzPts val="1800"/>
              <a:buChar char="●"/>
            </a:pPr>
            <a:r>
              <a:rPr lang="en"/>
              <a:t>R</a:t>
            </a:r>
            <a:r>
              <a:rPr baseline="30000" lang="en"/>
              <a:t>2</a:t>
            </a:r>
            <a:r>
              <a:rPr lang="en"/>
              <a:t> or Adjusted-R</a:t>
            </a:r>
            <a:r>
              <a:rPr baseline="30000" lang="en"/>
              <a:t>2</a:t>
            </a:r>
            <a:endParaRPr/>
          </a:p>
          <a:p>
            <a:pPr indent="-342900" lvl="0" marL="457200" rtl="0" algn="l">
              <a:spcBef>
                <a:spcPts val="0"/>
              </a:spcBef>
              <a:spcAft>
                <a:spcPts val="0"/>
              </a:spcAft>
              <a:buSzPts val="1800"/>
              <a:buChar char="●"/>
            </a:pPr>
            <a:r>
              <a:rPr lang="en"/>
              <a:t>MSE </a:t>
            </a:r>
            <a:endParaRPr/>
          </a:p>
          <a:p>
            <a:pPr indent="-342900" lvl="0" marL="457200" rtl="0" algn="l">
              <a:spcBef>
                <a:spcPts val="0"/>
              </a:spcBef>
              <a:spcAft>
                <a:spcPts val="0"/>
              </a:spcAft>
              <a:buSzPts val="1800"/>
              <a:buChar char="●"/>
            </a:pPr>
            <a:r>
              <a:rPr lang="en"/>
              <a:t>MAE</a:t>
            </a:r>
            <a:endParaRPr/>
          </a:p>
          <a:p>
            <a:pPr indent="0" lvl="0" marL="0" rtl="0" algn="l">
              <a:spcBef>
                <a:spcPts val="1200"/>
              </a:spcBef>
              <a:spcAft>
                <a:spcPts val="1200"/>
              </a:spcAft>
              <a:buNone/>
            </a:pPr>
            <a:r>
              <a:rPr lang="en"/>
              <a:t>To evaluate MSE and MAE, we will test our model against the last four observations from our data (2019, 2020, 2021, 2022) While the model predicts the 35 seasons from 1984-2018 (1982-1983 season used for lag variable)</a:t>
            </a:r>
            <a:endParaRPr/>
          </a:p>
        </p:txBody>
      </p:sp>
      <p:pic>
        <p:nvPicPr>
          <p:cNvPr id="112" name="Google Shape;112;p20"/>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Assumptions</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Relationship between FTr and Time</a:t>
            </a:r>
            <a:endParaRPr/>
          </a:p>
          <a:p>
            <a:pPr indent="-342900" lvl="0" marL="457200" rtl="0" algn="l">
              <a:spcBef>
                <a:spcPts val="0"/>
              </a:spcBef>
              <a:spcAft>
                <a:spcPts val="0"/>
              </a:spcAft>
              <a:buSzPts val="1800"/>
              <a:buChar char="●"/>
            </a:pPr>
            <a:r>
              <a:rPr lang="en"/>
              <a:t>Residuals are Normally Distributed</a:t>
            </a:r>
            <a:endParaRPr/>
          </a:p>
          <a:p>
            <a:pPr indent="-342900" lvl="0" marL="457200" rtl="0" algn="l">
              <a:spcBef>
                <a:spcPts val="0"/>
              </a:spcBef>
              <a:spcAft>
                <a:spcPts val="0"/>
              </a:spcAft>
              <a:buSzPts val="1800"/>
              <a:buChar char="●"/>
            </a:pPr>
            <a:r>
              <a:rPr lang="en"/>
              <a:t>Equal Variance</a:t>
            </a:r>
            <a:endParaRPr/>
          </a:p>
          <a:p>
            <a:pPr indent="-342900" lvl="0" marL="457200" rtl="0" algn="l">
              <a:spcBef>
                <a:spcPts val="0"/>
              </a:spcBef>
              <a:spcAft>
                <a:spcPts val="0"/>
              </a:spcAft>
              <a:buSzPts val="1800"/>
              <a:buChar char="●"/>
            </a:pPr>
            <a:r>
              <a:rPr lang="en"/>
              <a:t>Variables are Independent</a:t>
            </a:r>
            <a:endParaRPr/>
          </a:p>
        </p:txBody>
      </p:sp>
      <p:pic>
        <p:nvPicPr>
          <p:cNvPr id="119" name="Google Shape;119;p21"/>
          <p:cNvPicPr preferRelativeResize="0"/>
          <p:nvPr/>
        </p:nvPicPr>
        <p:blipFill>
          <a:blip r:embed="rId3">
            <a:alphaModFix/>
          </a:blip>
          <a:stretch>
            <a:fillRect/>
          </a:stretch>
        </p:blipFill>
        <p:spPr>
          <a:xfrm>
            <a:off x="8187550" y="116575"/>
            <a:ext cx="844401" cy="1140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