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70" r:id="rId4"/>
    <p:sldId id="260" r:id="rId5"/>
    <p:sldId id="259" r:id="rId6"/>
    <p:sldId id="282" r:id="rId7"/>
    <p:sldId id="281" r:id="rId8"/>
    <p:sldId id="263" r:id="rId9"/>
    <p:sldId id="262" r:id="rId10"/>
    <p:sldId id="279" r:id="rId11"/>
    <p:sldId id="280" r:id="rId12"/>
    <p:sldId id="277" r:id="rId13"/>
    <p:sldId id="276" r:id="rId14"/>
    <p:sldId id="278" r:id="rId15"/>
    <p:sldId id="269" r:id="rId16"/>
    <p:sldId id="274" r:id="rId17"/>
    <p:sldId id="271" r:id="rId18"/>
    <p:sldId id="284" r:id="rId19"/>
    <p:sldId id="273" r:id="rId20"/>
    <p:sldId id="275" r:id="rId21"/>
    <p:sldId id="272" r:id="rId22"/>
    <p:sldId id="258" r:id="rId23"/>
    <p:sldId id="266" r:id="rId24"/>
    <p:sldId id="267" r:id="rId25"/>
    <p:sldId id="268" r:id="rId26"/>
    <p:sldId id="256" r:id="rId27"/>
    <p:sldId id="26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7F214-AF1F-48EA-BE9B-A41F3A75D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C6D306-573A-4310-9B58-96D46394B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90C19-120C-4F1C-8740-0EBA3D5C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1E7C7-214B-47BE-B314-D6E25583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8DCC3-FDF5-47E7-87F5-6E2ADBDD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1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FDC66-7A50-494A-8B80-D27DB87B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ADAA8-4588-4678-BFF2-A0BE0329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48333-90D9-44C3-84AF-1DB7E5AC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5FC52-CB2F-4CE0-81C8-717EA430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B889F-300C-44FF-8A25-B3BF7E64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4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0F82DC-0800-4679-9AD2-8A9D4D7B8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CE48A-C2CE-4860-956D-C00074A46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49061-8A03-40AB-99FB-C2740C75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0FFE1-92E6-473E-B257-A3E266E7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31F53-3964-44B1-B38B-97C91207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B9972-9A3C-4D00-847F-D631F7A8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16387-E895-47B2-8D1F-AE1A1873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690FE-108E-4FDC-A70A-C90DCCD7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AB289-2F4F-4457-9D5E-112CCC25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4F6BB-64FE-4F0D-B9EC-8BE5F949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639B8-4CF1-4AB1-BD53-76D7C035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BE10B-9C94-4A9D-9F03-09BA83DE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0B07C-3126-430F-A347-ACF4851A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19A49-8A6C-4A82-9D5F-EFE70034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06845-367F-487C-8569-4C556F5A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3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8F631-4164-4028-A7F7-F7558E0E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378F6-46EE-4942-B995-79A589DDF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949E3-2CAF-4F26-A63D-699CCDDF0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3C9F0-23AB-478E-9E5A-F31FA48F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B010C-C977-4D65-A6DF-78B148A7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47107-DC3A-42CE-BD5F-9C39449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19079-E6B8-402C-BAE2-A2D18CE7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F3BDD-3441-4824-BEFE-FD86DF65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97FE12-8F86-468F-9825-D3A5026E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0DFD5-99AE-4CD0-AB07-B21E7BA46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9FD47-2F2E-43FE-B7D4-D942F13D2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BA78AF-BFA5-47D0-85A8-D8CF4420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947C77-FB72-4035-803C-1663544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D9024-3A5F-405F-A971-08585270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3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F85AF-2E72-4B0C-9DFC-B335CF9B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7487F-BFA4-40F2-AAD5-0BAED564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1F6FAE-B44D-4F1B-9077-A19A7235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783D8-EA3C-4C2A-AE32-E569831E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BB5E89-F56A-4281-BB85-73E6016F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F37C11-E274-4FF9-A563-EC193D61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8BBD3-A843-4D5E-9900-B8AF84AD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9417A-AB2D-41EC-961F-3E217F39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58E61-1AFE-48F1-93B0-968DAC81F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93597-CA15-43BB-8173-C0F1AA28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CDFF6-8AF4-4D54-9686-7E3503EF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6CCA0-5B27-42D5-A011-CE09F771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13F18-CD82-454A-AED0-B63C0C88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9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C06B8-A078-4672-8207-FBADEFDD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99975D-C215-4BCD-B3DA-EDC8463C8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AD334-C2AF-40CA-AED8-C44A1928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9A666-2A4B-46F4-884C-8ED32C1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0DD45-5040-4E83-B43E-0CE600D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35E3C-EFA2-4ABD-ACF0-A65B7437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5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D3A50D-8AE7-4BB2-97F2-DEC1F4D3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67C10-5048-4A10-B46C-0511B88F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63912-735E-4D5A-B3F6-FCA730FB2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617A-4361-4C68-BA5F-09179029FD1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228E2-E6CF-49D7-BD1D-59C9F07D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A1DE0-3BCF-4EA1-90C3-0E95378CA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CA16-82F9-460C-A07A-3689456EE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hyperlink" Target="patch_list.xlsx" TargetMode="Externa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1.xlsx"/><Relationship Id="rId5" Type="http://schemas.openxmlformats.org/officeDocument/2006/relationships/hyperlink" Target="patch_list.xlsx" TargetMode="Externa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openeuler/raspberrypi/issues/I1N0Y1?_from=gitee_search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A71E-6828-4042-8D50-B2466D8A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4" y="2420144"/>
            <a:ext cx="10772775" cy="2387600"/>
          </a:xfrm>
        </p:spPr>
        <p:txBody>
          <a:bodyPr>
            <a:normAutofit fontScale="9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404040"/>
                </a:solidFill>
                <a:effectLst/>
                <a:latin typeface="-apple-system"/>
              </a:rPr>
              <a:t>职业规划</a:t>
            </a:r>
            <a:br>
              <a:rPr lang="en-US" altLang="zh-CN" dirty="0">
                <a:solidFill>
                  <a:srgbClr val="404040"/>
                </a:solidFill>
                <a:latin typeface="-apple-system"/>
              </a:rPr>
            </a:br>
            <a:br>
              <a:rPr lang="en-US" altLang="zh-CN" i="0" dirty="0">
                <a:solidFill>
                  <a:srgbClr val="404040"/>
                </a:solidFill>
                <a:effectLst/>
                <a:latin typeface="-apple-system"/>
              </a:rPr>
            </a:br>
            <a:r>
              <a:rPr lang="en-US" altLang="zh-CN" i="0" dirty="0">
                <a:solidFill>
                  <a:srgbClr val="404040"/>
                </a:solidFill>
                <a:effectLst/>
                <a:latin typeface="-apple-system"/>
              </a:rPr>
              <a:t>  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你要成为什么样的人？</a:t>
            </a:r>
            <a:br>
              <a:rPr lang="en-US" altLang="zh-CN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你要选择哪个方向？五年规划</a:t>
            </a:r>
            <a:br>
              <a:rPr lang="en-US" altLang="zh-CN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学而优则仕 “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型人才</a:t>
            </a:r>
            <a:r>
              <a:rPr lang="zh-CN" altLang="en-US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en-US" altLang="zh-CN" i="0" dirty="0">
              <a:solidFill>
                <a:srgbClr val="40404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38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D209BC-916F-49DB-90D6-671530A22343}"/>
              </a:ext>
            </a:extLst>
          </p:cNvPr>
          <p:cNvCxnSpPr>
            <a:cxnSpLocks/>
          </p:cNvCxnSpPr>
          <p:nvPr/>
        </p:nvCxnSpPr>
        <p:spPr>
          <a:xfrm flipV="1">
            <a:off x="6549640" y="4401899"/>
            <a:ext cx="314325" cy="5822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84D6C5C-AC82-4A40-AF0F-53FFA18FB78A}"/>
              </a:ext>
            </a:extLst>
          </p:cNvPr>
          <p:cNvSpPr/>
          <p:nvPr/>
        </p:nvSpPr>
        <p:spPr>
          <a:xfrm>
            <a:off x="7134225" y="4306336"/>
            <a:ext cx="1428750" cy="24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tag5.2.1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A9E8A-BC2B-483A-84AC-EF041E4A969E}"/>
              </a:ext>
            </a:extLst>
          </p:cNvPr>
          <p:cNvCxnSpPr>
            <a:cxnSpLocks/>
          </p:cNvCxnSpPr>
          <p:nvPr/>
        </p:nvCxnSpPr>
        <p:spPr>
          <a:xfrm flipV="1">
            <a:off x="7134225" y="3353838"/>
            <a:ext cx="381000" cy="63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02273645-AC81-4B7C-8D28-606648614FB5}"/>
              </a:ext>
            </a:extLst>
          </p:cNvPr>
          <p:cNvSpPr/>
          <p:nvPr/>
        </p:nvSpPr>
        <p:spPr>
          <a:xfrm>
            <a:off x="7562849" y="3326089"/>
            <a:ext cx="1552576" cy="24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tag5.2.2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BE05A8F-EDB5-4F57-AA6F-67DB05B103E3}"/>
              </a:ext>
            </a:extLst>
          </p:cNvPr>
          <p:cNvCxnSpPr>
            <a:cxnSpLocks/>
          </p:cNvCxnSpPr>
          <p:nvPr/>
        </p:nvCxnSpPr>
        <p:spPr>
          <a:xfrm flipV="1">
            <a:off x="7667625" y="2377732"/>
            <a:ext cx="381000" cy="63817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4322BF9-A2F5-43D5-A88F-4ED3D6ACC607}"/>
              </a:ext>
            </a:extLst>
          </p:cNvPr>
          <p:cNvSpPr/>
          <p:nvPr/>
        </p:nvSpPr>
        <p:spPr>
          <a:xfrm>
            <a:off x="8191499" y="2444406"/>
            <a:ext cx="1552576" cy="24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tag5.2.2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3D4AE47-07DD-45BB-A19D-4C23DFB9EEC7}"/>
              </a:ext>
            </a:extLst>
          </p:cNvPr>
          <p:cNvCxnSpPr>
            <a:cxnSpLocks/>
          </p:cNvCxnSpPr>
          <p:nvPr/>
        </p:nvCxnSpPr>
        <p:spPr>
          <a:xfrm flipV="1">
            <a:off x="8181975" y="1529386"/>
            <a:ext cx="314325" cy="5822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A0BA9BC-A7F9-4E78-9EC2-776D1817D172}"/>
              </a:ext>
            </a:extLst>
          </p:cNvPr>
          <p:cNvSpPr/>
          <p:nvPr/>
        </p:nvSpPr>
        <p:spPr>
          <a:xfrm>
            <a:off x="8639175" y="1596060"/>
            <a:ext cx="1552576" cy="32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tag5.2.50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E5C90C9-166B-4D74-800E-BB1B2D88B898}"/>
              </a:ext>
            </a:extLst>
          </p:cNvPr>
          <p:cNvCxnSpPr>
            <a:cxnSpLocks/>
          </p:cNvCxnSpPr>
          <p:nvPr/>
        </p:nvCxnSpPr>
        <p:spPr>
          <a:xfrm flipV="1">
            <a:off x="5057811" y="4011478"/>
            <a:ext cx="0" cy="77380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EA315F75-AF56-4218-B5C8-6BBE5A5DDDDC}"/>
              </a:ext>
            </a:extLst>
          </p:cNvPr>
          <p:cNvSpPr/>
          <p:nvPr/>
        </p:nvSpPr>
        <p:spPr>
          <a:xfrm>
            <a:off x="4967022" y="4111226"/>
            <a:ext cx="1733539" cy="493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dts</a:t>
            </a:r>
            <a:r>
              <a:rPr lang="en-US" altLang="zh-CN" dirty="0"/>
              <a:t>/drivers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502D6A5-E855-4C5A-8AB2-B11158EC312A}"/>
              </a:ext>
            </a:extLst>
          </p:cNvPr>
          <p:cNvCxnSpPr>
            <a:cxnSpLocks/>
          </p:cNvCxnSpPr>
          <p:nvPr/>
        </p:nvCxnSpPr>
        <p:spPr>
          <a:xfrm flipV="1">
            <a:off x="5057811" y="3054114"/>
            <a:ext cx="0" cy="77380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AD095E31-28E4-4F3A-A404-BB67085A3B6F}"/>
              </a:ext>
            </a:extLst>
          </p:cNvPr>
          <p:cNvSpPr/>
          <p:nvPr/>
        </p:nvSpPr>
        <p:spPr>
          <a:xfrm>
            <a:off x="5057811" y="3287114"/>
            <a:ext cx="1214426" cy="493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系列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D7FD8E-85E1-4D1B-B17A-4AE6430B3FCF}"/>
              </a:ext>
            </a:extLst>
          </p:cNvPr>
          <p:cNvCxnSpPr>
            <a:cxnSpLocks/>
          </p:cNvCxnSpPr>
          <p:nvPr/>
        </p:nvCxnSpPr>
        <p:spPr>
          <a:xfrm flipV="1">
            <a:off x="5057811" y="1102054"/>
            <a:ext cx="0" cy="77380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A134FF88-AC06-4ED1-BF84-EBCCE071BF4C}"/>
              </a:ext>
            </a:extLst>
          </p:cNvPr>
          <p:cNvSpPr/>
          <p:nvPr/>
        </p:nvSpPr>
        <p:spPr>
          <a:xfrm>
            <a:off x="5057811" y="2426601"/>
            <a:ext cx="1338250" cy="493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系列</a:t>
            </a:r>
            <a:r>
              <a:rPr lang="en-US" altLang="zh-CN" dirty="0"/>
              <a:t>2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D73AC9-482B-4F8C-B285-C3C90384C2DE}"/>
              </a:ext>
            </a:extLst>
          </p:cNvPr>
          <p:cNvSpPr txBox="1"/>
          <p:nvPr/>
        </p:nvSpPr>
        <p:spPr>
          <a:xfrm>
            <a:off x="4576264" y="77685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/>
              <a:t>develop</a:t>
            </a:r>
          </a:p>
        </p:txBody>
      </p:sp>
      <p:sp>
        <p:nvSpPr>
          <p:cNvPr id="39" name="箭头: 上弧形 38">
            <a:extLst>
              <a:ext uri="{FF2B5EF4-FFF2-40B4-BE49-F238E27FC236}">
                <a16:creationId xmlns:a16="http://schemas.microsoft.com/office/drawing/2014/main" id="{7D4E1719-77B8-460D-9BB6-AD54EFADC648}"/>
              </a:ext>
            </a:extLst>
          </p:cNvPr>
          <p:cNvSpPr/>
          <p:nvPr/>
        </p:nvSpPr>
        <p:spPr>
          <a:xfrm rot="14307261">
            <a:off x="2846503" y="3826208"/>
            <a:ext cx="1467728" cy="43811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AB7D63D-8154-4CCB-AA6F-582CF2B1114F}"/>
              </a:ext>
            </a:extLst>
          </p:cNvPr>
          <p:cNvSpPr txBox="1"/>
          <p:nvPr/>
        </p:nvSpPr>
        <p:spPr>
          <a:xfrm>
            <a:off x="3161150" y="450836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merge tree </a:t>
            </a:r>
            <a:endParaRPr lang="zh-CN" altLang="en-US" dirty="0"/>
          </a:p>
        </p:txBody>
      </p:sp>
      <p:sp>
        <p:nvSpPr>
          <p:cNvPr id="42" name="箭头: 燕尾形 41">
            <a:extLst>
              <a:ext uri="{FF2B5EF4-FFF2-40B4-BE49-F238E27FC236}">
                <a16:creationId xmlns:a16="http://schemas.microsoft.com/office/drawing/2014/main" id="{8E634B7A-16B0-4458-A819-A11BABFD6A4D}"/>
              </a:ext>
            </a:extLst>
          </p:cNvPr>
          <p:cNvSpPr/>
          <p:nvPr/>
        </p:nvSpPr>
        <p:spPr>
          <a:xfrm rot="10800000">
            <a:off x="6535257" y="3088699"/>
            <a:ext cx="669187" cy="35583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燕尾形 42">
            <a:extLst>
              <a:ext uri="{FF2B5EF4-FFF2-40B4-BE49-F238E27FC236}">
                <a16:creationId xmlns:a16="http://schemas.microsoft.com/office/drawing/2014/main" id="{C47C4A3E-356B-45D0-8A76-58E972C9E650}"/>
              </a:ext>
            </a:extLst>
          </p:cNvPr>
          <p:cNvSpPr/>
          <p:nvPr/>
        </p:nvSpPr>
        <p:spPr>
          <a:xfrm rot="10800000">
            <a:off x="6873490" y="2390122"/>
            <a:ext cx="669187" cy="35583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燕尾形 43">
            <a:extLst>
              <a:ext uri="{FF2B5EF4-FFF2-40B4-BE49-F238E27FC236}">
                <a16:creationId xmlns:a16="http://schemas.microsoft.com/office/drawing/2014/main" id="{08E7160B-FE1B-40A8-B8F1-6FC4730F0247}"/>
              </a:ext>
            </a:extLst>
          </p:cNvPr>
          <p:cNvSpPr/>
          <p:nvPr/>
        </p:nvSpPr>
        <p:spPr>
          <a:xfrm rot="10800000">
            <a:off x="7228255" y="1488957"/>
            <a:ext cx="669187" cy="35583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A5FBFB-C68A-4F74-91D7-DC0895C1D713}"/>
              </a:ext>
            </a:extLst>
          </p:cNvPr>
          <p:cNvSpPr txBox="1"/>
          <p:nvPr/>
        </p:nvSpPr>
        <p:spPr>
          <a:xfrm>
            <a:off x="7228255" y="128014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6" name="流程图: 磁盘 45">
            <a:extLst>
              <a:ext uri="{FF2B5EF4-FFF2-40B4-BE49-F238E27FC236}">
                <a16:creationId xmlns:a16="http://schemas.microsoft.com/office/drawing/2014/main" id="{A528EEE4-09F0-4F00-A938-A8B684A87419}"/>
              </a:ext>
            </a:extLst>
          </p:cNvPr>
          <p:cNvSpPr/>
          <p:nvPr/>
        </p:nvSpPr>
        <p:spPr>
          <a:xfrm>
            <a:off x="4667256" y="5019315"/>
            <a:ext cx="1835357" cy="14336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v5.2</a:t>
            </a:r>
            <a:endParaRPr lang="zh-CN" altLang="en-US" dirty="0"/>
          </a:p>
        </p:txBody>
      </p:sp>
      <p:sp>
        <p:nvSpPr>
          <p:cNvPr id="47" name="箭头: 上弧形 46">
            <a:extLst>
              <a:ext uri="{FF2B5EF4-FFF2-40B4-BE49-F238E27FC236}">
                <a16:creationId xmlns:a16="http://schemas.microsoft.com/office/drawing/2014/main" id="{E9708B80-B008-4BC1-9911-FC8DCDA99740}"/>
              </a:ext>
            </a:extLst>
          </p:cNvPr>
          <p:cNvSpPr/>
          <p:nvPr/>
        </p:nvSpPr>
        <p:spPr>
          <a:xfrm rot="15637130">
            <a:off x="2985698" y="2593687"/>
            <a:ext cx="1467728" cy="43811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AD53317-0923-426B-82C8-353CE17A8C93}"/>
              </a:ext>
            </a:extLst>
          </p:cNvPr>
          <p:cNvCxnSpPr>
            <a:cxnSpLocks/>
          </p:cNvCxnSpPr>
          <p:nvPr/>
        </p:nvCxnSpPr>
        <p:spPr>
          <a:xfrm flipV="1">
            <a:off x="5057811" y="2016393"/>
            <a:ext cx="0" cy="72267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0D26C64-BA6F-45DC-A08E-8EBFA5DE1931}"/>
              </a:ext>
            </a:extLst>
          </p:cNvPr>
          <p:cNvSpPr txBox="1"/>
          <p:nvPr/>
        </p:nvSpPr>
        <p:spPr>
          <a:xfrm>
            <a:off x="564523" y="687578"/>
            <a:ext cx="3608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大厂 主流芯片公司：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NXP TI Marvelcn96xx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D209BC-916F-49DB-90D6-671530A22343}"/>
              </a:ext>
            </a:extLst>
          </p:cNvPr>
          <p:cNvCxnSpPr>
            <a:cxnSpLocks/>
          </p:cNvCxnSpPr>
          <p:nvPr/>
        </p:nvCxnSpPr>
        <p:spPr>
          <a:xfrm flipV="1">
            <a:off x="3717466" y="5306605"/>
            <a:ext cx="545112" cy="407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84D6C5C-AC82-4A40-AF0F-53FFA18FB78A}"/>
              </a:ext>
            </a:extLst>
          </p:cNvPr>
          <p:cNvSpPr/>
          <p:nvPr/>
        </p:nvSpPr>
        <p:spPr>
          <a:xfrm>
            <a:off x="4124466" y="5650732"/>
            <a:ext cx="1579022" cy="44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tag2.6.34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A9E8A-BC2B-483A-84AC-EF041E4A969E}"/>
              </a:ext>
            </a:extLst>
          </p:cNvPr>
          <p:cNvCxnSpPr>
            <a:cxnSpLocks/>
          </p:cNvCxnSpPr>
          <p:nvPr/>
        </p:nvCxnSpPr>
        <p:spPr>
          <a:xfrm flipV="1">
            <a:off x="4453739" y="4906151"/>
            <a:ext cx="395318" cy="336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02273645-AC81-4B7C-8D28-606648614FB5}"/>
              </a:ext>
            </a:extLst>
          </p:cNvPr>
          <p:cNvSpPr/>
          <p:nvPr/>
        </p:nvSpPr>
        <p:spPr>
          <a:xfrm>
            <a:off x="5661366" y="3974258"/>
            <a:ext cx="1552576" cy="24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tag3.x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BE05A8F-EDB5-4F57-AA6F-67DB05B103E3}"/>
              </a:ext>
            </a:extLst>
          </p:cNvPr>
          <p:cNvCxnSpPr>
            <a:cxnSpLocks/>
          </p:cNvCxnSpPr>
          <p:nvPr/>
        </p:nvCxnSpPr>
        <p:spPr>
          <a:xfrm flipV="1">
            <a:off x="5542901" y="3412878"/>
            <a:ext cx="479231" cy="36288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4322BF9-A2F5-43D5-A88F-4ED3D6ACC607}"/>
              </a:ext>
            </a:extLst>
          </p:cNvPr>
          <p:cNvSpPr/>
          <p:nvPr/>
        </p:nvSpPr>
        <p:spPr>
          <a:xfrm>
            <a:off x="7464189" y="2235885"/>
            <a:ext cx="1552576" cy="24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Tag3.x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3D4AE47-07DD-45BB-A19D-4C23DFB9EEC7}"/>
              </a:ext>
            </a:extLst>
          </p:cNvPr>
          <p:cNvCxnSpPr>
            <a:cxnSpLocks/>
          </p:cNvCxnSpPr>
          <p:nvPr/>
        </p:nvCxnSpPr>
        <p:spPr>
          <a:xfrm flipV="1">
            <a:off x="4765390" y="3911600"/>
            <a:ext cx="547891" cy="340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A0BA9BC-A7F9-4E78-9EC2-776D1817D172}"/>
              </a:ext>
            </a:extLst>
          </p:cNvPr>
          <p:cNvSpPr/>
          <p:nvPr/>
        </p:nvSpPr>
        <p:spPr>
          <a:xfrm>
            <a:off x="8441619" y="941919"/>
            <a:ext cx="1501437" cy="34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tag4.193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A315F75-AF56-4218-B5C8-6BBE5A5DDDDC}"/>
              </a:ext>
            </a:extLst>
          </p:cNvPr>
          <p:cNvSpPr/>
          <p:nvPr/>
        </p:nvSpPr>
        <p:spPr>
          <a:xfrm>
            <a:off x="1319165" y="4841688"/>
            <a:ext cx="1733539" cy="493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dts</a:t>
            </a:r>
            <a:r>
              <a:rPr lang="en-US" altLang="zh-CN" dirty="0"/>
              <a:t>/drivers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502D6A5-E855-4C5A-8AB2-B11158EC312A}"/>
              </a:ext>
            </a:extLst>
          </p:cNvPr>
          <p:cNvCxnSpPr>
            <a:cxnSpLocks/>
          </p:cNvCxnSpPr>
          <p:nvPr/>
        </p:nvCxnSpPr>
        <p:spPr>
          <a:xfrm flipH="1" flipV="1">
            <a:off x="3301195" y="4469853"/>
            <a:ext cx="6467" cy="47409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AD095E31-28E4-4F3A-A404-BB67085A3B6F}"/>
              </a:ext>
            </a:extLst>
          </p:cNvPr>
          <p:cNvSpPr/>
          <p:nvPr/>
        </p:nvSpPr>
        <p:spPr>
          <a:xfrm>
            <a:off x="1736420" y="4108323"/>
            <a:ext cx="1214426" cy="493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系列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D7FD8E-85E1-4D1B-B17A-4AE6430B3FCF}"/>
              </a:ext>
            </a:extLst>
          </p:cNvPr>
          <p:cNvCxnSpPr>
            <a:cxnSpLocks/>
          </p:cNvCxnSpPr>
          <p:nvPr/>
        </p:nvCxnSpPr>
        <p:spPr>
          <a:xfrm flipV="1">
            <a:off x="3874626" y="2593448"/>
            <a:ext cx="0" cy="55155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A134FF88-AC06-4ED1-BF84-EBCCE071BF4C}"/>
              </a:ext>
            </a:extLst>
          </p:cNvPr>
          <p:cNvSpPr/>
          <p:nvPr/>
        </p:nvSpPr>
        <p:spPr>
          <a:xfrm>
            <a:off x="2365170" y="2699212"/>
            <a:ext cx="1338250" cy="493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系列</a:t>
            </a:r>
            <a:r>
              <a:rPr lang="en-US" altLang="zh-CN" dirty="0"/>
              <a:t>2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D73AC9-482B-4F8C-B285-C3C90384C2DE}"/>
              </a:ext>
            </a:extLst>
          </p:cNvPr>
          <p:cNvSpPr txBox="1"/>
          <p:nvPr/>
        </p:nvSpPr>
        <p:spPr>
          <a:xfrm>
            <a:off x="6364658" y="14159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/>
              <a:t>develop</a:t>
            </a:r>
          </a:p>
        </p:txBody>
      </p:sp>
      <p:sp>
        <p:nvSpPr>
          <p:cNvPr id="39" name="箭头: 上弧形 38">
            <a:extLst>
              <a:ext uri="{FF2B5EF4-FFF2-40B4-BE49-F238E27FC236}">
                <a16:creationId xmlns:a16="http://schemas.microsoft.com/office/drawing/2014/main" id="{7D4E1719-77B8-460D-9BB6-AD54EFADC648}"/>
              </a:ext>
            </a:extLst>
          </p:cNvPr>
          <p:cNvSpPr/>
          <p:nvPr/>
        </p:nvSpPr>
        <p:spPr>
          <a:xfrm rot="14307261">
            <a:off x="1633116" y="2816681"/>
            <a:ext cx="1467728" cy="43811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AB7D63D-8154-4CCB-AA6F-582CF2B1114F}"/>
              </a:ext>
            </a:extLst>
          </p:cNvPr>
          <p:cNvSpPr txBox="1"/>
          <p:nvPr/>
        </p:nvSpPr>
        <p:spPr>
          <a:xfrm>
            <a:off x="-124329" y="416675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merge tree </a:t>
            </a:r>
            <a:endParaRPr lang="zh-CN" altLang="en-US" dirty="0"/>
          </a:p>
        </p:txBody>
      </p:sp>
      <p:sp>
        <p:nvSpPr>
          <p:cNvPr id="42" name="箭头: 燕尾形 41">
            <a:extLst>
              <a:ext uri="{FF2B5EF4-FFF2-40B4-BE49-F238E27FC236}">
                <a16:creationId xmlns:a16="http://schemas.microsoft.com/office/drawing/2014/main" id="{8E634B7A-16B0-4458-A819-A11BABFD6A4D}"/>
              </a:ext>
            </a:extLst>
          </p:cNvPr>
          <p:cNvSpPr/>
          <p:nvPr/>
        </p:nvSpPr>
        <p:spPr>
          <a:xfrm rot="10800000">
            <a:off x="3624764" y="4755284"/>
            <a:ext cx="669187" cy="35583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燕尾形 42">
            <a:extLst>
              <a:ext uri="{FF2B5EF4-FFF2-40B4-BE49-F238E27FC236}">
                <a16:creationId xmlns:a16="http://schemas.microsoft.com/office/drawing/2014/main" id="{C47C4A3E-356B-45D0-8A76-58E972C9E650}"/>
              </a:ext>
            </a:extLst>
          </p:cNvPr>
          <p:cNvSpPr/>
          <p:nvPr/>
        </p:nvSpPr>
        <p:spPr>
          <a:xfrm rot="10800000">
            <a:off x="4370149" y="3334545"/>
            <a:ext cx="669187" cy="35583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燕尾形 43">
            <a:extLst>
              <a:ext uri="{FF2B5EF4-FFF2-40B4-BE49-F238E27FC236}">
                <a16:creationId xmlns:a16="http://schemas.microsoft.com/office/drawing/2014/main" id="{08E7160B-FE1B-40A8-B8F1-6FC4730F0247}"/>
              </a:ext>
            </a:extLst>
          </p:cNvPr>
          <p:cNvSpPr/>
          <p:nvPr/>
        </p:nvSpPr>
        <p:spPr>
          <a:xfrm rot="10800000">
            <a:off x="7573670" y="640021"/>
            <a:ext cx="669187" cy="35583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A5FBFB-C68A-4F74-91D7-DC0895C1D713}"/>
              </a:ext>
            </a:extLst>
          </p:cNvPr>
          <p:cNvSpPr txBox="1"/>
          <p:nvPr/>
        </p:nvSpPr>
        <p:spPr>
          <a:xfrm>
            <a:off x="7464189" y="30446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6" name="流程图: 磁盘 45">
            <a:extLst>
              <a:ext uri="{FF2B5EF4-FFF2-40B4-BE49-F238E27FC236}">
                <a16:creationId xmlns:a16="http://schemas.microsoft.com/office/drawing/2014/main" id="{A528EEE4-09F0-4F00-A938-A8B684A87419}"/>
              </a:ext>
            </a:extLst>
          </p:cNvPr>
          <p:cNvSpPr/>
          <p:nvPr/>
        </p:nvSpPr>
        <p:spPr>
          <a:xfrm>
            <a:off x="2923117" y="5739739"/>
            <a:ext cx="794349" cy="10219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2.6.32</a:t>
            </a:r>
            <a:endParaRPr lang="zh-CN" altLang="en-US" dirty="0"/>
          </a:p>
        </p:txBody>
      </p:sp>
      <p:sp>
        <p:nvSpPr>
          <p:cNvPr id="47" name="箭头: 上弧形 46">
            <a:extLst>
              <a:ext uri="{FF2B5EF4-FFF2-40B4-BE49-F238E27FC236}">
                <a16:creationId xmlns:a16="http://schemas.microsoft.com/office/drawing/2014/main" id="{E9708B80-B008-4BC1-9911-FC8DCDA99740}"/>
              </a:ext>
            </a:extLst>
          </p:cNvPr>
          <p:cNvSpPr/>
          <p:nvPr/>
        </p:nvSpPr>
        <p:spPr>
          <a:xfrm rot="14693658">
            <a:off x="522972" y="4646744"/>
            <a:ext cx="1467728" cy="43811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AD53317-0923-426B-82C8-353CE17A8C93}"/>
              </a:ext>
            </a:extLst>
          </p:cNvPr>
          <p:cNvCxnSpPr>
            <a:cxnSpLocks/>
          </p:cNvCxnSpPr>
          <p:nvPr/>
        </p:nvCxnSpPr>
        <p:spPr>
          <a:xfrm flipV="1">
            <a:off x="3874626" y="3270280"/>
            <a:ext cx="0" cy="50547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磁盘 27">
            <a:extLst>
              <a:ext uri="{FF2B5EF4-FFF2-40B4-BE49-F238E27FC236}">
                <a16:creationId xmlns:a16="http://schemas.microsoft.com/office/drawing/2014/main" id="{A0FA03CB-CDAC-45DF-B223-CC49F36BB0B1}"/>
              </a:ext>
            </a:extLst>
          </p:cNvPr>
          <p:cNvSpPr/>
          <p:nvPr/>
        </p:nvSpPr>
        <p:spPr>
          <a:xfrm>
            <a:off x="3442141" y="3957029"/>
            <a:ext cx="920525" cy="493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95C364B-7C59-47C8-A181-2CE307CF1CDA}"/>
              </a:ext>
            </a:extLst>
          </p:cNvPr>
          <p:cNvSpPr/>
          <p:nvPr/>
        </p:nvSpPr>
        <p:spPr>
          <a:xfrm>
            <a:off x="4990003" y="4785288"/>
            <a:ext cx="1447651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tag2.x.</a:t>
            </a:r>
            <a:endParaRPr lang="zh-CN" altLang="en-US" dirty="0"/>
          </a:p>
        </p:txBody>
      </p:sp>
      <p:sp>
        <p:nvSpPr>
          <p:cNvPr id="30" name="流程图: 磁盘 29">
            <a:extLst>
              <a:ext uri="{FF2B5EF4-FFF2-40B4-BE49-F238E27FC236}">
                <a16:creationId xmlns:a16="http://schemas.microsoft.com/office/drawing/2014/main" id="{1A23F6E6-9F1D-4A49-B73A-EA9D053BC70A}"/>
              </a:ext>
            </a:extLst>
          </p:cNvPr>
          <p:cNvSpPr/>
          <p:nvPr/>
        </p:nvSpPr>
        <p:spPr>
          <a:xfrm>
            <a:off x="5201103" y="2704462"/>
            <a:ext cx="920525" cy="5283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3.x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6DA61C-D566-4DA8-B3B6-041EEAEBF7B6}"/>
              </a:ext>
            </a:extLst>
          </p:cNvPr>
          <p:cNvSpPr txBox="1"/>
          <p:nvPr/>
        </p:nvSpPr>
        <p:spPr>
          <a:xfrm>
            <a:off x="747105" y="3031685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merge </a:t>
            </a:r>
            <a:r>
              <a:rPr lang="en-US" altLang="zh-CN" dirty="0" err="1"/>
              <a:t>linaro</a:t>
            </a:r>
            <a:r>
              <a:rPr lang="en-US" altLang="zh-CN" dirty="0"/>
              <a:t>-android 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CD8B30D-DC93-4607-943C-FA7C8E3D3A03}"/>
              </a:ext>
            </a:extLst>
          </p:cNvPr>
          <p:cNvCxnSpPr>
            <a:cxnSpLocks/>
          </p:cNvCxnSpPr>
          <p:nvPr/>
        </p:nvCxnSpPr>
        <p:spPr>
          <a:xfrm flipV="1">
            <a:off x="6283309" y="2335951"/>
            <a:ext cx="629271" cy="4738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磁盘 50">
            <a:extLst>
              <a:ext uri="{FF2B5EF4-FFF2-40B4-BE49-F238E27FC236}">
                <a16:creationId xmlns:a16="http://schemas.microsoft.com/office/drawing/2014/main" id="{D1EFC8A9-3D22-42BA-B2C3-35C817246FEB}"/>
              </a:ext>
            </a:extLst>
          </p:cNvPr>
          <p:cNvSpPr/>
          <p:nvPr/>
        </p:nvSpPr>
        <p:spPr>
          <a:xfrm>
            <a:off x="6597945" y="1604825"/>
            <a:ext cx="920525" cy="6179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4.4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7F9EF14-D067-4A64-916B-9744E4E73021}"/>
              </a:ext>
            </a:extLst>
          </p:cNvPr>
          <p:cNvSpPr/>
          <p:nvPr/>
        </p:nvSpPr>
        <p:spPr>
          <a:xfrm>
            <a:off x="6412793" y="3069237"/>
            <a:ext cx="1552576" cy="24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Tag3.x.x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015C0D5-8798-4A4B-BEAB-F54282170BBA}"/>
              </a:ext>
            </a:extLst>
          </p:cNvPr>
          <p:cNvCxnSpPr>
            <a:cxnSpLocks/>
          </p:cNvCxnSpPr>
          <p:nvPr/>
        </p:nvCxnSpPr>
        <p:spPr>
          <a:xfrm flipV="1">
            <a:off x="7670005" y="1027789"/>
            <a:ext cx="562397" cy="4545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1545620-7E28-4B0A-892F-A068804648E5}"/>
              </a:ext>
            </a:extLst>
          </p:cNvPr>
          <p:cNvCxnSpPr>
            <a:cxnSpLocks/>
          </p:cNvCxnSpPr>
          <p:nvPr/>
        </p:nvCxnSpPr>
        <p:spPr>
          <a:xfrm flipV="1">
            <a:off x="7038324" y="444302"/>
            <a:ext cx="0" cy="55155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4D8371D-B0E6-4CC8-938E-203E5854D8E3}"/>
              </a:ext>
            </a:extLst>
          </p:cNvPr>
          <p:cNvCxnSpPr>
            <a:cxnSpLocks/>
          </p:cNvCxnSpPr>
          <p:nvPr/>
        </p:nvCxnSpPr>
        <p:spPr>
          <a:xfrm flipV="1">
            <a:off x="5615018" y="1402156"/>
            <a:ext cx="0" cy="55155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23D26A6-6CEE-4A5F-925C-4A47411D51C5}"/>
              </a:ext>
            </a:extLst>
          </p:cNvPr>
          <p:cNvSpPr/>
          <p:nvPr/>
        </p:nvSpPr>
        <p:spPr>
          <a:xfrm>
            <a:off x="4112229" y="1482332"/>
            <a:ext cx="1338250" cy="493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系列</a:t>
            </a:r>
            <a:r>
              <a:rPr lang="en-US" altLang="zh-CN" dirty="0"/>
              <a:t>3 </a:t>
            </a:r>
            <a:endParaRPr lang="zh-CN" altLang="en-US" dirty="0"/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B370026A-E06C-4E34-9DBE-C111451705EA}"/>
              </a:ext>
            </a:extLst>
          </p:cNvPr>
          <p:cNvSpPr/>
          <p:nvPr/>
        </p:nvSpPr>
        <p:spPr>
          <a:xfrm rot="15084156">
            <a:off x="3342150" y="1499982"/>
            <a:ext cx="1467728" cy="43811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CAFE9-FDE5-457C-BFC4-353CE16A77A0}"/>
              </a:ext>
            </a:extLst>
          </p:cNvPr>
          <p:cNvSpPr txBox="1"/>
          <p:nvPr/>
        </p:nvSpPr>
        <p:spPr>
          <a:xfrm>
            <a:off x="1669526" y="1528532"/>
            <a:ext cx="1755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merge android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A20C82A-9A7A-4FCA-8E19-F8140FAE56FA}"/>
              </a:ext>
            </a:extLst>
          </p:cNvPr>
          <p:cNvCxnSpPr>
            <a:cxnSpLocks/>
          </p:cNvCxnSpPr>
          <p:nvPr/>
        </p:nvCxnSpPr>
        <p:spPr>
          <a:xfrm flipV="1">
            <a:off x="3294727" y="5145254"/>
            <a:ext cx="0" cy="50547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1CF988-29C0-474C-8940-E0837191EC42}"/>
              </a:ext>
            </a:extLst>
          </p:cNvPr>
          <p:cNvCxnSpPr>
            <a:cxnSpLocks/>
          </p:cNvCxnSpPr>
          <p:nvPr/>
        </p:nvCxnSpPr>
        <p:spPr>
          <a:xfrm flipV="1">
            <a:off x="5615018" y="2101425"/>
            <a:ext cx="0" cy="50547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7ED326B-3CB0-4272-91C3-C9D71C45334D}"/>
              </a:ext>
            </a:extLst>
          </p:cNvPr>
          <p:cNvCxnSpPr>
            <a:cxnSpLocks/>
          </p:cNvCxnSpPr>
          <p:nvPr/>
        </p:nvCxnSpPr>
        <p:spPr>
          <a:xfrm flipV="1">
            <a:off x="7038324" y="1029747"/>
            <a:ext cx="0" cy="50547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7718375-7002-414D-9821-6CF927617A36}"/>
              </a:ext>
            </a:extLst>
          </p:cNvPr>
          <p:cNvSpPr txBox="1"/>
          <p:nvPr/>
        </p:nvSpPr>
        <p:spPr>
          <a:xfrm>
            <a:off x="8474536" y="5916081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Rock-chip SDK </a:t>
            </a:r>
            <a:r>
              <a:rPr lang="zh-CN" altLang="en-US" sz="2800" b="1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56036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5D8AF6E-FB8C-412B-B445-09879200D79B}"/>
              </a:ext>
            </a:extLst>
          </p:cNvPr>
          <p:cNvSpPr txBox="1">
            <a:spLocks/>
          </p:cNvSpPr>
          <p:nvPr/>
        </p:nvSpPr>
        <p:spPr>
          <a:xfrm>
            <a:off x="495300" y="171450"/>
            <a:ext cx="4114800" cy="690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/>
              <a:t>Patch_list</a:t>
            </a:r>
            <a:r>
              <a:rPr lang="zh-CN" altLang="en-US" sz="3200" dirty="0"/>
              <a:t>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96A8364-F8A0-42FA-8832-4E46D3512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3" y="388937"/>
          <a:ext cx="793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" name="包装程序外壳对象" showAsIcon="1" r:id="rId3" imgW="793800" imgH="473040" progId="Package">
                  <p:embed/>
                </p:oleObj>
              </mc:Choice>
              <mc:Fallback>
                <p:oleObj name="包装程序外壳对象" showAsIcon="1" r:id="rId3" imgW="793800" imgH="473040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96A8364-F8A0-42FA-8832-4E46D3512C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5213" y="388937"/>
                        <a:ext cx="7937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rId5" action="ppaction://hlinkfile"/>
            <a:extLst>
              <a:ext uri="{FF2B5EF4-FFF2-40B4-BE49-F238E27FC236}">
                <a16:creationId xmlns:a16="http://schemas.microsoft.com/office/drawing/2014/main" id="{6FC7BD52-611D-4E8B-85C9-30F1BD424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862012"/>
          <a:ext cx="5034756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" name="Worksheet" r:id="rId6" imgW="11893710" imgH="11919045" progId="Excel.Sheet.12">
                  <p:embed/>
                </p:oleObj>
              </mc:Choice>
              <mc:Fallback>
                <p:oleObj name="Worksheet" r:id="rId6" imgW="11893710" imgH="11919045" progId="Excel.Sheet.12">
                  <p:embed/>
                  <p:pic>
                    <p:nvPicPr>
                      <p:cNvPr id="4" name="对象 3">
                        <a:hlinkClick r:id="rId5" action="ppaction://hlinkfile"/>
                        <a:extLst>
                          <a:ext uri="{FF2B5EF4-FFF2-40B4-BE49-F238E27FC236}">
                            <a16:creationId xmlns:a16="http://schemas.microsoft.com/office/drawing/2014/main" id="{6FC7BD52-611D-4E8B-85C9-30F1BD4242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300" y="862012"/>
                        <a:ext cx="5034756" cy="602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EF2494B-E05F-4E3D-8D73-DA954FB8A8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5725" y="152400"/>
            <a:ext cx="12192000" cy="64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5D8AF6E-FB8C-412B-B445-09879200D79B}"/>
              </a:ext>
            </a:extLst>
          </p:cNvPr>
          <p:cNvSpPr txBox="1">
            <a:spLocks/>
          </p:cNvSpPr>
          <p:nvPr/>
        </p:nvSpPr>
        <p:spPr>
          <a:xfrm>
            <a:off x="495300" y="171450"/>
            <a:ext cx="4114800" cy="690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/>
              <a:t>Patch_list</a:t>
            </a:r>
            <a:r>
              <a:rPr lang="zh-CN" altLang="en-US" sz="3200" dirty="0"/>
              <a:t>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96A8364-F8A0-42FA-8832-4E46D3512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574613"/>
              </p:ext>
            </p:extLst>
          </p:nvPr>
        </p:nvGraphicFramePr>
        <p:xfrm>
          <a:off x="2335213" y="388937"/>
          <a:ext cx="793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" name="包装程序外壳对象" showAsIcon="1" r:id="rId3" imgW="793800" imgH="473040" progId="Package">
                  <p:embed/>
                </p:oleObj>
              </mc:Choice>
              <mc:Fallback>
                <p:oleObj name="包装程序外壳对象" showAsIcon="1" r:id="rId3" imgW="793800" imgH="473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5213" y="388937"/>
                        <a:ext cx="7937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rId5" action="ppaction://hlinkfile"/>
            <a:extLst>
              <a:ext uri="{FF2B5EF4-FFF2-40B4-BE49-F238E27FC236}">
                <a16:creationId xmlns:a16="http://schemas.microsoft.com/office/drawing/2014/main" id="{6FC7BD52-611D-4E8B-85C9-30F1BD424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75587"/>
              </p:ext>
            </p:extLst>
          </p:nvPr>
        </p:nvGraphicFramePr>
        <p:xfrm>
          <a:off x="781050" y="933450"/>
          <a:ext cx="9361487" cy="712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Worksheet" r:id="rId6" imgW="11893710" imgH="11919045" progId="Excel.Sheet.12">
                  <p:embed/>
                </p:oleObj>
              </mc:Choice>
              <mc:Fallback>
                <p:oleObj name="Worksheet" r:id="rId6" imgW="11893710" imgH="119190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50" y="933450"/>
                        <a:ext cx="9361487" cy="712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55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5D8AF6E-FB8C-412B-B445-09879200D79B}"/>
              </a:ext>
            </a:extLst>
          </p:cNvPr>
          <p:cNvSpPr txBox="1">
            <a:spLocks/>
          </p:cNvSpPr>
          <p:nvPr/>
        </p:nvSpPr>
        <p:spPr>
          <a:xfrm>
            <a:off x="447675" y="828675"/>
            <a:ext cx="4114800" cy="690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/>
              <a:t>移植中常出现的问题：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1D7EF4B-9C85-4892-8BCD-5A2765D9A074}"/>
              </a:ext>
            </a:extLst>
          </p:cNvPr>
          <p:cNvSpPr txBox="1">
            <a:spLocks/>
          </p:cNvSpPr>
          <p:nvPr/>
        </p:nvSpPr>
        <p:spPr>
          <a:xfrm>
            <a:off x="2430783" y="1928812"/>
            <a:ext cx="2981325" cy="690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zh-CN" altLang="en-US" sz="2800" b="1" dirty="0"/>
              <a:t>上下文冲突 </a:t>
            </a:r>
            <a:endParaRPr lang="en-US" altLang="zh-CN" sz="2800" b="1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9F7A63E-3D3C-40D1-AE6D-6A723A3F24EB}"/>
              </a:ext>
            </a:extLst>
          </p:cNvPr>
          <p:cNvSpPr txBox="1">
            <a:spLocks/>
          </p:cNvSpPr>
          <p:nvPr/>
        </p:nvSpPr>
        <p:spPr>
          <a:xfrm>
            <a:off x="2430783" y="4395787"/>
            <a:ext cx="4514850" cy="690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/>
              <a:t>3. API/</a:t>
            </a:r>
            <a:r>
              <a:rPr lang="zh-CN" altLang="en-US" sz="2800" b="1" dirty="0"/>
              <a:t>函数接口的改变</a:t>
            </a:r>
            <a:r>
              <a:rPr lang="en-US" altLang="zh-CN" sz="2800" b="1" dirty="0"/>
              <a:t>: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E2684E-C415-49DB-A3A2-B501FD3485FF}"/>
              </a:ext>
            </a:extLst>
          </p:cNvPr>
          <p:cNvSpPr txBox="1">
            <a:spLocks/>
          </p:cNvSpPr>
          <p:nvPr/>
        </p:nvSpPr>
        <p:spPr>
          <a:xfrm>
            <a:off x="2430783" y="2981324"/>
            <a:ext cx="4514850" cy="690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/>
              <a:t>2. </a:t>
            </a:r>
            <a:r>
              <a:rPr lang="zh-CN" altLang="en-US" sz="2800" b="1" dirty="0"/>
              <a:t>宏定义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变量的改变</a:t>
            </a:r>
            <a:endParaRPr lang="en-US" altLang="zh-CN" sz="2800" b="1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66779825-0BB3-4A29-9BAE-3F5B5D076E07}"/>
              </a:ext>
            </a:extLst>
          </p:cNvPr>
          <p:cNvSpPr/>
          <p:nvPr/>
        </p:nvSpPr>
        <p:spPr>
          <a:xfrm>
            <a:off x="6610350" y="4167187"/>
            <a:ext cx="600074" cy="1176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37E85F-0771-4D46-8C25-22E45C946C99}"/>
              </a:ext>
            </a:extLst>
          </p:cNvPr>
          <p:cNvSpPr txBox="1"/>
          <p:nvPr/>
        </p:nvSpPr>
        <p:spPr>
          <a:xfrm flipH="1">
            <a:off x="7503792" y="3977046"/>
            <a:ext cx="13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使用老接口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D5C8BA-E7F3-49EC-B5DD-0555E28E8772}"/>
              </a:ext>
            </a:extLst>
          </p:cNvPr>
          <p:cNvSpPr txBox="1"/>
          <p:nvPr/>
        </p:nvSpPr>
        <p:spPr>
          <a:xfrm flipH="1">
            <a:off x="7503791" y="5158859"/>
            <a:ext cx="139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采用新接口</a:t>
            </a:r>
          </a:p>
        </p:txBody>
      </p:sp>
    </p:spTree>
    <p:extLst>
      <p:ext uri="{BB962C8B-B14F-4D97-AF65-F5344CB8AC3E}">
        <p14:creationId xmlns:p14="http://schemas.microsoft.com/office/powerpoint/2010/main" val="305821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A71E-6828-4042-8D50-B2466D8A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3" y="781050"/>
            <a:ext cx="8172451" cy="8001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搭建便捷的开发环境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4400" dirty="0" err="1">
                <a:latin typeface="黑体" panose="02010609060101010101" pitchFamily="49" charset="-122"/>
                <a:ea typeface="黑体" panose="02010609060101010101" pitchFamily="49" charset="-122"/>
              </a:rPr>
              <a:t>tftp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sz="4400" dirty="0" err="1">
                <a:latin typeface="黑体" panose="02010609060101010101" pitchFamily="49" charset="-122"/>
                <a:ea typeface="黑体" panose="02010609060101010101" pitchFamily="49" charset="-122"/>
              </a:rPr>
              <a:t>nfs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3F62BF-C235-4822-B403-E1EC73BC5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0" y="2109788"/>
            <a:ext cx="7877176" cy="44624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7E5006-7802-4C19-9CC2-BFA3393C2358}"/>
              </a:ext>
            </a:extLst>
          </p:cNvPr>
          <p:cNvSpPr txBox="1"/>
          <p:nvPr/>
        </p:nvSpPr>
        <p:spPr>
          <a:xfrm>
            <a:off x="8943974" y="222885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333333"/>
                </a:solidFill>
                <a:effectLst/>
                <a:latin typeface="PingFang SC"/>
              </a:rPr>
              <a:t>预先善其事，必先利其器</a:t>
            </a:r>
            <a:endParaRPr lang="zh-CN" altLang="en-US" b="1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51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03FD6B1-462A-42EB-A42C-9A367B88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3350"/>
            <a:ext cx="516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2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ACA3DEC-C79E-4129-A35A-7D05F6FC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5" y="1481941"/>
            <a:ext cx="10287000" cy="3438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0ABEED5-BF5E-48DA-B0F1-39CF1D08138E}"/>
              </a:ext>
            </a:extLst>
          </p:cNvPr>
          <p:cNvSpPr txBox="1"/>
          <p:nvPr/>
        </p:nvSpPr>
        <p:spPr>
          <a:xfrm>
            <a:off x="929965" y="6316504"/>
            <a:ext cx="679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kernel/arch/arm64//boot/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dts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rockchip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/rk3399-linux.dtsi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BECFBA-1F26-4A91-8406-55FD0598A2D9}"/>
              </a:ext>
            </a:extLst>
          </p:cNvPr>
          <p:cNvSpPr txBox="1"/>
          <p:nvPr/>
        </p:nvSpPr>
        <p:spPr>
          <a:xfrm>
            <a:off x="929965" y="499675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内核准备：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nfs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dhcp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0C9F2-7A1D-4425-8F1F-6C64C4FDC1B8}"/>
              </a:ext>
            </a:extLst>
          </p:cNvPr>
          <p:cNvSpPr txBox="1"/>
          <p:nvPr/>
        </p:nvSpPr>
        <p:spPr>
          <a:xfrm>
            <a:off x="929965" y="5481161"/>
            <a:ext cx="2119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bootargs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3934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0D394CD-506B-412A-9C68-E35844B69A22}"/>
              </a:ext>
            </a:extLst>
          </p:cNvPr>
          <p:cNvSpPr txBox="1"/>
          <p:nvPr/>
        </p:nvSpPr>
        <p:spPr>
          <a:xfrm>
            <a:off x="352424" y="1129516"/>
            <a:ext cx="118395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ipaddr</a:t>
            </a:r>
            <a:r>
              <a:rPr lang="en-US" altLang="zh-CN" sz="2000" b="1" dirty="0">
                <a:effectLst/>
              </a:rPr>
              <a:t> 128.224.162.220</a:t>
            </a:r>
          </a:p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serverip</a:t>
            </a:r>
            <a:r>
              <a:rPr lang="en-US" altLang="zh-CN" sz="2000" b="1" dirty="0">
                <a:effectLst/>
              </a:rPr>
              <a:t> 128.224.162.214</a:t>
            </a:r>
          </a:p>
          <a:p>
            <a:pPr algn="l"/>
            <a:endParaRPr lang="en-US" altLang="zh-CN" sz="2000" b="1" dirty="0">
              <a:effectLst/>
            </a:endParaRPr>
          </a:p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kernel_file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rk</a:t>
            </a:r>
            <a:r>
              <a:rPr lang="en-US" altLang="zh-CN" sz="2000" b="1" dirty="0">
                <a:effectLst/>
              </a:rPr>
              <a:t>-image</a:t>
            </a:r>
          </a:p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fdtfile</a:t>
            </a:r>
            <a:r>
              <a:rPr lang="en-US" altLang="zh-CN" sz="2000" b="1">
                <a:effectLst/>
              </a:rPr>
              <a:t> rk3399-firefly-linux.</a:t>
            </a:r>
            <a:r>
              <a:rPr lang="en-US" altLang="zh-CN" sz="2000" b="1" dirty="0">
                <a:effectLst/>
              </a:rPr>
              <a:t>dtb</a:t>
            </a:r>
            <a:br>
              <a:rPr lang="en-US" altLang="zh-CN" sz="2000" b="1" dirty="0">
                <a:effectLst/>
              </a:rPr>
            </a:br>
            <a:endParaRPr lang="en-US" altLang="zh-CN" sz="2000" b="1" dirty="0">
              <a:effectLst/>
            </a:endParaRPr>
          </a:p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bootargs</a:t>
            </a:r>
            <a:r>
              <a:rPr lang="en-US" altLang="zh-CN" sz="2000" b="1" dirty="0">
                <a:effectLst/>
              </a:rPr>
              <a:t> "</a:t>
            </a:r>
            <a:r>
              <a:rPr lang="en-US" altLang="zh-CN" sz="2000" b="1" i="1" dirty="0" err="1">
                <a:solidFill>
                  <a:srgbClr val="FF0000"/>
                </a:solidFill>
                <a:effectLst/>
              </a:rPr>
              <a:t>earlycon</a:t>
            </a:r>
            <a:r>
              <a:rPr lang="en-US" altLang="zh-CN" sz="2000" b="1" i="1" dirty="0">
                <a:solidFill>
                  <a:srgbClr val="FF0000"/>
                </a:solidFill>
                <a:effectLst/>
              </a:rPr>
              <a:t>=uart8250,mmio32,0xff1a0000 </a:t>
            </a:r>
            <a:r>
              <a:rPr lang="en-US" altLang="zh-CN" sz="2000" b="1" i="1" dirty="0" err="1">
                <a:solidFill>
                  <a:srgbClr val="FF0000"/>
                </a:solidFill>
                <a:effectLst/>
              </a:rPr>
              <a:t>swiotlb</a:t>
            </a:r>
            <a:r>
              <a:rPr lang="en-US" altLang="zh-CN" sz="2000" b="1" i="1" dirty="0">
                <a:solidFill>
                  <a:srgbClr val="FF0000"/>
                </a:solidFill>
                <a:effectLst/>
              </a:rPr>
              <a:t>=1 console=ttyFIQ0 </a:t>
            </a:r>
            <a:r>
              <a:rPr lang="en-US" altLang="zh-CN" sz="2000" b="1" dirty="0" err="1">
                <a:effectLst/>
              </a:rPr>
              <a:t>rw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i="1" dirty="0">
                <a:solidFill>
                  <a:srgbClr val="00B050"/>
                </a:solidFill>
                <a:effectLst/>
              </a:rPr>
              <a:t>root=/dev/</a:t>
            </a:r>
            <a:r>
              <a:rPr lang="en-US" altLang="zh-CN" sz="2000" b="1" i="1" dirty="0" err="1">
                <a:solidFill>
                  <a:srgbClr val="00B050"/>
                </a:solidFill>
                <a:effectLst/>
              </a:rPr>
              <a:t>nfs</a:t>
            </a:r>
            <a:r>
              <a:rPr lang="en-US" altLang="zh-CN" sz="2000" b="1" i="1" dirty="0">
                <a:solidFill>
                  <a:srgbClr val="00B050"/>
                </a:solidFill>
                <a:effectLst/>
              </a:rPr>
              <a:t> </a:t>
            </a:r>
            <a:r>
              <a:rPr lang="en-US" altLang="zh-CN" sz="2000" b="1" dirty="0" err="1">
                <a:effectLst/>
              </a:rPr>
              <a:t>rootwait</a:t>
            </a:r>
            <a:r>
              <a:rPr lang="en-US" altLang="zh-CN" sz="2000" b="1" dirty="0"/>
              <a:t> </a:t>
            </a:r>
            <a:r>
              <a:rPr lang="en-US" altLang="zh-CN" sz="2000" b="1" i="1" dirty="0" err="1">
                <a:solidFill>
                  <a:srgbClr val="00B050"/>
                </a:solidFill>
                <a:effectLst/>
              </a:rPr>
              <a:t>nfsroot</a:t>
            </a:r>
            <a:r>
              <a:rPr lang="en-US" altLang="zh-CN" sz="2000" b="1" i="1" dirty="0">
                <a:solidFill>
                  <a:srgbClr val="00B050"/>
                </a:solidFill>
                <a:effectLst/>
              </a:rPr>
              <a:t>=128.224.162.214:/home/jmiao1/project/IT/setup/</a:t>
            </a:r>
            <a:r>
              <a:rPr lang="en-US" altLang="zh-CN" sz="2000" b="1" i="1" dirty="0" err="1">
                <a:solidFill>
                  <a:srgbClr val="00B050"/>
                </a:solidFill>
                <a:effectLst/>
              </a:rPr>
              <a:t>cicd</a:t>
            </a:r>
            <a:r>
              <a:rPr lang="en-US" altLang="zh-CN" sz="2000" b="1" dirty="0" err="1">
                <a:effectLst/>
              </a:rPr>
              <a:t>,vers</a:t>
            </a:r>
            <a:r>
              <a:rPr lang="en-US" altLang="zh-CN" sz="2000" b="1" dirty="0">
                <a:effectLst/>
              </a:rPr>
              <a:t>=4,tcp,nolock,proto=</a:t>
            </a:r>
            <a:r>
              <a:rPr lang="en-US" altLang="zh-CN" sz="2000" b="1" dirty="0" err="1">
                <a:effectLst/>
              </a:rPr>
              <a:t>tcp,nfsvers</a:t>
            </a:r>
            <a:r>
              <a:rPr lang="en-US" altLang="zh-CN" sz="2000" b="1" dirty="0">
                <a:effectLst/>
              </a:rPr>
              <a:t>=3 </a:t>
            </a:r>
            <a:r>
              <a:rPr lang="en-US" altLang="zh-CN" sz="2000" b="1" dirty="0" err="1">
                <a:effectLst/>
              </a:rPr>
              <a:t>ip</a:t>
            </a:r>
            <a:r>
              <a:rPr lang="en-US" altLang="zh-CN" sz="2000" b="1" dirty="0">
                <a:effectLst/>
              </a:rPr>
              <a:t>=128.224.162.220::0.0.0.0:255.255.255.0::eth0:off"</a:t>
            </a:r>
          </a:p>
          <a:p>
            <a:pPr algn="l"/>
            <a:endParaRPr lang="en-US" altLang="zh-CN" sz="2000" b="1" dirty="0">
              <a:effectLst/>
            </a:endParaRPr>
          </a:p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bootcmd</a:t>
            </a:r>
            <a:r>
              <a:rPr lang="en-US" altLang="zh-CN" sz="2000" b="1" dirty="0">
                <a:effectLst/>
              </a:rPr>
              <a:t> " echo Booting from network ... ...; </a:t>
            </a:r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autoload no; </a:t>
            </a:r>
            <a:r>
              <a:rPr lang="en-US" altLang="zh-CN" sz="2000" b="1" dirty="0" err="1">
                <a:effectLst/>
              </a:rPr>
              <a:t>tftp</a:t>
            </a:r>
            <a:r>
              <a:rPr lang="en-US" altLang="zh-CN" sz="2000" b="1" dirty="0">
                <a:effectLst/>
              </a:rPr>
              <a:t> ${</a:t>
            </a:r>
            <a:r>
              <a:rPr lang="en-US" altLang="zh-CN" sz="2000" b="1" dirty="0" err="1">
                <a:effectLst/>
              </a:rPr>
              <a:t>kernel_addr_r</a:t>
            </a:r>
            <a:r>
              <a:rPr lang="en-US" altLang="zh-CN" sz="2000" b="1" dirty="0">
                <a:effectLst/>
              </a:rPr>
              <a:t>} ${</a:t>
            </a:r>
            <a:r>
              <a:rPr lang="en-US" altLang="zh-CN" sz="2000" b="1" dirty="0" err="1">
                <a:effectLst/>
              </a:rPr>
              <a:t>kernel_file</a:t>
            </a:r>
            <a:r>
              <a:rPr lang="en-US" altLang="zh-CN" sz="2000" b="1" dirty="0">
                <a:effectLst/>
              </a:rPr>
              <a:t>}; </a:t>
            </a:r>
            <a:r>
              <a:rPr lang="en-US" altLang="zh-CN" sz="2000" b="1" dirty="0" err="1">
                <a:effectLst/>
              </a:rPr>
              <a:t>tftp</a:t>
            </a:r>
            <a:r>
              <a:rPr lang="en-US" altLang="zh-CN" sz="2000" b="1" dirty="0">
                <a:effectLst/>
              </a:rPr>
              <a:t> ${</a:t>
            </a:r>
            <a:r>
              <a:rPr lang="en-US" altLang="zh-CN" sz="2000" b="1" dirty="0" err="1">
                <a:effectLst/>
              </a:rPr>
              <a:t>fdt_addr_r</a:t>
            </a:r>
            <a:r>
              <a:rPr lang="en-US" altLang="zh-CN" sz="2000" b="1" dirty="0">
                <a:effectLst/>
              </a:rPr>
              <a:t>} ${</a:t>
            </a:r>
            <a:r>
              <a:rPr lang="en-US" altLang="zh-CN" sz="2000" b="1" dirty="0" err="1">
                <a:effectLst/>
              </a:rPr>
              <a:t>fdtfile</a:t>
            </a:r>
            <a:r>
              <a:rPr lang="en-US" altLang="zh-CN" sz="2000" b="1" dirty="0">
                <a:effectLst/>
              </a:rPr>
              <a:t>}; " run </a:t>
            </a:r>
            <a:r>
              <a:rPr lang="en-US" altLang="zh-CN" sz="2000" b="1" dirty="0" err="1">
                <a:effectLst/>
              </a:rPr>
              <a:t>bootargs;booti</a:t>
            </a:r>
            <a:r>
              <a:rPr lang="en-US" altLang="zh-CN" sz="2000" b="1" dirty="0">
                <a:effectLst/>
              </a:rPr>
              <a:t> ${</a:t>
            </a:r>
            <a:r>
              <a:rPr lang="en-US" altLang="zh-CN" sz="2000" b="1" dirty="0" err="1">
                <a:effectLst/>
              </a:rPr>
              <a:t>kernel_addr_r</a:t>
            </a:r>
            <a:r>
              <a:rPr lang="en-US" altLang="zh-CN" sz="2000" b="1" dirty="0">
                <a:effectLst/>
              </a:rPr>
              <a:t>} - ${</a:t>
            </a:r>
            <a:r>
              <a:rPr lang="en-US" altLang="zh-CN" sz="2000" b="1" dirty="0" err="1">
                <a:effectLst/>
              </a:rPr>
              <a:t>fdt_addr_r</a:t>
            </a:r>
            <a:r>
              <a:rPr lang="en-US" altLang="zh-CN" sz="2000" b="1" dirty="0">
                <a:effectLst/>
              </a:rPr>
              <a:t>}"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A252EC-28CB-4018-B0D3-8CCC9343F53E}"/>
              </a:ext>
            </a:extLst>
          </p:cNvPr>
          <p:cNvSpPr txBox="1"/>
          <p:nvPr/>
        </p:nvSpPr>
        <p:spPr>
          <a:xfrm>
            <a:off x="485775" y="45934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CTRL + C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6D3237-5BD9-49AA-A007-90E8FD6DEBF3}"/>
              </a:ext>
            </a:extLst>
          </p:cNvPr>
          <p:cNvSpPr txBox="1"/>
          <p:nvPr/>
        </p:nvSpPr>
        <p:spPr>
          <a:xfrm>
            <a:off x="485775" y="552378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=&gt; fdt addr 0x08300000</a:t>
            </a:r>
          </a:p>
          <a:p>
            <a:r>
              <a:rPr lang="zh-CN" altLang="en-US" sz="2000" b="1" dirty="0"/>
              <a:t>=&gt; </a:t>
            </a:r>
            <a:r>
              <a:rPr lang="en-US" altLang="zh-CN" sz="2000" b="1" dirty="0" err="1"/>
              <a:t>fdt</a:t>
            </a:r>
            <a:r>
              <a:rPr lang="en-US" altLang="zh-CN" sz="2000" b="1" dirty="0"/>
              <a:t> print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4991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0D394CD-506B-412A-9C68-E35844B69A22}"/>
              </a:ext>
            </a:extLst>
          </p:cNvPr>
          <p:cNvSpPr txBox="1"/>
          <p:nvPr/>
        </p:nvSpPr>
        <p:spPr>
          <a:xfrm>
            <a:off x="581024" y="873502"/>
            <a:ext cx="11058526" cy="193899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kernel_file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zImage</a:t>
            </a:r>
            <a:endParaRPr lang="en-US" altLang="zh-CN" sz="2000" b="1" dirty="0">
              <a:effectLst/>
            </a:endParaRPr>
          </a:p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fdtfile</a:t>
            </a:r>
            <a:r>
              <a:rPr lang="en-US" altLang="zh-CN" sz="2000" b="1" dirty="0">
                <a:effectLst/>
              </a:rPr>
              <a:t> am335x-boneblack.dtb</a:t>
            </a:r>
          </a:p>
          <a:p>
            <a:pPr algn="l"/>
            <a:endParaRPr lang="en-US" altLang="zh-CN" sz="2000" b="1" dirty="0">
              <a:effectLst/>
            </a:endParaRPr>
          </a:p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bootargs</a:t>
            </a:r>
            <a:r>
              <a:rPr lang="en-US" altLang="zh-CN" sz="2000" b="1" dirty="0">
                <a:effectLst/>
              </a:rPr>
              <a:t> console=ttyS0,115200n8 root=/dev/mmcblk0p2 </a:t>
            </a:r>
            <a:r>
              <a:rPr lang="en-US" altLang="zh-CN" sz="2000" b="1" dirty="0" err="1">
                <a:effectLst/>
              </a:rPr>
              <a:t>rw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rootwait</a:t>
            </a:r>
            <a:endParaRPr lang="en-US" altLang="zh-CN" sz="2000" b="1" dirty="0">
              <a:effectLst/>
            </a:endParaRPr>
          </a:p>
          <a:p>
            <a:pPr algn="l"/>
            <a:r>
              <a:rPr lang="en-US" altLang="zh-CN" sz="2000" b="1" dirty="0" err="1">
                <a:effectLst/>
              </a:rPr>
              <a:t>setenv</a:t>
            </a:r>
            <a:r>
              <a:rPr lang="en-US" altLang="zh-CN" sz="2000" b="1" dirty="0">
                <a:effectLst/>
              </a:rPr>
              <a:t> </a:t>
            </a:r>
            <a:r>
              <a:rPr lang="en-US" altLang="zh-CN" sz="2000" b="1" dirty="0" err="1">
                <a:effectLst/>
              </a:rPr>
              <a:t>bootcmd</a:t>
            </a:r>
            <a:r>
              <a:rPr lang="en-US" altLang="zh-CN" sz="2000" b="1" dirty="0">
                <a:effectLst/>
              </a:rPr>
              <a:t> "run </a:t>
            </a:r>
            <a:r>
              <a:rPr lang="en-US" altLang="zh-CN" sz="2000" b="1" dirty="0" err="1">
                <a:effectLst/>
              </a:rPr>
              <a:t>bootargs;fatload</a:t>
            </a:r>
            <a:r>
              <a:rPr lang="en-US" altLang="zh-CN" sz="2000" b="1" dirty="0">
                <a:effectLst/>
              </a:rPr>
              <a:t> mmc 0 0x82000000 </a:t>
            </a:r>
            <a:r>
              <a:rPr lang="en-US" altLang="zh-CN" sz="2000" b="1" dirty="0" err="1">
                <a:effectLst/>
              </a:rPr>
              <a:t>zImage</a:t>
            </a:r>
            <a:r>
              <a:rPr lang="en-US" altLang="zh-CN" sz="2000" b="1" dirty="0">
                <a:effectLst/>
              </a:rPr>
              <a:t>; </a:t>
            </a:r>
            <a:r>
              <a:rPr lang="en-US" altLang="zh-CN" sz="2000" b="1" dirty="0" err="1">
                <a:effectLst/>
              </a:rPr>
              <a:t>fatload</a:t>
            </a:r>
            <a:r>
              <a:rPr lang="en-US" altLang="zh-CN" sz="2000" b="1" dirty="0">
                <a:effectLst/>
              </a:rPr>
              <a:t> mmc 0 0x88000000 am335x-boneblack.dtb; </a:t>
            </a:r>
            <a:r>
              <a:rPr lang="en-US" altLang="zh-CN" sz="2000" b="1" dirty="0" err="1">
                <a:effectLst/>
              </a:rPr>
              <a:t>bootz</a:t>
            </a:r>
            <a:r>
              <a:rPr lang="en-US" altLang="zh-CN" sz="2000" b="1" dirty="0">
                <a:effectLst/>
              </a:rPr>
              <a:t> 0x82000000 - 0x88000000"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A252EC-28CB-4018-B0D3-8CCC9343F53E}"/>
              </a:ext>
            </a:extLst>
          </p:cNvPr>
          <p:cNvSpPr txBox="1"/>
          <p:nvPr/>
        </p:nvSpPr>
        <p:spPr>
          <a:xfrm>
            <a:off x="485775" y="459343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Kernel/</a:t>
            </a:r>
            <a:r>
              <a:rPr lang="en-US" altLang="zh-CN" b="1" dirty="0" err="1"/>
              <a:t>dtb:mmc</a:t>
            </a:r>
            <a:r>
              <a:rPr lang="en-US" altLang="zh-CN" b="1" dirty="0"/>
              <a:t>  </a:t>
            </a:r>
            <a:r>
              <a:rPr lang="en-US" altLang="zh-CN" b="1" dirty="0" err="1"/>
              <a:t>rootfs:mmc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BF6120-A094-471A-870E-C98A44BC3E39}"/>
              </a:ext>
            </a:extLst>
          </p:cNvPr>
          <p:cNvSpPr txBox="1"/>
          <p:nvPr/>
        </p:nvSpPr>
        <p:spPr>
          <a:xfrm>
            <a:off x="652461" y="4090333"/>
            <a:ext cx="10991851" cy="230832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effectLst/>
              </a:rPr>
              <a:t>setenv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ipaddr</a:t>
            </a:r>
            <a:r>
              <a:rPr lang="en-US" altLang="zh-CN" dirty="0">
                <a:effectLst/>
              </a:rPr>
              <a:t> 128.224.162.220</a:t>
            </a:r>
          </a:p>
          <a:p>
            <a:pPr algn="l"/>
            <a:r>
              <a:rPr lang="en-US" altLang="zh-CN" dirty="0" err="1">
                <a:effectLst/>
              </a:rPr>
              <a:t>setenv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serverip</a:t>
            </a:r>
            <a:r>
              <a:rPr lang="en-US" altLang="zh-CN" dirty="0">
                <a:effectLst/>
              </a:rPr>
              <a:t>  128.224.162.214</a:t>
            </a:r>
          </a:p>
          <a:p>
            <a:pPr algn="l"/>
            <a:r>
              <a:rPr lang="en-US" altLang="zh-CN" sz="1800" b="1" dirty="0" err="1">
                <a:effectLst/>
              </a:rPr>
              <a:t>setenv</a:t>
            </a:r>
            <a:r>
              <a:rPr lang="en-US" altLang="zh-CN" sz="1800" b="1" dirty="0">
                <a:effectLst/>
              </a:rPr>
              <a:t> </a:t>
            </a:r>
            <a:r>
              <a:rPr lang="en-US" altLang="zh-CN" sz="1800" b="1" dirty="0" err="1">
                <a:effectLst/>
              </a:rPr>
              <a:t>kernel_file</a:t>
            </a:r>
            <a:r>
              <a:rPr lang="en-US" altLang="zh-CN" sz="1800" b="1" dirty="0">
                <a:effectLst/>
              </a:rPr>
              <a:t> </a:t>
            </a:r>
            <a:r>
              <a:rPr lang="en-US" altLang="zh-CN" sz="1800" b="1" dirty="0" err="1">
                <a:effectLst/>
              </a:rPr>
              <a:t>zImage</a:t>
            </a:r>
            <a:endParaRPr lang="en-US" altLang="zh-CN" sz="1800" b="1" dirty="0">
              <a:effectLst/>
            </a:endParaRPr>
          </a:p>
          <a:p>
            <a:pPr algn="l"/>
            <a:r>
              <a:rPr lang="en-US" altLang="zh-CN" sz="1800" b="1" dirty="0" err="1">
                <a:effectLst/>
              </a:rPr>
              <a:t>setenv</a:t>
            </a:r>
            <a:r>
              <a:rPr lang="en-US" altLang="zh-CN" sz="1800" b="1" dirty="0">
                <a:effectLst/>
              </a:rPr>
              <a:t> </a:t>
            </a:r>
            <a:r>
              <a:rPr lang="en-US" altLang="zh-CN" sz="1800" b="1" dirty="0" err="1">
                <a:effectLst/>
              </a:rPr>
              <a:t>fdtfile</a:t>
            </a:r>
            <a:r>
              <a:rPr lang="en-US" altLang="zh-CN" sz="1800" b="1" dirty="0">
                <a:effectLst/>
              </a:rPr>
              <a:t> am335x-boneblack.dtb</a:t>
            </a:r>
          </a:p>
          <a:p>
            <a:pPr algn="l"/>
            <a:endParaRPr lang="en-US" altLang="zh-CN" sz="1800" b="1" dirty="0">
              <a:effectLst/>
            </a:endParaRPr>
          </a:p>
          <a:p>
            <a:pPr algn="l"/>
            <a:r>
              <a:rPr lang="en-US" altLang="zh-CN" sz="1800" b="1" dirty="0" err="1">
                <a:effectLst/>
              </a:rPr>
              <a:t>setenv</a:t>
            </a:r>
            <a:r>
              <a:rPr lang="en-US" altLang="zh-CN" sz="1800" b="1" dirty="0">
                <a:effectLst/>
              </a:rPr>
              <a:t> </a:t>
            </a:r>
            <a:r>
              <a:rPr lang="en-US" altLang="zh-CN" sz="1800" b="1" dirty="0" err="1">
                <a:effectLst/>
              </a:rPr>
              <a:t>bootargs</a:t>
            </a:r>
            <a:r>
              <a:rPr lang="en-US" altLang="zh-CN" sz="1800" b="1" dirty="0">
                <a:effectLst/>
              </a:rPr>
              <a:t> console=ttyS0,115200n8 root=/dev/mmcblk0p2 </a:t>
            </a:r>
            <a:r>
              <a:rPr lang="en-US" altLang="zh-CN" sz="1800" b="1" dirty="0" err="1">
                <a:effectLst/>
              </a:rPr>
              <a:t>rw</a:t>
            </a:r>
            <a:r>
              <a:rPr lang="en-US" altLang="zh-CN" sz="1800" b="1" dirty="0">
                <a:effectLst/>
              </a:rPr>
              <a:t> </a:t>
            </a:r>
            <a:r>
              <a:rPr lang="en-US" altLang="zh-CN" sz="1800" b="1" dirty="0" err="1">
                <a:effectLst/>
              </a:rPr>
              <a:t>rootwait</a:t>
            </a:r>
            <a:endParaRPr lang="en-US" altLang="zh-CN" sz="1800" b="1" dirty="0">
              <a:effectLst/>
            </a:endParaRPr>
          </a:p>
          <a:p>
            <a:pPr algn="l"/>
            <a:r>
              <a:rPr lang="en-US" altLang="zh-CN" sz="1800" b="1" dirty="0" err="1">
                <a:effectLst/>
              </a:rPr>
              <a:t>setenv</a:t>
            </a:r>
            <a:r>
              <a:rPr lang="en-US" altLang="zh-CN" sz="1800" b="1" dirty="0">
                <a:effectLst/>
              </a:rPr>
              <a:t> </a:t>
            </a:r>
            <a:r>
              <a:rPr lang="en-US" altLang="zh-CN" sz="1800" b="1" dirty="0" err="1">
                <a:effectLst/>
              </a:rPr>
              <a:t>bootcmd</a:t>
            </a:r>
            <a:r>
              <a:rPr lang="en-US" altLang="zh-CN" sz="1800" b="1" dirty="0">
                <a:effectLst/>
              </a:rPr>
              <a:t> "run </a:t>
            </a:r>
            <a:r>
              <a:rPr lang="en-US" altLang="zh-CN" sz="1800" b="1" dirty="0" err="1">
                <a:effectLst/>
              </a:rPr>
              <a:t>bootargs</a:t>
            </a:r>
            <a:r>
              <a:rPr lang="en-US" altLang="zh-CN" sz="1800" b="1" dirty="0">
                <a:effectLst/>
              </a:rPr>
              <a:t>; </a:t>
            </a:r>
            <a:r>
              <a:rPr lang="en-US" altLang="zh-CN" sz="1800" b="1" dirty="0" err="1">
                <a:effectLst/>
              </a:rPr>
              <a:t>tftp</a:t>
            </a:r>
            <a:r>
              <a:rPr lang="en-US" altLang="zh-CN" sz="1800" b="1" dirty="0">
                <a:effectLst/>
              </a:rPr>
              <a:t> ${</a:t>
            </a:r>
            <a:r>
              <a:rPr lang="en-US" altLang="zh-CN" sz="1800" b="1" dirty="0" err="1">
                <a:effectLst/>
              </a:rPr>
              <a:t>kernel_addr_r</a:t>
            </a:r>
            <a:r>
              <a:rPr lang="en-US" altLang="zh-CN" sz="1800" b="1" dirty="0">
                <a:effectLst/>
              </a:rPr>
              <a:t>} ${</a:t>
            </a:r>
            <a:r>
              <a:rPr lang="en-US" altLang="zh-CN" sz="1800" b="1" dirty="0" err="1">
                <a:effectLst/>
              </a:rPr>
              <a:t>kernel_file</a:t>
            </a:r>
            <a:r>
              <a:rPr lang="en-US" altLang="zh-CN" sz="1800" b="1" dirty="0">
                <a:effectLst/>
              </a:rPr>
              <a:t>}; </a:t>
            </a:r>
            <a:r>
              <a:rPr lang="en-US" altLang="zh-CN" sz="1800" b="1" dirty="0" err="1">
                <a:effectLst/>
              </a:rPr>
              <a:t>tftp</a:t>
            </a:r>
            <a:r>
              <a:rPr lang="en-US" altLang="zh-CN" sz="1800" b="1" dirty="0">
                <a:effectLst/>
              </a:rPr>
              <a:t> ${</a:t>
            </a:r>
            <a:r>
              <a:rPr lang="en-US" altLang="zh-CN" sz="1800" b="1" dirty="0" err="1">
                <a:effectLst/>
              </a:rPr>
              <a:t>fdt_addr_r</a:t>
            </a:r>
            <a:r>
              <a:rPr lang="en-US" altLang="zh-CN" sz="1800" b="1" dirty="0">
                <a:effectLst/>
              </a:rPr>
              <a:t>} ${</a:t>
            </a:r>
            <a:r>
              <a:rPr lang="en-US" altLang="zh-CN" sz="1800" b="1" dirty="0" err="1">
                <a:effectLst/>
              </a:rPr>
              <a:t>fdtfile</a:t>
            </a:r>
            <a:r>
              <a:rPr lang="en-US" altLang="zh-CN" sz="1800" b="1" dirty="0">
                <a:effectLst/>
              </a:rPr>
              <a:t>}; ; </a:t>
            </a:r>
            <a:r>
              <a:rPr lang="en-US" altLang="zh-CN" sz="1800" b="1" dirty="0" err="1">
                <a:effectLst/>
              </a:rPr>
              <a:t>bootz</a:t>
            </a:r>
            <a:r>
              <a:rPr lang="en-US" altLang="zh-CN" sz="1800" b="1" dirty="0">
                <a:effectLst/>
              </a:rPr>
              <a:t> 0x82000000 - 0x88000000"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55EA43-73DB-4CBA-BE25-2874C2A13A75}"/>
              </a:ext>
            </a:extLst>
          </p:cNvPr>
          <p:cNvSpPr txBox="1"/>
          <p:nvPr/>
        </p:nvSpPr>
        <p:spPr>
          <a:xfrm>
            <a:off x="584358" y="3589260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Kernel/</a:t>
            </a:r>
            <a:r>
              <a:rPr lang="en-US" altLang="zh-CN" b="1" dirty="0" err="1"/>
              <a:t>dtb:tftp</a:t>
            </a:r>
            <a:r>
              <a:rPr lang="en-US" altLang="zh-CN" b="1" dirty="0"/>
              <a:t> </a:t>
            </a:r>
            <a:r>
              <a:rPr lang="en-US" altLang="zh-CN" b="1" dirty="0" err="1"/>
              <a:t>rootfs:mmc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589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33A58BC-5556-4472-AC45-4DB7EC8F6916}"/>
              </a:ext>
            </a:extLst>
          </p:cNvPr>
          <p:cNvSpPr txBox="1"/>
          <p:nvPr/>
        </p:nvSpPr>
        <p:spPr>
          <a:xfrm>
            <a:off x="1885950" y="815846"/>
            <a:ext cx="617669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项目分析</a:t>
            </a:r>
            <a:endParaRPr lang="en-US" altLang="zh-CN" sz="4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系统移植方法</a:t>
            </a:r>
            <a:endParaRPr lang="en-US" altLang="zh-CN" sz="4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4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	- </a:t>
            </a:r>
            <a:r>
              <a:rPr lang="en-US" altLang="zh-CN" sz="3200" dirty="0" err="1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sdk</a:t>
            </a:r>
            <a:r>
              <a:rPr lang="en-US" altLang="zh-CN" sz="32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分析</a:t>
            </a:r>
            <a:endParaRPr lang="en-US" altLang="zh-CN" sz="32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	- git am patch</a:t>
            </a:r>
            <a:r>
              <a:rPr lang="zh-CN" altLang="en-US" sz="32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容易出现的问题</a:t>
            </a:r>
            <a:endParaRPr lang="en-US" altLang="zh-CN" sz="32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- </a:t>
            </a:r>
            <a:r>
              <a:rPr lang="zh-CN" altLang="en-US" sz="32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复杂</a:t>
            </a:r>
            <a:r>
              <a:rPr lang="en-US" altLang="zh-CN" sz="3200" dirty="0" err="1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sdk</a:t>
            </a:r>
            <a:r>
              <a:rPr lang="zh-CN" altLang="en-US" sz="32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常用的方法</a:t>
            </a:r>
            <a:endParaRPr lang="en-US" altLang="zh-CN" sz="4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搭建调试环境</a:t>
            </a:r>
            <a:endParaRPr lang="en-US" altLang="zh-CN" sz="4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程序员的自我修养</a:t>
            </a:r>
            <a:endParaRPr lang="en-US" altLang="zh-CN" sz="4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书籍推荐</a:t>
            </a:r>
            <a:endParaRPr lang="en-US" altLang="zh-CN" sz="4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作业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768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17016-BB0C-4695-95F3-605D9C2ECA98}"/>
              </a:ext>
            </a:extLst>
          </p:cNvPr>
          <p:cNvSpPr txBox="1"/>
          <p:nvPr/>
        </p:nvSpPr>
        <p:spPr>
          <a:xfrm>
            <a:off x="7781923" y="1303199"/>
            <a:ext cx="3448051" cy="295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/>
              <a:t>Uboot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指令</a:t>
            </a:r>
            <a:r>
              <a:rPr lang="en-US" altLang="zh-CN" sz="2400" b="1" dirty="0"/>
              <a:t>: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 err="1"/>
              <a:t>setenv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err="1"/>
              <a:t>bootcmd</a:t>
            </a:r>
            <a:endParaRPr lang="en-US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 err="1"/>
              <a:t>bootargs</a:t>
            </a:r>
            <a:endParaRPr lang="en-US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 err="1"/>
              <a:t>fdt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addr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xxxx</a:t>
            </a:r>
            <a:endParaRPr lang="en-US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 err="1"/>
              <a:t>fdt</a:t>
            </a:r>
            <a:r>
              <a:rPr lang="en-US" altLang="zh-CN" sz="2400" b="1" dirty="0"/>
              <a:t> print</a:t>
            </a:r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FEBCD8-AF63-4D16-81E6-E80838C01874}"/>
              </a:ext>
            </a:extLst>
          </p:cNvPr>
          <p:cNvSpPr txBox="1"/>
          <p:nvPr/>
        </p:nvSpPr>
        <p:spPr>
          <a:xfrm>
            <a:off x="438149" y="1084125"/>
            <a:ext cx="5657851" cy="3659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Deploy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部署方式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Kernel/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dtb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rootfs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tftp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nfs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sd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			 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nfs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tftp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sd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245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A71E-6828-4042-8D50-B2466D8A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175" y="666750"/>
            <a:ext cx="7038975" cy="32273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53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Linux </a:t>
            </a:r>
            <a:r>
              <a:rPr lang="zh-CN" altLang="en-US" sz="53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开发者的自我修养</a:t>
            </a:r>
            <a:br>
              <a:rPr lang="en-US" altLang="zh-CN" sz="53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br>
              <a:rPr lang="en-US" altLang="zh-CN" sz="4400" dirty="0"/>
            </a:br>
            <a:r>
              <a:rPr lang="en-US" altLang="zh-CN" sz="4400" dirty="0"/>
              <a:t>				</a:t>
            </a:r>
            <a:r>
              <a:rPr lang="zh-CN" altLang="en-US" sz="4400" dirty="0"/>
              <a:t>动手实践 感受</a:t>
            </a:r>
            <a:br>
              <a:rPr lang="en-US" altLang="zh-CN" sz="4400" dirty="0"/>
            </a:br>
            <a:br>
              <a:rPr lang="en-US" altLang="zh-CN" sz="4400" dirty="0"/>
            </a:br>
            <a:endParaRPr lang="zh-CN" altLang="en-US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6B0CD-6F55-4EC7-9EBA-A91CA98B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4" y="3514724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5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A71E-6828-4042-8D50-B2466D8A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3209131"/>
            <a:ext cx="9144000" cy="364886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log 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show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format-patch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am 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apply –reject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add .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commit  -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sm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commit  -amend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A_branch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^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B_branch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A_branch.._branch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 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A_branch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..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86231D8-05BF-47C9-89C2-626CC1D65C68}"/>
              </a:ext>
            </a:extLst>
          </p:cNvPr>
          <p:cNvSpPr txBox="1">
            <a:spLocks/>
          </p:cNvSpPr>
          <p:nvPr/>
        </p:nvSpPr>
        <p:spPr>
          <a:xfrm>
            <a:off x="1219200" y="0"/>
            <a:ext cx="9144000" cy="1141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/>
              <a:t>Git</a:t>
            </a:r>
            <a:r>
              <a:rPr lang="zh-CN" altLang="en-US" sz="3600" b="1" dirty="0"/>
              <a:t>的使用：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3BA509-BFF6-420C-94D0-E2F16B5BF138}"/>
              </a:ext>
            </a:extLst>
          </p:cNvPr>
          <p:cNvSpPr txBox="1"/>
          <p:nvPr/>
        </p:nvSpPr>
        <p:spPr>
          <a:xfrm>
            <a:off x="6972300" y="1770397"/>
            <a:ext cx="5219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Github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(setup a project)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git </a:t>
            </a:r>
            <a:r>
              <a:rPr lang="en-US" altLang="zh-CN" sz="3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merge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git fetch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git pick-up</a:t>
            </a:r>
          </a:p>
          <a:p>
            <a:endParaRPr lang="en-US" altLang="zh-CN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review(RR)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pull request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Maillist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maintaint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03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A71E-6828-4042-8D50-B2466D8A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822325"/>
            <a:ext cx="1122045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代码书写规范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br>
              <a:rPr lang="en-US" altLang="zh-CN" sz="4400" dirty="0"/>
            </a:br>
            <a:r>
              <a:rPr lang="en-US" altLang="zh-CN" sz="2700" dirty="0">
                <a:latin typeface="Dubai Medium" panose="020B0603030403030204" pitchFamily="34" charset="-78"/>
                <a:cs typeface="Dubai Medium" panose="020B0603030403030204" pitchFamily="34" charset="-78"/>
              </a:rPr>
              <a:t>./Documentation/translations/</a:t>
            </a:r>
            <a:r>
              <a:rPr lang="en-US" altLang="zh-CN" sz="27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it_IT</a:t>
            </a:r>
            <a:r>
              <a:rPr lang="en-US" altLang="zh-CN" sz="2700" dirty="0">
                <a:latin typeface="Dubai Medium" panose="020B0603030403030204" pitchFamily="34" charset="-78"/>
                <a:cs typeface="Dubai Medium" panose="020B0603030403030204" pitchFamily="34" charset="-78"/>
              </a:rPr>
              <a:t>/process/coding-</a:t>
            </a:r>
            <a:r>
              <a:rPr lang="en-US" altLang="zh-CN" sz="27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style.rst</a:t>
            </a:r>
            <a:br>
              <a:rPr lang="en-US" altLang="zh-CN" sz="2700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altLang="zh-CN" sz="2700" dirty="0">
                <a:latin typeface="Dubai Medium" panose="020B0603030403030204" pitchFamily="34" charset="-78"/>
                <a:cs typeface="Dubai Medium" panose="020B0603030403030204" pitchFamily="34" charset="-78"/>
              </a:rPr>
              <a:t>./Documentation/translations/</a:t>
            </a:r>
            <a:r>
              <a:rPr lang="en-US" altLang="zh-CN" sz="27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zh_CN</a:t>
            </a:r>
            <a:r>
              <a:rPr lang="en-US" altLang="zh-CN" sz="2700" dirty="0">
                <a:latin typeface="Dubai Medium" panose="020B0603030403030204" pitchFamily="34" charset="-78"/>
                <a:cs typeface="Dubai Medium" panose="020B0603030403030204" pitchFamily="34" charset="-78"/>
              </a:rPr>
              <a:t>/process/coding-</a:t>
            </a:r>
            <a:r>
              <a:rPr lang="en-US" altLang="zh-CN" sz="27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style.rst</a:t>
            </a:r>
            <a:br>
              <a:rPr lang="en-US" altLang="zh-CN" sz="4400" dirty="0"/>
            </a:br>
            <a:br>
              <a:rPr lang="en-US" altLang="zh-CN" sz="4400" dirty="0"/>
            </a:b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E9860C-F0E6-4A3A-9558-D19E97A2381D}"/>
              </a:ext>
            </a:extLst>
          </p:cNvPr>
          <p:cNvSpPr txBox="1"/>
          <p:nvPr/>
        </p:nvSpPr>
        <p:spPr>
          <a:xfrm>
            <a:off x="400050" y="2265550"/>
            <a:ext cx="6715125" cy="452431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关于空格：</a:t>
            </a:r>
            <a:endParaRPr lang="en-US" altLang="zh-CN" b="1" dirty="0"/>
          </a:p>
          <a:p>
            <a:r>
              <a:rPr lang="zh-CN" altLang="en-US" b="1" dirty="0"/>
              <a:t>两侧需要有空格：</a:t>
            </a:r>
            <a:endParaRPr lang="en-US" altLang="zh-CN" b="1" dirty="0"/>
          </a:p>
          <a:p>
            <a:r>
              <a:rPr lang="en-US" altLang="zh-CN" b="1" dirty="0"/>
              <a:t>=  +  -  &lt;  &gt;  *  /  %  |  &amp;  ^  &lt;=  &gt;=  ==  !=  ?  :</a:t>
            </a:r>
          </a:p>
          <a:p>
            <a:endParaRPr lang="en-US" altLang="zh-CN" b="1" dirty="0"/>
          </a:p>
          <a:p>
            <a:r>
              <a:rPr lang="zh-CN" altLang="en-US" b="1" dirty="0"/>
              <a:t>但是一元操作符后不要加空格：</a:t>
            </a:r>
            <a:endParaRPr lang="en-US" altLang="zh-CN" b="1" dirty="0"/>
          </a:p>
          <a:p>
            <a:r>
              <a:rPr lang="en-US" altLang="zh-CN" b="1" dirty="0"/>
              <a:t>&amp;  *  +  -  ~  !  </a:t>
            </a:r>
            <a:r>
              <a:rPr lang="en-US" altLang="zh-CN" b="1" dirty="0" err="1"/>
              <a:t>sizeof</a:t>
            </a:r>
            <a:r>
              <a:rPr lang="en-US" altLang="zh-CN" b="1" dirty="0"/>
              <a:t>  </a:t>
            </a:r>
            <a:r>
              <a:rPr lang="en-US" altLang="zh-CN" b="1" dirty="0" err="1"/>
              <a:t>typeof</a:t>
            </a:r>
            <a:r>
              <a:rPr lang="en-US" altLang="zh-CN" b="1" dirty="0"/>
              <a:t>  </a:t>
            </a:r>
            <a:r>
              <a:rPr lang="en-US" altLang="zh-CN" b="1" dirty="0" err="1"/>
              <a:t>alignof</a:t>
            </a:r>
            <a:r>
              <a:rPr lang="en-US" altLang="zh-CN" b="1" dirty="0"/>
              <a:t>  __attribute__  defined</a:t>
            </a:r>
          </a:p>
          <a:p>
            <a:r>
              <a:rPr lang="zh-CN" altLang="en-US" b="1" dirty="0"/>
              <a:t>后缀自加和自减一元操作符前不加空格</a:t>
            </a:r>
            <a:r>
              <a:rPr lang="en-US" altLang="zh-CN" b="1" dirty="0"/>
              <a:t>::</a:t>
            </a:r>
          </a:p>
          <a:p>
            <a:r>
              <a:rPr lang="en-US" altLang="zh-CN" b="1" dirty="0"/>
              <a:t>        ++  --</a:t>
            </a:r>
          </a:p>
          <a:p>
            <a:endParaRPr lang="en-US" altLang="zh-CN" b="1" dirty="0"/>
          </a:p>
          <a:p>
            <a:r>
              <a:rPr lang="zh-CN" altLang="en-US" b="1" dirty="0"/>
              <a:t>前缀自加和自减一元操作符后不加空格</a:t>
            </a:r>
            <a:r>
              <a:rPr lang="en-US" altLang="zh-CN" b="1" dirty="0"/>
              <a:t>::</a:t>
            </a:r>
          </a:p>
          <a:p>
            <a:r>
              <a:rPr lang="en-US" altLang="zh-CN" b="1" dirty="0"/>
              <a:t>        ++  --</a:t>
            </a:r>
          </a:p>
          <a:p>
            <a:endParaRPr lang="en-US" altLang="zh-CN" b="1" dirty="0"/>
          </a:p>
          <a:p>
            <a:r>
              <a:rPr lang="en-US" altLang="zh-CN" b="1" dirty="0"/>
              <a:t>``.`` </a:t>
            </a:r>
            <a:r>
              <a:rPr lang="zh-CN" altLang="en-US" b="1" dirty="0"/>
              <a:t>和 </a:t>
            </a:r>
            <a:r>
              <a:rPr lang="en-US" altLang="zh-CN" b="1" dirty="0"/>
              <a:t>``-&gt;`` </a:t>
            </a:r>
            <a:r>
              <a:rPr lang="zh-CN" altLang="en-US" b="1" dirty="0"/>
              <a:t>结构体成员操作符前后不加空格。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if, switch, case, for, do, while </a:t>
            </a:r>
            <a:r>
              <a:rPr lang="zh-CN" altLang="en-US" dirty="0"/>
              <a:t>关键字之后需要空格与（ 分开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E9A5B6-4873-412B-8137-64CF6C0A9C4B}"/>
              </a:ext>
            </a:extLst>
          </p:cNvPr>
          <p:cNvSpPr txBox="1"/>
          <p:nvPr/>
        </p:nvSpPr>
        <p:spPr>
          <a:xfrm>
            <a:off x="7410450" y="2265550"/>
            <a:ext cx="4276725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大括号和空格的放置：</a:t>
            </a:r>
            <a:endParaRPr lang="en-US" altLang="zh-CN" b="1" dirty="0"/>
          </a:p>
          <a:p>
            <a:r>
              <a:rPr lang="zh-CN" altLang="en-US" b="1" dirty="0"/>
              <a:t>把起始大括号放在行尾，而把结束大括号放在行首</a:t>
            </a:r>
            <a:endParaRPr lang="en-US" altLang="zh-CN" b="1" dirty="0"/>
          </a:p>
          <a:p>
            <a:r>
              <a:rPr lang="en-US" altLang="zh-CN" b="1" dirty="0"/>
              <a:t>if, switch, for, while, do</a:t>
            </a:r>
          </a:p>
          <a:p>
            <a:endParaRPr lang="en-US" altLang="zh-CN" b="1" dirty="0"/>
          </a:p>
          <a:p>
            <a:r>
              <a:rPr lang="zh-CN" altLang="en-US" b="1" dirty="0"/>
              <a:t>有一个例外，那就是函数：函数的起始大括号放置于下一行的开头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DE5910-FD2F-4D7B-917A-1595E330BA82}"/>
              </a:ext>
            </a:extLst>
          </p:cNvPr>
          <p:cNvSpPr txBox="1"/>
          <p:nvPr/>
        </p:nvSpPr>
        <p:spPr>
          <a:xfrm>
            <a:off x="7410449" y="4386055"/>
            <a:ext cx="4276725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关于空行：</a:t>
            </a:r>
            <a:endParaRPr lang="en-US" altLang="zh-CN" b="1" dirty="0"/>
          </a:p>
          <a:p>
            <a:r>
              <a:rPr lang="zh-CN" altLang="en-US" b="1" dirty="0"/>
              <a:t>函数内 在定义变量和函数之间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函数定义与函数定义之间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15A26F-B578-403D-A469-379F77AA3575}"/>
              </a:ext>
            </a:extLst>
          </p:cNvPr>
          <p:cNvSpPr txBox="1"/>
          <p:nvPr/>
        </p:nvSpPr>
        <p:spPr>
          <a:xfrm>
            <a:off x="7410449" y="6070600"/>
            <a:ext cx="42767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每行 </a:t>
            </a:r>
            <a:r>
              <a:rPr lang="en-US" altLang="zh-CN" b="1" dirty="0"/>
              <a:t>80</a:t>
            </a:r>
            <a:r>
              <a:rPr lang="zh-CN" altLang="en-US" b="1" dirty="0"/>
              <a:t>个字符 包括</a:t>
            </a:r>
            <a:r>
              <a:rPr lang="en-US" altLang="zh-CN" b="1" dirty="0"/>
              <a:t>commit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1006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A71E-6828-4042-8D50-B2466D8A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869950"/>
            <a:ext cx="9144000" cy="226377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Shell/git 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脚本使用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E2A740-5990-4D2D-AE48-C60D500C99F1}"/>
              </a:ext>
            </a:extLst>
          </p:cNvPr>
          <p:cNvSpPr txBox="1"/>
          <p:nvPr/>
        </p:nvSpPr>
        <p:spPr>
          <a:xfrm>
            <a:off x="1125701" y="1898303"/>
            <a:ext cx="10823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grep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sed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awk</a:t>
            </a:r>
          </a:p>
        </p:txBody>
      </p:sp>
    </p:spTree>
    <p:extLst>
      <p:ext uri="{BB962C8B-B14F-4D97-AF65-F5344CB8AC3E}">
        <p14:creationId xmlns:p14="http://schemas.microsoft.com/office/powerpoint/2010/main" val="2501119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A71E-6828-4042-8D50-B2466D8A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88105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结构体 函数指针</a:t>
            </a:r>
            <a:br>
              <a:rPr lang="en-US" altLang="zh-CN" sz="4400" dirty="0"/>
            </a:br>
            <a:br>
              <a:rPr lang="en-US" altLang="zh-CN" sz="4400" dirty="0"/>
            </a:br>
            <a:br>
              <a:rPr lang="en-US" altLang="zh-CN" sz="4400" dirty="0"/>
            </a:b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B4E1EA-AC26-4CFF-B65B-E828BEA5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0" y="1185270"/>
            <a:ext cx="4702585" cy="17147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415789-B781-4551-BF71-6A9D1517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3638869"/>
            <a:ext cx="4794302" cy="27709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B8CCFF-6DEB-4E0F-B30C-F113974AC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317" y="2963843"/>
            <a:ext cx="4333382" cy="38441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0D67839-B487-43ED-9ED0-75E8D4770441}"/>
              </a:ext>
            </a:extLst>
          </p:cNvPr>
          <p:cNvSpPr txBox="1"/>
          <p:nvPr/>
        </p:nvSpPr>
        <p:spPr>
          <a:xfrm>
            <a:off x="9629775" y="6673334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drivers/hwmon/w83627hf.c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9D896D-F11F-45DC-90A2-B83EE6416698}"/>
              </a:ext>
            </a:extLst>
          </p:cNvPr>
          <p:cNvSpPr txBox="1"/>
          <p:nvPr/>
        </p:nvSpPr>
        <p:spPr>
          <a:xfrm>
            <a:off x="6658170" y="194512"/>
            <a:ext cx="2971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dev_pm_ops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D.suspend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A7F23C4-EADF-4ABD-A138-CFD6C38A6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89" y="714203"/>
            <a:ext cx="4077622" cy="2083732"/>
          </a:xfrm>
          <a:prstGeom prst="rect">
            <a:avLst/>
          </a:prstGeom>
        </p:spPr>
      </p:pic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27992A0B-9D48-401E-ACE5-E5A3EBB4DD21}"/>
              </a:ext>
            </a:extLst>
          </p:cNvPr>
          <p:cNvSpPr/>
          <p:nvPr/>
        </p:nvSpPr>
        <p:spPr>
          <a:xfrm rot="392099">
            <a:off x="5791941" y="5575696"/>
            <a:ext cx="297346" cy="3539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7AA8263E-FAD9-4355-BCCD-90F50A84364A}"/>
              </a:ext>
            </a:extLst>
          </p:cNvPr>
          <p:cNvSpPr/>
          <p:nvPr/>
        </p:nvSpPr>
        <p:spPr>
          <a:xfrm rot="5400000">
            <a:off x="2459966" y="2875603"/>
            <a:ext cx="605595" cy="4502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虚尾 20">
            <a:extLst>
              <a:ext uri="{FF2B5EF4-FFF2-40B4-BE49-F238E27FC236}">
                <a16:creationId xmlns:a16="http://schemas.microsoft.com/office/drawing/2014/main" id="{F2466CC3-C949-4E7C-9E02-3AEC6CE1CC52}"/>
              </a:ext>
            </a:extLst>
          </p:cNvPr>
          <p:cNvSpPr/>
          <p:nvPr/>
        </p:nvSpPr>
        <p:spPr>
          <a:xfrm rot="16200000">
            <a:off x="6809268" y="3517645"/>
            <a:ext cx="265086" cy="6813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虚尾 21">
            <a:extLst>
              <a:ext uri="{FF2B5EF4-FFF2-40B4-BE49-F238E27FC236}">
                <a16:creationId xmlns:a16="http://schemas.microsoft.com/office/drawing/2014/main" id="{03A2A5DC-9ED0-4D48-95CA-4BE8FE71F649}"/>
              </a:ext>
            </a:extLst>
          </p:cNvPr>
          <p:cNvSpPr/>
          <p:nvPr/>
        </p:nvSpPr>
        <p:spPr>
          <a:xfrm rot="16200000">
            <a:off x="11408909" y="2455116"/>
            <a:ext cx="658253" cy="74990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0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C70879-F08A-4271-A8D8-0097AB8D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04" y="1414937"/>
            <a:ext cx="2024175" cy="27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A78B3D-CF3A-43B4-B3C4-BED768B1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579" y="1400175"/>
            <a:ext cx="1907022" cy="267373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3DDC093-0459-4057-A268-EA35084C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303" y="1433817"/>
            <a:ext cx="1907022" cy="267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3B2710-5A6E-4BCE-809E-53205B2E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184" y="1400175"/>
            <a:ext cx="2298510" cy="27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7B39418-904F-469D-9596-8CDBE383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4" y="1495133"/>
            <a:ext cx="1994081" cy="267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ECAC616-9976-4005-B20C-4E5F17D7123A}"/>
              </a:ext>
            </a:extLst>
          </p:cNvPr>
          <p:cNvSpPr txBox="1"/>
          <p:nvPr/>
        </p:nvSpPr>
        <p:spPr>
          <a:xfrm>
            <a:off x="3000375" y="5014436"/>
            <a:ext cx="8894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仅仅在昨天，我认为我自己只是一个碎片无韵律地在生命的穹苍中颤抖；</a:t>
            </a:r>
            <a:endParaRPr lang="en-US" altLang="zh-CN" sz="20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br>
              <a:rPr lang="zh-CN" altLang="en-US" sz="2000" b="1" dirty="0"/>
            </a:b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现在我晓得，我就是那苍穹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一切生命都是在我里面有韵律地转动的碎片。</a:t>
            </a:r>
            <a:br>
              <a:rPr lang="zh-CN" altLang="en-US" sz="2000" b="1" dirty="0"/>
            </a:br>
            <a:r>
              <a:rPr lang="en-US" altLang="zh-CN" sz="2000" b="1" dirty="0"/>
              <a:t>							  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纪伯伦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18927F-AD20-4BB5-9089-2E38507B8832}"/>
              </a:ext>
            </a:extLst>
          </p:cNvPr>
          <p:cNvSpPr txBox="1"/>
          <p:nvPr/>
        </p:nvSpPr>
        <p:spPr>
          <a:xfrm>
            <a:off x="412305" y="495300"/>
            <a:ext cx="2146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书籍</a:t>
            </a:r>
          </a:p>
        </p:txBody>
      </p:sp>
    </p:spTree>
    <p:extLst>
      <p:ext uri="{BB962C8B-B14F-4D97-AF65-F5344CB8AC3E}">
        <p14:creationId xmlns:p14="http://schemas.microsoft.com/office/powerpoint/2010/main" val="1848218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A71E-6828-4042-8D50-B2466D8A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1700"/>
            <a:ext cx="9144000" cy="3227387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、搭建网络调试环境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、熟练的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使用（查询）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、代码书写规范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语言的使用（指针、指针函数、结构体）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、脚本的熟练使用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挑选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patch)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Read books everyday(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内核设计与实现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b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66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554928A-659A-45C5-8881-ABD995B8E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1058863"/>
            <a:ext cx="9144000" cy="1655762"/>
          </a:xfrm>
        </p:spPr>
        <p:txBody>
          <a:bodyPr>
            <a:normAutofit/>
          </a:bodyPr>
          <a:lstStyle/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6BF86B-54EE-4CAD-81A5-E94DFB80E0A7}"/>
              </a:ext>
            </a:extLst>
          </p:cNvPr>
          <p:cNvSpPr txBox="1"/>
          <p:nvPr/>
        </p:nvSpPr>
        <p:spPr>
          <a:xfrm>
            <a:off x="169068" y="732582"/>
            <a:ext cx="11853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嵌入式构建系统是构建一个完整的，客制化的嵌入式</a:t>
            </a:r>
            <a:r>
              <a:rPr lang="en-US" altLang="zh-CN" dirty="0"/>
              <a:t>Linux</a:t>
            </a:r>
            <a:r>
              <a:rPr lang="zh-CN" altLang="en-US" dirty="0"/>
              <a:t>系统 包括</a:t>
            </a:r>
            <a:r>
              <a:rPr lang="en-US" altLang="zh-CN" dirty="0"/>
              <a:t>root filesystem,</a:t>
            </a:r>
            <a:r>
              <a:rPr lang="zh-CN" altLang="en-US" dirty="0"/>
              <a:t> </a:t>
            </a:r>
            <a:r>
              <a:rPr lang="en-US" altLang="zh-CN" dirty="0"/>
              <a:t>toolchain</a:t>
            </a:r>
            <a:r>
              <a:rPr lang="zh-CN" altLang="en-US" dirty="0"/>
              <a:t>， </a:t>
            </a:r>
            <a:r>
              <a:rPr lang="en-US" altLang="zh-CN" dirty="0"/>
              <a:t>kernel</a:t>
            </a:r>
            <a:r>
              <a:rPr lang="zh-CN" altLang="en-US" dirty="0"/>
              <a:t>， </a:t>
            </a:r>
            <a:r>
              <a:rPr lang="en-US" altLang="zh-CN" dirty="0"/>
              <a:t>bootloader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从源代码开始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使用交叉编译工具链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非常活跃的维护和开发工程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 工业界广泛使用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 有文档和培训课程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 自由软件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4751A2-9FCB-4E4E-9FD0-818C602C70D6}"/>
              </a:ext>
            </a:extLst>
          </p:cNvPr>
          <p:cNvSpPr txBox="1"/>
          <p:nvPr/>
        </p:nvSpPr>
        <p:spPr>
          <a:xfrm>
            <a:off x="571500" y="3817095"/>
            <a:ext cx="421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0" dirty="0" err="1">
                <a:solidFill>
                  <a:srgbClr val="40404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Buildroot</a:t>
            </a:r>
            <a:endParaRPr lang="en-US" altLang="zh-CN" sz="3600" b="1" i="0" dirty="0">
              <a:solidFill>
                <a:srgbClr val="40404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b="1" i="0" dirty="0" err="1">
                <a:solidFill>
                  <a:srgbClr val="40404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Yocto</a:t>
            </a:r>
            <a:r>
              <a:rPr lang="en-US" altLang="zh-CN" sz="3600" b="1" i="0" dirty="0">
                <a:solidFill>
                  <a:srgbClr val="40404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Project</a:t>
            </a:r>
            <a:br>
              <a:rPr lang="en-US" altLang="zh-CN" sz="3600" b="1" i="0" dirty="0">
                <a:solidFill>
                  <a:srgbClr val="40404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 b="1" i="0" dirty="0" err="1">
                <a:solidFill>
                  <a:srgbClr val="40404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OpenEmbedded</a:t>
            </a:r>
            <a:br>
              <a:rPr lang="en-US" altLang="zh-CN" sz="36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2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85F650-8DCF-4173-84AB-1FA5DFF3A2BB}"/>
              </a:ext>
            </a:extLst>
          </p:cNvPr>
          <p:cNvSpPr/>
          <p:nvPr/>
        </p:nvSpPr>
        <p:spPr>
          <a:xfrm>
            <a:off x="832474" y="2139183"/>
            <a:ext cx="3924297" cy="130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Rootfs</a:t>
            </a:r>
            <a:r>
              <a:rPr lang="en-US" altLang="zh-CN" dirty="0"/>
              <a:t>(</a:t>
            </a:r>
            <a:r>
              <a:rPr lang="en-US" altLang="zh-CN" dirty="0" err="1"/>
              <a:t>userspace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E0F895-F0A5-4275-B2DB-AC5DD5178360}"/>
              </a:ext>
            </a:extLst>
          </p:cNvPr>
          <p:cNvSpPr/>
          <p:nvPr/>
        </p:nvSpPr>
        <p:spPr>
          <a:xfrm>
            <a:off x="781949" y="4056827"/>
            <a:ext cx="4108964" cy="1639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91285-A0F0-4616-95D3-A27D7AF6AB54}"/>
              </a:ext>
            </a:extLst>
          </p:cNvPr>
          <p:cNvSpPr/>
          <p:nvPr/>
        </p:nvSpPr>
        <p:spPr>
          <a:xfrm>
            <a:off x="2485424" y="4962497"/>
            <a:ext cx="2078205" cy="72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BSP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527568-F468-4F5A-AE95-76C0E065C17D}"/>
              </a:ext>
            </a:extLst>
          </p:cNvPr>
          <p:cNvSpPr/>
          <p:nvPr/>
        </p:nvSpPr>
        <p:spPr>
          <a:xfrm>
            <a:off x="5683799" y="2277239"/>
            <a:ext cx="2487686" cy="631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Userspace</a:t>
            </a:r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</a:rPr>
              <a:t>test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0F73E3C-2A73-482A-8E64-166AE8A81F4D}"/>
              </a:ext>
            </a:extLst>
          </p:cNvPr>
          <p:cNvSpPr/>
          <p:nvPr/>
        </p:nvSpPr>
        <p:spPr>
          <a:xfrm>
            <a:off x="4601119" y="3482903"/>
            <a:ext cx="4783137" cy="4878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加号 10">
            <a:extLst>
              <a:ext uri="{FF2B5EF4-FFF2-40B4-BE49-F238E27FC236}">
                <a16:creationId xmlns:a16="http://schemas.microsoft.com/office/drawing/2014/main" id="{91C72C3D-F539-419B-90D2-A729F8A27812}"/>
              </a:ext>
            </a:extLst>
          </p:cNvPr>
          <p:cNvSpPr/>
          <p:nvPr/>
        </p:nvSpPr>
        <p:spPr>
          <a:xfrm>
            <a:off x="2107163" y="3482903"/>
            <a:ext cx="616268" cy="487860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E296A1-2D0A-48BB-B549-E37CEAA005FA}"/>
              </a:ext>
            </a:extLst>
          </p:cNvPr>
          <p:cNvSpPr/>
          <p:nvPr/>
        </p:nvSpPr>
        <p:spPr>
          <a:xfrm>
            <a:off x="5683797" y="2951926"/>
            <a:ext cx="2487686" cy="631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Kernel+BSP</a:t>
            </a: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</a:rPr>
              <a:t>test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6F8CA53-EDEC-46E9-9BEF-89786756C4CD}"/>
              </a:ext>
            </a:extLst>
          </p:cNvPr>
          <p:cNvSpPr/>
          <p:nvPr/>
        </p:nvSpPr>
        <p:spPr>
          <a:xfrm>
            <a:off x="9632918" y="3163944"/>
            <a:ext cx="1499942" cy="89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324722-654D-418B-AB71-97126BD36855}"/>
              </a:ext>
            </a:extLst>
          </p:cNvPr>
          <p:cNvSpPr txBox="1"/>
          <p:nvPr/>
        </p:nvSpPr>
        <p:spPr>
          <a:xfrm>
            <a:off x="2869943" y="9715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E28963-00D3-4B00-A5E6-E92C95ECAC89}"/>
              </a:ext>
            </a:extLst>
          </p:cNvPr>
          <p:cNvSpPr txBox="1"/>
          <p:nvPr/>
        </p:nvSpPr>
        <p:spPr>
          <a:xfrm>
            <a:off x="2324397" y="6858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3FA5E4-9845-4A41-BB45-BF542C92C53E}"/>
              </a:ext>
            </a:extLst>
          </p:cNvPr>
          <p:cNvSpPr txBox="1"/>
          <p:nvPr/>
        </p:nvSpPr>
        <p:spPr>
          <a:xfrm>
            <a:off x="781949" y="1386083"/>
            <a:ext cx="103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hlinkClick r:id="rId2"/>
              </a:rPr>
              <a:t>RK3399</a:t>
            </a:r>
            <a:r>
              <a:rPr lang="zh-CN" altLang="en-US" b="1" dirty="0">
                <a:hlinkClick r:id="rId2"/>
              </a:rPr>
              <a:t> 移植项目： </a:t>
            </a:r>
            <a:r>
              <a:rPr lang="en-US" altLang="zh-CN" b="1" dirty="0">
                <a:hlinkClick r:id="rId2"/>
              </a:rPr>
              <a:t>https://gitee.com/openeuler/raspberrypi/issues/I1N0Y1?_from=gitee_search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BDE5B3-4C1F-4B18-B9D2-58E087F60921}"/>
              </a:ext>
            </a:extLst>
          </p:cNvPr>
          <p:cNvSpPr txBox="1"/>
          <p:nvPr/>
        </p:nvSpPr>
        <p:spPr>
          <a:xfrm>
            <a:off x="5721900" y="2561401"/>
            <a:ext cx="1085535" cy="92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BA6DD-114F-4258-A03B-3F6F30F26BA6}"/>
              </a:ext>
            </a:extLst>
          </p:cNvPr>
          <p:cNvSpPr txBox="1"/>
          <p:nvPr/>
        </p:nvSpPr>
        <p:spPr>
          <a:xfrm flipH="1">
            <a:off x="866775" y="479095"/>
            <a:ext cx="795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 Black" panose="020B0A04020102020204" pitchFamily="34" charset="0"/>
              </a:rPr>
              <a:t>A GOOD PROJECT,  A GROWTH LADDER 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E77F0B-559D-4F2D-993D-CFFF92DFD2A9}"/>
              </a:ext>
            </a:extLst>
          </p:cNvPr>
          <p:cNvSpPr txBox="1"/>
          <p:nvPr/>
        </p:nvSpPr>
        <p:spPr>
          <a:xfrm>
            <a:off x="7886700" y="5143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27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6E0709-3413-48C4-B33C-A9EBA7B9A6D5}"/>
              </a:ext>
            </a:extLst>
          </p:cNvPr>
          <p:cNvSpPr txBox="1"/>
          <p:nvPr/>
        </p:nvSpPr>
        <p:spPr>
          <a:xfrm>
            <a:off x="8382002" y="170258"/>
            <a:ext cx="3656770" cy="61863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usb_show_device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usb_g_serial</a:t>
            </a:r>
            <a:r>
              <a:rPr lang="en-US" altLang="zh-CN" dirty="0"/>
              <a:t>/storage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thunderbolt3/4 (type-c)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bootcheck_error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bootcheck_calltrace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bootcheck_kmemleak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bootcheck_fail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boot from </a:t>
            </a:r>
            <a:r>
              <a:rPr lang="en-US" altLang="zh-CN" dirty="0" err="1"/>
              <a:t>nand</a:t>
            </a:r>
            <a:r>
              <a:rPr lang="en-US" altLang="zh-CN" dirty="0"/>
              <a:t> </a:t>
            </a:r>
            <a:r>
              <a:rPr lang="en-US" altLang="zh-CN" dirty="0" err="1"/>
              <a:t>rootfs</a:t>
            </a:r>
            <a:r>
              <a:rPr lang="en-US" altLang="zh-CN" dirty="0"/>
              <a:t> </a:t>
            </a:r>
            <a:r>
              <a:rPr lang="en-US" altLang="zh-CN" dirty="0" err="1"/>
              <a:t>sd</a:t>
            </a:r>
            <a:r>
              <a:rPr lang="en-US" altLang="zh-CN" dirty="0"/>
              <a:t> </a:t>
            </a:r>
            <a:r>
              <a:rPr lang="en-US" altLang="zh-CN" dirty="0" err="1"/>
              <a:t>harddisk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cpufreq_perf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cpufreq_opwersave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cpuhotplug_offline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cpuhotpulg_online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cpuidle_perf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cpuidle_sys_check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kexec_smp_up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kdump_smp_up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85BD5C-9741-40DF-A143-475E9273D07A}"/>
              </a:ext>
            </a:extLst>
          </p:cNvPr>
          <p:cNvSpPr txBox="1"/>
          <p:nvPr/>
        </p:nvSpPr>
        <p:spPr>
          <a:xfrm>
            <a:off x="4735129" y="167788"/>
            <a:ext cx="3409908" cy="61863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 acpis1 acpis2 acpis3 acpis4</a:t>
            </a:r>
          </a:p>
          <a:p>
            <a:r>
              <a:rPr lang="en-US" altLang="zh-CN" dirty="0"/>
              <a:t> audio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touch_screen_test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kmod_test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stress_cpu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stress_io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stress_memory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stress_network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touch_screen_test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temp_sensors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numa_check_nodes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numa_check_support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numa_check_stat</a:t>
            </a:r>
            <a:r>
              <a:rPr lang="en-US" altLang="zh-CN" dirty="0"/>
              <a:t> </a:t>
            </a:r>
            <a:r>
              <a:rPr lang="en-US" altLang="zh-CN" dirty="0" err="1"/>
              <a:t>kexec_smp_up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rtc_sys_check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rtc_alarm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rtc_wakeup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F8C40B-3816-4A4B-9305-8E68C93A6C83}"/>
              </a:ext>
            </a:extLst>
          </p:cNvPr>
          <p:cNvSpPr txBox="1"/>
          <p:nvPr/>
        </p:nvSpPr>
        <p:spPr>
          <a:xfrm>
            <a:off x="753677" y="117693"/>
            <a:ext cx="3618298" cy="67403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ethrnet</a:t>
            </a:r>
            <a:r>
              <a:rPr lang="en-US" altLang="zh-CN" dirty="0"/>
              <a:t> </a:t>
            </a:r>
            <a:r>
              <a:rPr lang="en-US" altLang="zh-CN" dirty="0" err="1"/>
              <a:t>change_mac</a:t>
            </a:r>
            <a:endParaRPr lang="en-US" altLang="zh-CN" dirty="0"/>
          </a:p>
          <a:p>
            <a:r>
              <a:rPr lang="en-US" altLang="zh-CN" dirty="0"/>
              <a:t> ethernet_change_iperf3</a:t>
            </a:r>
          </a:p>
          <a:p>
            <a:r>
              <a:rPr lang="en-US" altLang="zh-CN" dirty="0"/>
              <a:t> ethernet_ipv6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ethernet_stress_scp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flash_dd_jffs2/</a:t>
            </a:r>
            <a:r>
              <a:rPr lang="en-US" altLang="zh-CN" dirty="0" err="1"/>
              <a:t>ubifs</a:t>
            </a:r>
            <a:r>
              <a:rPr lang="en-US" altLang="zh-CN" dirty="0"/>
              <a:t>/yaffs2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flash_dd_fifo_randread</a:t>
            </a:r>
            <a:r>
              <a:rPr lang="en-US" altLang="zh-CN" dirty="0"/>
              <a:t>/</a:t>
            </a:r>
            <a:r>
              <a:rPr lang="en-US" altLang="zh-CN" dirty="0" err="1"/>
              <a:t>reandwirte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storage_dd_100M</a:t>
            </a:r>
          </a:p>
          <a:p>
            <a:r>
              <a:rPr lang="en-US" altLang="zh-CN" dirty="0"/>
              <a:t> storage_dd_1G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storage_fio_rand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storage_fio_write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storage_scheduler_bfq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gpio_rw</a:t>
            </a:r>
            <a:r>
              <a:rPr lang="en-US" altLang="zh-CN" dirty="0"/>
              <a:t>/</a:t>
            </a:r>
            <a:r>
              <a:rPr lang="en-US" altLang="zh-CN" dirty="0" err="1"/>
              <a:t>sys_check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graphic_show</a:t>
            </a:r>
            <a:r>
              <a:rPr lang="en-US" altLang="zh-CN" dirty="0"/>
              <a:t>(</a:t>
            </a:r>
            <a:r>
              <a:rPr lang="en-US" altLang="zh-CN" dirty="0" err="1"/>
              <a:t>hdmi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graphic_glxgears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wifi_device_check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wifi_scan_ap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Bluetooth_scan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Bluetooth_connect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58A80-2E0C-43C1-AAD6-D94E56716DD2}"/>
              </a:ext>
            </a:extLst>
          </p:cNvPr>
          <p:cNvSpPr txBox="1"/>
          <p:nvPr/>
        </p:nvSpPr>
        <p:spPr>
          <a:xfrm>
            <a:off x="-31371" y="16778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193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6E0709-3413-48C4-B33C-A9EBA7B9A6D5}"/>
              </a:ext>
            </a:extLst>
          </p:cNvPr>
          <p:cNvSpPr txBox="1"/>
          <p:nvPr/>
        </p:nvSpPr>
        <p:spPr>
          <a:xfrm>
            <a:off x="8124827" y="335845"/>
            <a:ext cx="2789546" cy="59093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</a:t>
            </a:r>
            <a:r>
              <a:rPr lang="en-US" altLang="zh-CN" dirty="0" err="1"/>
              <a:t>cpu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-ng-fork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-ng-io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-ng-network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-ng-pipe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</a:t>
            </a:r>
            <a:r>
              <a:rPr lang="en-US" altLang="zh-CN" dirty="0" err="1"/>
              <a:t>vm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-ng-write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-ng-timer   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-ng-open/close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-ng-io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streess</a:t>
            </a:r>
            <a:r>
              <a:rPr lang="en-US" altLang="zh-CN" dirty="0"/>
              <a:t>-ng-fork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kernel_stack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kprobe_kprobe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kprobes_kretprobe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openvswitch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openvswitch_func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openvswitch_rate_limiting</a:t>
            </a:r>
            <a:endParaRPr lang="en-US" altLang="zh-CN" dirty="0"/>
          </a:p>
          <a:p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85BD5C-9741-40DF-A143-475E9273D07A}"/>
              </a:ext>
            </a:extLst>
          </p:cNvPr>
          <p:cNvSpPr txBox="1"/>
          <p:nvPr/>
        </p:nvSpPr>
        <p:spPr>
          <a:xfrm>
            <a:off x="4439309" y="216632"/>
            <a:ext cx="3090911" cy="646330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perf_record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perf_record_intel_pt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perf_record_callgraph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perf_sate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pthread_mutex_lock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pthread_timelock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userspace_date_read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userspace_date_write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userspace_execution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syscall_mount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syscall_select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irq_balace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lock_torture_lock_busted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lock_torture_mutex_lock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lock_torture_rw_lock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lock_torture_rw_lock_irq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lock_torture_spin_lock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lock_torture_spin_lock_irq</a:t>
            </a:r>
            <a:r>
              <a:rPr lang="en-US" altLang="zh-CN" dirty="0"/>
              <a:t>   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F8C40B-3816-4A4B-9305-8E68C93A6C83}"/>
              </a:ext>
            </a:extLst>
          </p:cNvPr>
          <p:cNvSpPr txBox="1"/>
          <p:nvPr/>
        </p:nvSpPr>
        <p:spPr>
          <a:xfrm>
            <a:off x="906077" y="335845"/>
            <a:ext cx="2938625" cy="61863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lttng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lttng_irq_event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lttng_sched_events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lttng_syscall_events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lxc_networking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lxc_test_shutdown</a:t>
            </a:r>
            <a:r>
              <a:rPr lang="en-US" altLang="zh-CN" dirty="0"/>
              <a:t>/reboot/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lxc_test_clonetest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lxc_test_console</a:t>
            </a:r>
            <a:r>
              <a:rPr lang="en-US" altLang="zh-CN" dirty="0"/>
              <a:t>/</a:t>
            </a:r>
            <a:r>
              <a:rPr lang="en-US" altLang="zh-CN" dirty="0" err="1"/>
              <a:t>ssd_test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ext4_io dd</a:t>
            </a:r>
          </a:p>
          <a:p>
            <a:r>
              <a:rPr lang="en-US" altLang="zh-CN" dirty="0"/>
              <a:t> ext4_ionice_bfq</a:t>
            </a:r>
          </a:p>
          <a:p>
            <a:r>
              <a:rPr lang="en-US" altLang="zh-CN" dirty="0"/>
              <a:t> ext4_ionice_kyber</a:t>
            </a:r>
          </a:p>
          <a:p>
            <a:r>
              <a:rPr lang="en-US" altLang="zh-CN" dirty="0"/>
              <a:t> f2fs_io</a:t>
            </a:r>
          </a:p>
          <a:p>
            <a:r>
              <a:rPr lang="en-US" altLang="zh-CN" dirty="0"/>
              <a:t> f2fs_ionce_bfq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ftrace_element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ftrace_filter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meltdown_attack_x86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meltdown_checker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F61FCC-3900-45A8-A4BC-8A580783D374}"/>
              </a:ext>
            </a:extLst>
          </p:cNvPr>
          <p:cNvSpPr txBox="1"/>
          <p:nvPr/>
        </p:nvSpPr>
        <p:spPr>
          <a:xfrm>
            <a:off x="0" y="216632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735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号 17">
            <a:extLst>
              <a:ext uri="{FF2B5EF4-FFF2-40B4-BE49-F238E27FC236}">
                <a16:creationId xmlns:a16="http://schemas.microsoft.com/office/drawing/2014/main" id="{F8824CC7-8E1B-43BA-A831-4367DF09B728}"/>
              </a:ext>
            </a:extLst>
          </p:cNvPr>
          <p:cNvSpPr/>
          <p:nvPr/>
        </p:nvSpPr>
        <p:spPr>
          <a:xfrm>
            <a:off x="1035119" y="1545339"/>
            <a:ext cx="657225" cy="4000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6B8D1D-24F5-4C26-88DA-35D5F094FB50}"/>
              </a:ext>
            </a:extLst>
          </p:cNvPr>
          <p:cNvSpPr txBox="1"/>
          <p:nvPr/>
        </p:nvSpPr>
        <p:spPr>
          <a:xfrm>
            <a:off x="1816335" y="1368544"/>
            <a:ext cx="1005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操作系统构建：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bootloader/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内核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文件系统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/toolchain/repo/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EB145B-3268-468E-A3D8-EDDBABD40C73}"/>
              </a:ext>
            </a:extLst>
          </p:cNvPr>
          <p:cNvSpPr txBox="1"/>
          <p:nvPr/>
        </p:nvSpPr>
        <p:spPr>
          <a:xfrm>
            <a:off x="1906103" y="2229321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内核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bsp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移植方法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065862-3514-4630-990A-401073016A36}"/>
              </a:ext>
            </a:extLst>
          </p:cNvPr>
          <p:cNvSpPr txBox="1"/>
          <p:nvPr/>
        </p:nvSpPr>
        <p:spPr>
          <a:xfrm>
            <a:off x="1816335" y="3165655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常用调试方法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硬件调试坏境搭建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02539F-5D69-451E-B58C-4B3FD5E8BE32}"/>
              </a:ext>
            </a:extLst>
          </p:cNvPr>
          <p:cNvSpPr txBox="1"/>
          <p:nvPr/>
        </p:nvSpPr>
        <p:spPr>
          <a:xfrm>
            <a:off x="1816335" y="4136539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了解内核架构：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drivers/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mmu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/task/schedule/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vfs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C80034-F165-4185-ADF3-125833D389E7}"/>
              </a:ext>
            </a:extLst>
          </p:cNvPr>
          <p:cNvSpPr txBox="1"/>
          <p:nvPr/>
        </p:nvSpPr>
        <p:spPr>
          <a:xfrm flipH="1">
            <a:off x="420840" y="2895094"/>
            <a:ext cx="570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收</a:t>
            </a:r>
            <a:endParaRPr lang="en-US" altLang="zh-CN" sz="3600" b="1" dirty="0"/>
          </a:p>
          <a:p>
            <a:r>
              <a:rPr lang="zh-CN" altLang="en-US" sz="3600" b="1" dirty="0"/>
              <a:t>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AFEB5E-5EFF-452D-83B8-E6A6EF3AF235}"/>
              </a:ext>
            </a:extLst>
          </p:cNvPr>
          <p:cNvSpPr txBox="1"/>
          <p:nvPr/>
        </p:nvSpPr>
        <p:spPr>
          <a:xfrm>
            <a:off x="1906103" y="5147546"/>
            <a:ext cx="754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养成自我学习方法，动手实践 体会各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行为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97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上 3">
            <a:extLst>
              <a:ext uri="{FF2B5EF4-FFF2-40B4-BE49-F238E27FC236}">
                <a16:creationId xmlns:a16="http://schemas.microsoft.com/office/drawing/2014/main" id="{E2D6E695-82E9-4C09-B3BC-39ED7C531A12}"/>
              </a:ext>
            </a:extLst>
          </p:cNvPr>
          <p:cNvSpPr/>
          <p:nvPr/>
        </p:nvSpPr>
        <p:spPr>
          <a:xfrm>
            <a:off x="2066926" y="2495550"/>
            <a:ext cx="257175" cy="26193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B0C5DD7B-4FC6-41A6-8E2E-4EF7247E203F}"/>
              </a:ext>
            </a:extLst>
          </p:cNvPr>
          <p:cNvSpPr/>
          <p:nvPr/>
        </p:nvSpPr>
        <p:spPr>
          <a:xfrm>
            <a:off x="8172449" y="2657474"/>
            <a:ext cx="257175" cy="261937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DF242FB8-555C-4707-ABFA-A777E6F160EC}"/>
              </a:ext>
            </a:extLst>
          </p:cNvPr>
          <p:cNvSpPr/>
          <p:nvPr/>
        </p:nvSpPr>
        <p:spPr>
          <a:xfrm rot="1218974">
            <a:off x="2952749" y="3409950"/>
            <a:ext cx="1602903" cy="5429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6681984F-95A0-4A65-B213-0F8910F75924}"/>
              </a:ext>
            </a:extLst>
          </p:cNvPr>
          <p:cNvSpPr/>
          <p:nvPr/>
        </p:nvSpPr>
        <p:spPr>
          <a:xfrm rot="20603787">
            <a:off x="6472360" y="3742644"/>
            <a:ext cx="1766153" cy="695325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E71C92-D79E-46CA-98AE-093BEE2AFE0C}"/>
              </a:ext>
            </a:extLst>
          </p:cNvPr>
          <p:cNvSpPr txBox="1"/>
          <p:nvPr/>
        </p:nvSpPr>
        <p:spPr>
          <a:xfrm flipH="1">
            <a:off x="4348590" y="4239993"/>
            <a:ext cx="178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*.patch</a:t>
            </a:r>
            <a:endParaRPr lang="zh-CN" altLang="en-US" sz="3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D0845F-8802-4ACF-B6F9-A12D3FEA1CAD}"/>
              </a:ext>
            </a:extLst>
          </p:cNvPr>
          <p:cNvSpPr txBox="1"/>
          <p:nvPr/>
        </p:nvSpPr>
        <p:spPr>
          <a:xfrm>
            <a:off x="1516380" y="5276849"/>
            <a:ext cx="232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SDK kernel</a:t>
            </a:r>
          </a:p>
          <a:p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35268B-2A62-4E64-91B9-A05EB9F115CD}"/>
              </a:ext>
            </a:extLst>
          </p:cNvPr>
          <p:cNvSpPr txBox="1"/>
          <p:nvPr/>
        </p:nvSpPr>
        <p:spPr>
          <a:xfrm>
            <a:off x="7531418" y="5276849"/>
            <a:ext cx="2051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OE kernel</a:t>
            </a:r>
          </a:p>
          <a:p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67AE3E-77EF-430C-83AD-1E1A443FABDF}"/>
              </a:ext>
            </a:extLst>
          </p:cNvPr>
          <p:cNvSpPr txBox="1"/>
          <p:nvPr/>
        </p:nvSpPr>
        <p:spPr>
          <a:xfrm>
            <a:off x="651220" y="765562"/>
            <a:ext cx="243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Kernel/</a:t>
            </a:r>
            <a:r>
              <a:rPr lang="en-US" altLang="zh-CN" sz="2400" b="1" dirty="0" err="1"/>
              <a:t>bsp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移植：</a:t>
            </a:r>
            <a:endParaRPr lang="en-US" altLang="zh-CN" sz="2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80188B-2F1F-4BEC-B469-FDB79D8DDB4D}"/>
              </a:ext>
            </a:extLst>
          </p:cNvPr>
          <p:cNvSpPr/>
          <p:nvPr/>
        </p:nvSpPr>
        <p:spPr>
          <a:xfrm>
            <a:off x="2976318" y="2718326"/>
            <a:ext cx="1110396" cy="43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C5D13-B8C2-4A5D-9C04-AE595C13F397}"/>
              </a:ext>
            </a:extLst>
          </p:cNvPr>
          <p:cNvSpPr/>
          <p:nvPr/>
        </p:nvSpPr>
        <p:spPr>
          <a:xfrm>
            <a:off x="6599320" y="2669082"/>
            <a:ext cx="1110396" cy="4174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打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patch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18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6FAD1D2-291E-4208-9562-94F1B2A3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0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Microsoft Office PowerPoint</Application>
  <PresentationFormat>宽屏</PresentationFormat>
  <Paragraphs>309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-apple-system</vt:lpstr>
      <vt:lpstr>PingFang SC</vt:lpstr>
      <vt:lpstr>等线</vt:lpstr>
      <vt:lpstr>等线 Light</vt:lpstr>
      <vt:lpstr>方正粗黑宋简体</vt:lpstr>
      <vt:lpstr>黑体</vt:lpstr>
      <vt:lpstr>华文仿宋</vt:lpstr>
      <vt:lpstr>华文中宋</vt:lpstr>
      <vt:lpstr>楷体</vt:lpstr>
      <vt:lpstr>微软雅黑</vt:lpstr>
      <vt:lpstr>Arial</vt:lpstr>
      <vt:lpstr>Arial Black</vt:lpstr>
      <vt:lpstr>Dubai Medium</vt:lpstr>
      <vt:lpstr>Office 主题​​</vt:lpstr>
      <vt:lpstr>包装程序外壳对象</vt:lpstr>
      <vt:lpstr>Worksheet</vt:lpstr>
      <vt:lpstr>职业规划    你要成为什么样的人？  你要选择哪个方向？五年规划  学而优则仕 “T型人才”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搭建便捷的开发环境(tftp + nfs)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Linux 开发者的自我修养      动手实践 感受  </vt:lpstr>
      <vt:lpstr>git log  git show git format-patch git am  git apply –reject git add . git commit  -sm  git commit  -amend git A_branch ^B_branch git A_branch.._branch git A_branch.. </vt:lpstr>
      <vt:lpstr>C 代码书写规范  ./Documentation/translations/it_IT/process/coding-style.rst ./Documentation/translations/zh_CN/process/coding-style.rst  </vt:lpstr>
      <vt:lpstr>Shell/git  脚本使用   </vt:lpstr>
      <vt:lpstr>C 结构体 函数指针   </vt:lpstr>
      <vt:lpstr>PowerPoint 演示文稿</vt:lpstr>
      <vt:lpstr>  0、搭建网络调试环境 1、熟练的git使用（查询） 2、代码书写规范 3、C语言的使用（指针、指针函数、结构体） 4、脚本的熟练使用(挑选patch) 5、Read books everyday(内核设计与实现)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jun</dc:creator>
  <cp:lastModifiedBy>miao jun</cp:lastModifiedBy>
  <cp:revision>365</cp:revision>
  <dcterms:created xsi:type="dcterms:W3CDTF">2020-11-19T12:24:50Z</dcterms:created>
  <dcterms:modified xsi:type="dcterms:W3CDTF">2020-12-11T05:50:08Z</dcterms:modified>
</cp:coreProperties>
</file>