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9.xml" ContentType="application/vnd.openxmlformats-officedocument.presentationml.notesSlide+xml"/>
  <Override PartName="/ppt/embeddings/oleObject3.bin" ContentType="application/vnd.openxmlformats-officedocument.oleObject"/>
  <Override PartName="/ppt/notesSlides/notesSlide10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11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302" r:id="rId4"/>
    <p:sldId id="313" r:id="rId5"/>
    <p:sldId id="315" r:id="rId6"/>
    <p:sldId id="314" r:id="rId7"/>
    <p:sldId id="341" r:id="rId8"/>
    <p:sldId id="343" r:id="rId9"/>
    <p:sldId id="310" r:id="rId10"/>
    <p:sldId id="311" r:id="rId11"/>
    <p:sldId id="312" r:id="rId12"/>
    <p:sldId id="316" r:id="rId13"/>
    <p:sldId id="304" r:id="rId14"/>
    <p:sldId id="344" r:id="rId15"/>
    <p:sldId id="345" r:id="rId16"/>
    <p:sldId id="346" r:id="rId17"/>
    <p:sldId id="348" r:id="rId18"/>
    <p:sldId id="349" r:id="rId19"/>
    <p:sldId id="350" r:id="rId20"/>
    <p:sldId id="351" r:id="rId21"/>
    <p:sldId id="352" r:id="rId22"/>
    <p:sldId id="353" r:id="rId23"/>
    <p:sldId id="354" r:id="rId24"/>
    <p:sldId id="355" r:id="rId25"/>
    <p:sldId id="347" r:id="rId26"/>
    <p:sldId id="356" r:id="rId27"/>
    <p:sldId id="332" r:id="rId28"/>
    <p:sldId id="333" r:id="rId29"/>
    <p:sldId id="336" r:id="rId30"/>
    <p:sldId id="322" r:id="rId31"/>
    <p:sldId id="308" r:id="rId32"/>
    <p:sldId id="357" r:id="rId33"/>
    <p:sldId id="340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08" autoAdjust="0"/>
    <p:restoredTop sz="85399" autoAdjust="0"/>
  </p:normalViewPr>
  <p:slideViewPr>
    <p:cSldViewPr snapToGrid="0" snapToObjects="1">
      <p:cViewPr>
        <p:scale>
          <a:sx n="100" d="100"/>
          <a:sy n="100" d="100"/>
        </p:scale>
        <p:origin x="-1128" y="4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2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2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0A46D1-16D4-2448-B34F-82ABD379C6FF}" type="datetimeFigureOut">
              <a:rPr lang="en-US" smtClean="0"/>
              <a:t>5/29/17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D4676D-977B-1948-ACE6-DB103C69B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2383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284F78-7885-4041-8899-3969C86202BC}" type="datetimeFigureOut">
              <a:rPr lang="en-US" smtClean="0"/>
              <a:t>5/29/17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C44D18-1D51-9E44-B2EF-5697FEB7B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8695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44D18-1D51-9E44-B2EF-5697FEB7B3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624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44D18-1D51-9E44-B2EF-5697FEB7B33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775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Which BTW</a:t>
            </a:r>
            <a:r>
              <a:rPr lang="en-US" baseline="0" dirty="0" smtClean="0"/>
              <a:t> means modifications to previous work to include “tuning correction factor” would be good things to test. This unsupervised method simply is an approach that doesn’t require prior seeds or training.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44D18-1D51-9E44-B2EF-5697FEB7B33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999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44D18-1D51-9E44-B2EF-5697FEB7B3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02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44D18-1D51-9E44-B2EF-5697FEB7B33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02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44D18-1D51-9E44-B2EF-5697FEB7B33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02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44D18-1D51-9E44-B2EF-5697FEB7B33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02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44D18-1D51-9E44-B2EF-5697FEB7B33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02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44D18-1D51-9E44-B2EF-5697FEB7B33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024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44D18-1D51-9E44-B2EF-5697FEB7B33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041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44D18-1D51-9E44-B2EF-5697FEB7B33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04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B929D-FC6D-034B-94A6-E156D0BB9117}" type="datetime2">
              <a:rPr lang="en-US" smtClean="0"/>
              <a:t>Monday, May 29,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FC676-DB48-264F-B27F-5A01C0EC22EA}" type="datetime2">
              <a:rPr lang="en-US" smtClean="0"/>
              <a:t>Monday, May 29,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7E76E-AD0F-334D-A259-442816B469A6}" type="datetime2">
              <a:rPr lang="en-US" smtClean="0"/>
              <a:t>Monday, May 29,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14E2C-755B-0042-A5CB-2A4C6331ED1E}" type="datetime2">
              <a:rPr lang="en-US" smtClean="0"/>
              <a:t>Monday, May 29,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8018-5265-7B4D-9E57-3EB9CCFE7CC9}" type="datetime2">
              <a:rPr lang="en-US" smtClean="0"/>
              <a:t>Monday, May 29,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708C-2EB3-5C47-B7D2-B226225D5B3F}" type="datetime2">
              <a:rPr lang="en-US" smtClean="0"/>
              <a:t>Monday, May 29, 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A0BB1-FD15-D64E-B4F6-ACF842E7F832}" type="datetime2">
              <a:rPr lang="en-US" smtClean="0"/>
              <a:t>Monday, May 29, 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A4C2D-9E68-3F4A-BBD5-0393FF86CC9F}" type="datetime2">
              <a:rPr lang="en-US" smtClean="0"/>
              <a:t>Monday, May 29, 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92149-1326-5845-9310-94EDDE52DED0}" type="datetime2">
              <a:rPr lang="en-US" smtClean="0"/>
              <a:t>Monday, May 29, 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955E-DD49-334B-ADB5-F64015B1726E}" type="datetime2">
              <a:rPr lang="en-US" smtClean="0"/>
              <a:t>Monday, May 29, 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2EED1-A86D-6A4B-821A-AA2639CD38AD}" type="datetime2">
              <a:rPr lang="en-US" smtClean="0"/>
              <a:t>Monday, May 29, 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CADA87E-F453-354B-8EEE-3FFE206D1349}" type="datetime2">
              <a:rPr lang="en-US" smtClean="0"/>
              <a:t>Monday, May 29, 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0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1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1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11.e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22.emf"/><Relationship Id="rId7" Type="http://schemas.openxmlformats.org/officeDocument/2006/relationships/image" Target="../media/image23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image" Target="../media/image24.png"/><Relationship Id="rId5" Type="http://schemas.openxmlformats.org/officeDocument/2006/relationships/oleObject" Target="../embeddings/oleObject6.bin"/><Relationship Id="rId6" Type="http://schemas.openxmlformats.org/officeDocument/2006/relationships/image" Target="../media/image11.emf"/><Relationship Id="rId7" Type="http://schemas.openxmlformats.org/officeDocument/2006/relationships/oleObject" Target="../embeddings/oleObject7.bin"/><Relationship Id="rId8" Type="http://schemas.openxmlformats.org/officeDocument/2006/relationships/image" Target="../media/image22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cap="none" dirty="0" err="1" smtClean="0">
                <a:latin typeface="Arial"/>
                <a:cs typeface="Arial"/>
              </a:rPr>
              <a:t>Inharmonicity</a:t>
            </a:r>
            <a:r>
              <a:rPr lang="en-US" sz="4000" cap="none" dirty="0" smtClean="0">
                <a:latin typeface="Arial"/>
                <a:cs typeface="Arial"/>
              </a:rPr>
              <a:t> Regression against Pitch for Automatic Guitar Tablature Transcription</a:t>
            </a:r>
            <a:endParaRPr lang="en-US" sz="4000" cap="none" dirty="0"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213600" cy="1663700"/>
          </a:xfrm>
        </p:spPr>
        <p:txBody>
          <a:bodyPr/>
          <a:lstStyle/>
          <a:p>
            <a:r>
              <a:rPr lang="en-US" dirty="0" smtClean="0"/>
              <a:t>Thesis Defense – 06/01/17</a:t>
            </a:r>
          </a:p>
          <a:p>
            <a:r>
              <a:rPr lang="en-US" dirty="0" smtClean="0"/>
              <a:t>Jonathan </a:t>
            </a:r>
            <a:r>
              <a:rPr lang="en-US" dirty="0" smtClean="0"/>
              <a:t>Michelson</a:t>
            </a:r>
          </a:p>
          <a:p>
            <a:r>
              <a:rPr lang="en-US" dirty="0" smtClean="0"/>
              <a:t>Advisors: </a:t>
            </a:r>
            <a:r>
              <a:rPr lang="en-US" dirty="0" smtClean="0"/>
              <a:t>Dr. </a:t>
            </a:r>
            <a:r>
              <a:rPr lang="en-US" dirty="0" smtClean="0"/>
              <a:t>Richard Stern, </a:t>
            </a:r>
            <a:r>
              <a:rPr lang="en-US" dirty="0" smtClean="0"/>
              <a:t>Dr. </a:t>
            </a:r>
            <a:r>
              <a:rPr lang="en-US" dirty="0" smtClean="0"/>
              <a:t>Tom Sullivan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229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</a:t>
            </a:r>
            <a:r>
              <a:rPr lang="en-US" dirty="0" err="1" smtClean="0"/>
              <a:t>Inharmonicity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6750917"/>
              </p:ext>
            </p:extLst>
          </p:nvPr>
        </p:nvGraphicFramePr>
        <p:xfrm>
          <a:off x="3316288" y="2352675"/>
          <a:ext cx="250825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7" name="Equation" r:id="rId4" imgW="1016000" imgH="279400" progId="Equation.3">
                  <p:embed/>
                </p:oleObj>
              </mc:Choice>
              <mc:Fallback>
                <p:oleObj name="Equation" r:id="rId4" imgW="10160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16288" y="2352675"/>
                        <a:ext cx="2508250" cy="688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2117740"/>
              </p:ext>
            </p:extLst>
          </p:nvPr>
        </p:nvGraphicFramePr>
        <p:xfrm>
          <a:off x="3454400" y="4000124"/>
          <a:ext cx="206375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8" name="Equation" r:id="rId6" imgW="825500" imgH="406400" progId="Equation.3">
                  <p:embed/>
                </p:oleObj>
              </mc:Choice>
              <mc:Fallback>
                <p:oleObj name="Equation" r:id="rId6" imgW="825500" imgH="40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54400" y="4000124"/>
                        <a:ext cx="2063750" cy="101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60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Inharmonicity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dirty="0"/>
              <a:t>deterministic</a:t>
            </a:r>
          </a:p>
        </p:txBody>
      </p:sp>
      <p:pic>
        <p:nvPicPr>
          <p:cNvPr id="12" name="Content Placeholder 11" descr="Screen Shot 2017-04-03 at 6.41.3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729" r="-21729"/>
          <a:stretch>
            <a:fillRect/>
          </a:stretch>
        </p:blipFill>
        <p:spPr>
          <a:xfrm>
            <a:off x="0" y="1316671"/>
            <a:ext cx="8981339" cy="5322275"/>
          </a:xfr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772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Inharmonicity</a:t>
            </a:r>
            <a:r>
              <a:rPr lang="en-US" dirty="0" smtClean="0"/>
              <a:t> </a:t>
            </a:r>
            <a:r>
              <a:rPr lang="en-US" dirty="0" smtClean="0"/>
              <a:t>is </a:t>
            </a:r>
            <a:r>
              <a:rPr lang="en-US" dirty="0" smtClean="0"/>
              <a:t>deterministic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For any </a:t>
            </a:r>
            <a:r>
              <a:rPr lang="en-US" dirty="0"/>
              <a:t>fret number </a:t>
            </a:r>
            <a:r>
              <a:rPr lang="en-US" i="1" dirty="0"/>
              <a:t>n </a:t>
            </a:r>
            <a:r>
              <a:rPr lang="en-US" dirty="0"/>
              <a:t>and integer </a:t>
            </a:r>
            <a:r>
              <a:rPr lang="en-US" i="1" dirty="0" smtClean="0"/>
              <a:t>r, </a:t>
            </a:r>
            <a:r>
              <a:rPr lang="en-US" baseline="30000" dirty="0" smtClean="0"/>
              <a:t>1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650476"/>
              </p:ext>
            </p:extLst>
          </p:nvPr>
        </p:nvGraphicFramePr>
        <p:xfrm>
          <a:off x="2870200" y="2667201"/>
          <a:ext cx="315595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9" name="Equation" r:id="rId4" imgW="774700" imgH="241300" progId="Equation.3">
                  <p:embed/>
                </p:oleObj>
              </mc:Choice>
              <mc:Fallback>
                <p:oleObj name="Equation" r:id="rId4" imgW="7747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70200" y="2667201"/>
                        <a:ext cx="3155950" cy="936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4800" y="5865891"/>
            <a:ext cx="855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r>
              <a:rPr lang="en-US" sz="1400" dirty="0" smtClean="0"/>
              <a:t>. I. </a:t>
            </a:r>
            <a:r>
              <a:rPr lang="en-US" sz="1400" dirty="0" err="1" smtClean="0"/>
              <a:t>Barbancho</a:t>
            </a:r>
            <a:r>
              <a:rPr lang="en-US" sz="1400" dirty="0" smtClean="0"/>
              <a:t> et al. </a:t>
            </a:r>
            <a:r>
              <a:rPr lang="en-US" sz="1400" dirty="0" err="1"/>
              <a:t>Inharmonicity</a:t>
            </a:r>
            <a:r>
              <a:rPr lang="en-US" sz="1400" dirty="0"/>
              <a:t>-based </a:t>
            </a:r>
            <a:r>
              <a:rPr lang="en-US" sz="1400" dirty="0" smtClean="0"/>
              <a:t>method for </a:t>
            </a:r>
            <a:r>
              <a:rPr lang="en-US" sz="1400" dirty="0"/>
              <a:t>the automatic generation of guitar tablature. In </a:t>
            </a:r>
            <a:r>
              <a:rPr lang="en-US" sz="1400" i="1" dirty="0"/>
              <a:t>Proceedings of the IEEE Transactions </a:t>
            </a:r>
            <a:r>
              <a:rPr lang="en-US" sz="1400" i="1" dirty="0" smtClean="0"/>
              <a:t>on Audio</a:t>
            </a:r>
            <a:r>
              <a:rPr lang="en-US" sz="1400" i="1" dirty="0"/>
              <a:t>, Speech, and Language </a:t>
            </a:r>
            <a:r>
              <a:rPr lang="en-US" sz="1400" i="1" dirty="0" smtClean="0"/>
              <a:t>Processing</a:t>
            </a:r>
            <a:r>
              <a:rPr lang="en-US" sz="1400" dirty="0" smtClean="0"/>
              <a:t>, 2012</a:t>
            </a:r>
            <a:endParaRPr lang="en-US" sz="1400" i="1" dirty="0" smtClean="0"/>
          </a:p>
        </p:txBody>
      </p:sp>
    </p:spTree>
    <p:extLst>
      <p:ext uri="{BB962C8B-B14F-4D97-AF65-F5344CB8AC3E}">
        <p14:creationId xmlns:p14="http://schemas.microsoft.com/office/powerpoint/2010/main" val="434660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Barbancho’s</a:t>
            </a:r>
            <a:r>
              <a:rPr lang="en-US" dirty="0" smtClean="0"/>
              <a:t> method:</a:t>
            </a:r>
          </a:p>
          <a:p>
            <a:pPr lvl="1"/>
            <a:r>
              <a:rPr lang="en-US" dirty="0" smtClean="0"/>
              <a:t>Given open-strings, find </a:t>
            </a:r>
            <a:r>
              <a:rPr lang="en-US" dirty="0" err="1" smtClean="0"/>
              <a:t>tx</a:t>
            </a:r>
            <a:endParaRPr lang="en-US" dirty="0" smtClean="0"/>
          </a:p>
          <a:p>
            <a:pPr lvl="1"/>
            <a:r>
              <a:rPr lang="en-US" dirty="0" err="1" smtClean="0"/>
              <a:t>Inharmonicity</a:t>
            </a:r>
            <a:r>
              <a:rPr lang="en-US" dirty="0" smtClean="0"/>
              <a:t> alone is sufficient! But…</a:t>
            </a:r>
            <a:endParaRPr lang="en-US" dirty="0"/>
          </a:p>
          <a:p>
            <a:pPr lvl="1"/>
            <a:r>
              <a:rPr lang="en-US" dirty="0" smtClean="0"/>
              <a:t>Requires prior info</a:t>
            </a:r>
          </a:p>
          <a:p>
            <a:pPr lvl="1"/>
            <a:endParaRPr lang="en-US" dirty="0"/>
          </a:p>
          <a:p>
            <a:r>
              <a:rPr lang="en-US" dirty="0" smtClean="0"/>
              <a:t>Exploit </a:t>
            </a:r>
            <a:r>
              <a:rPr lang="en-US" dirty="0" smtClean="0"/>
              <a:t>deterministic </a:t>
            </a:r>
            <a:r>
              <a:rPr lang="en-US" dirty="0" err="1" smtClean="0"/>
              <a:t>inharmonicity</a:t>
            </a:r>
            <a:r>
              <a:rPr lang="en-US" dirty="0" smtClean="0"/>
              <a:t> trajectories W/O requisite prior info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5662691"/>
            <a:ext cx="8559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r>
              <a:rPr lang="en-US" sz="1400" dirty="0" smtClean="0"/>
              <a:t>. I. </a:t>
            </a:r>
            <a:r>
              <a:rPr lang="en-US" sz="1400" dirty="0" err="1" smtClean="0"/>
              <a:t>Barbancho</a:t>
            </a:r>
            <a:r>
              <a:rPr lang="en-US" sz="1400" dirty="0" smtClean="0"/>
              <a:t> et al. </a:t>
            </a:r>
            <a:r>
              <a:rPr lang="en-US" sz="1400" dirty="0" err="1"/>
              <a:t>Inharmonicity</a:t>
            </a:r>
            <a:r>
              <a:rPr lang="en-US" sz="1400" dirty="0"/>
              <a:t>-based </a:t>
            </a:r>
            <a:r>
              <a:rPr lang="en-US" sz="1400" dirty="0" smtClean="0"/>
              <a:t>method for </a:t>
            </a:r>
            <a:r>
              <a:rPr lang="en-US" sz="1400" dirty="0"/>
              <a:t>the automatic generation of guitar tablature. In </a:t>
            </a:r>
            <a:r>
              <a:rPr lang="en-US" sz="1400" i="1" dirty="0"/>
              <a:t>Proceedings of the IEEE Transactions </a:t>
            </a:r>
            <a:r>
              <a:rPr lang="en-US" sz="1400" i="1" dirty="0" smtClean="0"/>
              <a:t>on Audio</a:t>
            </a:r>
            <a:r>
              <a:rPr lang="en-US" sz="1400" i="1" dirty="0"/>
              <a:t>, Speech, and Language </a:t>
            </a:r>
            <a:r>
              <a:rPr lang="en-US" sz="1400" i="1" dirty="0" smtClean="0"/>
              <a:t>Processing</a:t>
            </a:r>
            <a:r>
              <a:rPr lang="en-US" sz="1400" dirty="0" smtClean="0"/>
              <a:t>, 2012</a:t>
            </a:r>
            <a:endParaRPr lang="en-US" sz="1400" i="1" dirty="0" smtClean="0"/>
          </a:p>
          <a:p>
            <a:r>
              <a:rPr lang="en-US" sz="1400" dirty="0" smtClean="0"/>
              <a:t>2. J</a:t>
            </a:r>
            <a:r>
              <a:rPr lang="en-US" sz="1400" dirty="0"/>
              <a:t>. </a:t>
            </a:r>
            <a:r>
              <a:rPr lang="en-US" sz="1400" dirty="0" err="1"/>
              <a:t>Abeßer</a:t>
            </a:r>
            <a:r>
              <a:rPr lang="en-US" sz="1400" dirty="0"/>
              <a:t>. Automatic string detection for bass guitar and electric guitar. In </a:t>
            </a:r>
            <a:r>
              <a:rPr lang="en-US" sz="1400" i="1" dirty="0"/>
              <a:t>From Sounds </a:t>
            </a:r>
            <a:r>
              <a:rPr lang="en-US" sz="1400" i="1" dirty="0" smtClean="0"/>
              <a:t>to Music </a:t>
            </a:r>
            <a:r>
              <a:rPr lang="en-US" sz="1400" i="1" dirty="0"/>
              <a:t>and Emotions - 9th International </a:t>
            </a:r>
            <a:r>
              <a:rPr lang="en-US" sz="1400" i="1" dirty="0" smtClean="0"/>
              <a:t>Symposium</a:t>
            </a:r>
            <a:r>
              <a:rPr lang="en-US" sz="1400" dirty="0" smtClean="0"/>
              <a:t>, 2012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41980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3239203" y="1777153"/>
            <a:ext cx="2111125" cy="1176867"/>
            <a:chOff x="1443789" y="3154947"/>
            <a:chExt cx="3088106" cy="1734518"/>
          </a:xfrm>
          <a:solidFill>
            <a:schemeClr val="bg2"/>
          </a:solidFill>
        </p:grpSpPr>
        <p:sp>
          <p:nvSpPr>
            <p:cNvPr id="5" name="Cloud 4"/>
            <p:cNvSpPr/>
            <p:nvPr/>
          </p:nvSpPr>
          <p:spPr>
            <a:xfrm>
              <a:off x="1443789" y="3154947"/>
              <a:ext cx="3088106" cy="1734518"/>
            </a:xfrm>
            <a:prstGeom prst="cloud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05714" y="3524926"/>
              <a:ext cx="2518805" cy="95259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Inharmonicity</a:t>
              </a:r>
              <a:r>
                <a:rPr lang="en-US" dirty="0" smtClean="0"/>
                <a:t> </a:t>
              </a:r>
              <a:r>
                <a:rPr lang="en-US" dirty="0" smtClean="0"/>
                <a:t>estimation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233216" y="3420577"/>
            <a:ext cx="2260570" cy="1312289"/>
            <a:chOff x="7062248" y="3712400"/>
            <a:chExt cx="2434502" cy="1091609"/>
          </a:xfrm>
        </p:grpSpPr>
        <p:sp>
          <p:nvSpPr>
            <p:cNvPr id="8" name="Cloud 7"/>
            <p:cNvSpPr/>
            <p:nvPr/>
          </p:nvSpPr>
          <p:spPr>
            <a:xfrm>
              <a:off x="7062248" y="3712400"/>
              <a:ext cx="2122662" cy="1091609"/>
            </a:xfrm>
            <a:prstGeom prst="cloud">
              <a:avLst/>
            </a:prstGeom>
            <a:solidFill>
              <a:schemeClr val="bg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207859" y="4143192"/>
              <a:ext cx="2288891" cy="307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Classification</a:t>
              </a:r>
              <a:endParaRPr lang="en-US" dirty="0" smtClean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04586" y="1741592"/>
            <a:ext cx="2438400" cy="1295401"/>
            <a:chOff x="1443789" y="1818619"/>
            <a:chExt cx="3088106" cy="1734518"/>
          </a:xfrm>
          <a:solidFill>
            <a:schemeClr val="bg2"/>
          </a:solidFill>
        </p:grpSpPr>
        <p:sp>
          <p:nvSpPr>
            <p:cNvPr id="15" name="Cloud 14"/>
            <p:cNvSpPr/>
            <p:nvPr/>
          </p:nvSpPr>
          <p:spPr>
            <a:xfrm>
              <a:off x="1443789" y="1818619"/>
              <a:ext cx="3088106" cy="1734518"/>
            </a:xfrm>
            <a:prstGeom prst="cloud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714780" y="2226737"/>
              <a:ext cx="2495436" cy="86542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Regression against pitch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606452" y="5171482"/>
            <a:ext cx="2591556" cy="1464733"/>
            <a:chOff x="3837869" y="3953934"/>
            <a:chExt cx="2498004" cy="1091609"/>
          </a:xfrm>
        </p:grpSpPr>
        <p:sp>
          <p:nvSpPr>
            <p:cNvPr id="19" name="Cloud 18"/>
            <p:cNvSpPr/>
            <p:nvPr/>
          </p:nvSpPr>
          <p:spPr>
            <a:xfrm>
              <a:off x="3837869" y="3953934"/>
              <a:ext cx="2122663" cy="1091609"/>
            </a:xfrm>
            <a:prstGeom prst="cloud">
              <a:avLst/>
            </a:prstGeom>
            <a:solidFill>
              <a:schemeClr val="bg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07424" y="4280817"/>
              <a:ext cx="1928449" cy="497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Tablature conversion</a:t>
              </a:r>
            </a:p>
          </p:txBody>
        </p:sp>
      </p:grpSp>
      <p:cxnSp>
        <p:nvCxnSpPr>
          <p:cNvPr id="21" name="Straight Connector 20"/>
          <p:cNvCxnSpPr>
            <a:stCxn id="6" idx="3"/>
          </p:cNvCxnSpPr>
          <p:nvPr/>
        </p:nvCxnSpPr>
        <p:spPr>
          <a:xfrm>
            <a:off x="5208559" y="2351349"/>
            <a:ext cx="796027" cy="14238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7134246" y="2759133"/>
            <a:ext cx="1" cy="661444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208559" y="4150585"/>
            <a:ext cx="1010004" cy="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28" name="Picture 27" descr="electric_guita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30487"/>
            <a:ext cx="1723854" cy="1228134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445180" y="2939225"/>
            <a:ext cx="1735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Training Audio</a:t>
            </a:r>
            <a:endParaRPr lang="en-US" sz="1600" dirty="0"/>
          </a:p>
        </p:txBody>
      </p:sp>
      <p:pic>
        <p:nvPicPr>
          <p:cNvPr id="30" name="Picture 29" descr="soun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054" y="2136070"/>
            <a:ext cx="669965" cy="655131"/>
          </a:xfrm>
          <a:prstGeom prst="rect">
            <a:avLst/>
          </a:prstGeom>
        </p:spPr>
      </p:pic>
      <p:cxnSp>
        <p:nvCxnSpPr>
          <p:cNvPr id="31" name="Straight Connector 30"/>
          <p:cNvCxnSpPr>
            <a:endCxn id="5" idx="2"/>
          </p:cNvCxnSpPr>
          <p:nvPr/>
        </p:nvCxnSpPr>
        <p:spPr>
          <a:xfrm>
            <a:off x="2489200" y="2365587"/>
            <a:ext cx="756551" cy="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acoustic_gtr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347176"/>
            <a:ext cx="1546750" cy="960614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420476" y="4517737"/>
            <a:ext cx="1735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Testing Audio</a:t>
            </a:r>
            <a:endParaRPr lang="en-US" sz="1600" dirty="0"/>
          </a:p>
        </p:txBody>
      </p:sp>
      <p:pic>
        <p:nvPicPr>
          <p:cNvPr id="35" name="Picture 34" descr="soun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350" y="3714582"/>
            <a:ext cx="669965" cy="655131"/>
          </a:xfrm>
          <a:prstGeom prst="rect">
            <a:avLst/>
          </a:prstGeom>
        </p:spPr>
      </p:pic>
      <p:cxnSp>
        <p:nvCxnSpPr>
          <p:cNvPr id="36" name="Straight Connector 35"/>
          <p:cNvCxnSpPr/>
          <p:nvPr/>
        </p:nvCxnSpPr>
        <p:spPr>
          <a:xfrm>
            <a:off x="2361938" y="4098745"/>
            <a:ext cx="1073281" cy="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3391603" y="3504555"/>
            <a:ext cx="2111125" cy="1176867"/>
            <a:chOff x="1443789" y="3154947"/>
            <a:chExt cx="3088106" cy="1734518"/>
          </a:xfrm>
          <a:solidFill>
            <a:schemeClr val="bg2"/>
          </a:solidFill>
        </p:grpSpPr>
        <p:sp>
          <p:nvSpPr>
            <p:cNvPr id="41" name="Cloud 40"/>
            <p:cNvSpPr/>
            <p:nvPr/>
          </p:nvSpPr>
          <p:spPr>
            <a:xfrm>
              <a:off x="1443789" y="3154947"/>
              <a:ext cx="3088106" cy="1734518"/>
            </a:xfrm>
            <a:prstGeom prst="cloud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805714" y="3524926"/>
              <a:ext cx="2518805" cy="95259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Inharmonicity</a:t>
              </a:r>
              <a:r>
                <a:rPr lang="en-US" dirty="0" smtClean="0"/>
                <a:t> </a:t>
              </a:r>
              <a:r>
                <a:rPr lang="en-US" dirty="0" smtClean="0"/>
                <a:t>estimation</a:t>
              </a:r>
              <a:endParaRPr lang="en-US" dirty="0"/>
            </a:p>
          </p:txBody>
        </p:sp>
      </p:grpSp>
      <p:cxnSp>
        <p:nvCxnSpPr>
          <p:cNvPr id="50" name="Straight Connector 49"/>
          <p:cNvCxnSpPr/>
          <p:nvPr/>
        </p:nvCxnSpPr>
        <p:spPr>
          <a:xfrm flipH="1">
            <a:off x="5749947" y="4517737"/>
            <a:ext cx="904853" cy="109236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223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</a:t>
            </a:r>
            <a:r>
              <a:rPr lang="en-US" dirty="0" smtClean="0"/>
              <a:t>1: </a:t>
            </a:r>
            <a:r>
              <a:rPr lang="en-US" dirty="0" err="1" smtClean="0"/>
              <a:t>Inharmonicity</a:t>
            </a:r>
            <a:r>
              <a:rPr lang="en-US" dirty="0" smtClean="0"/>
              <a:t>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20" name="Picture 19" descr="Screen Shot 2016-02-28 at 8.09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9" y="2120900"/>
            <a:ext cx="9012971" cy="40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32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</a:t>
            </a:r>
            <a:r>
              <a:rPr lang="en-US" dirty="0"/>
              <a:t>2</a:t>
            </a:r>
            <a:r>
              <a:rPr lang="en-US" dirty="0" smtClean="0"/>
              <a:t>: Regression against Pitch</a:t>
            </a:r>
            <a:endParaRPr lang="en-US" dirty="0"/>
          </a:p>
        </p:txBody>
      </p:sp>
      <p:pic>
        <p:nvPicPr>
          <p:cNvPr id="4" name="Content Placeholder 3" descr="beta-v-midi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22" r="-4822"/>
          <a:stretch>
            <a:fillRect/>
          </a:stretch>
        </p:blipFill>
        <p:spPr>
          <a:xfrm>
            <a:off x="457200" y="1676400"/>
            <a:ext cx="8229600" cy="4876800"/>
          </a:xfr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62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</a:t>
            </a:r>
            <a:r>
              <a:rPr lang="en-US" dirty="0"/>
              <a:t>2</a:t>
            </a:r>
            <a:r>
              <a:rPr lang="en-US" dirty="0" smtClean="0"/>
              <a:t>: Regression against Pitch</a:t>
            </a:r>
            <a:endParaRPr lang="en-US" dirty="0"/>
          </a:p>
        </p:txBody>
      </p:sp>
      <p:pic>
        <p:nvPicPr>
          <p:cNvPr id="4" name="Content Placeholder 3" descr="beta-v-midi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22" r="-4822"/>
          <a:stretch>
            <a:fillRect/>
          </a:stretch>
        </p:blipFill>
        <p:spPr>
          <a:xfrm>
            <a:off x="457200" y="1676400"/>
            <a:ext cx="8229600" cy="4876800"/>
          </a:xfr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17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485900" y="1524000"/>
            <a:ext cx="2514600" cy="4178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173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</a:t>
            </a:r>
            <a:r>
              <a:rPr lang="en-US" dirty="0"/>
              <a:t>2</a:t>
            </a:r>
            <a:r>
              <a:rPr lang="en-US" dirty="0" smtClean="0"/>
              <a:t>: Regression against Pitch</a:t>
            </a:r>
            <a:endParaRPr lang="en-US" dirty="0"/>
          </a:p>
        </p:txBody>
      </p:sp>
      <p:pic>
        <p:nvPicPr>
          <p:cNvPr id="4" name="Content Placeholder 3" descr="beta-v-midi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22" r="-4822"/>
          <a:stretch>
            <a:fillRect/>
          </a:stretch>
        </p:blipFill>
        <p:spPr>
          <a:xfrm>
            <a:off x="457200" y="1676400"/>
            <a:ext cx="8229600" cy="4876800"/>
          </a:xfr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18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485900" y="1524000"/>
            <a:ext cx="2514600" cy="4178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955800" y="2768600"/>
            <a:ext cx="3390900" cy="345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198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</a:t>
            </a:r>
            <a:r>
              <a:rPr lang="en-US" dirty="0"/>
              <a:t>2</a:t>
            </a:r>
            <a:r>
              <a:rPr lang="en-US" dirty="0" smtClean="0"/>
              <a:t>: Regression against Pitch</a:t>
            </a:r>
            <a:endParaRPr lang="en-US" dirty="0"/>
          </a:p>
        </p:txBody>
      </p:sp>
      <p:pic>
        <p:nvPicPr>
          <p:cNvPr id="4" name="Content Placeholder 3" descr="beta-v-midi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22" r="-4822"/>
          <a:stretch>
            <a:fillRect/>
          </a:stretch>
        </p:blipFill>
        <p:spPr>
          <a:xfrm>
            <a:off x="457200" y="1676400"/>
            <a:ext cx="8229600" cy="4876800"/>
          </a:xfr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19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485900" y="1524000"/>
            <a:ext cx="2514600" cy="4178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955800" y="2768600"/>
            <a:ext cx="3390900" cy="345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2197100" y="3695700"/>
            <a:ext cx="3898900" cy="2565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198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r>
              <a:rPr lang="en-US" dirty="0"/>
              <a:t> </a:t>
            </a:r>
            <a:r>
              <a:rPr lang="en-US" dirty="0" smtClean="0"/>
              <a:t>&amp; Previous </a:t>
            </a:r>
            <a:r>
              <a:rPr lang="en-US" dirty="0" smtClean="0"/>
              <a:t>Work</a:t>
            </a:r>
          </a:p>
          <a:p>
            <a:pPr lvl="1"/>
            <a:r>
              <a:rPr lang="en-US" dirty="0" smtClean="0"/>
              <a:t>Guitar, Tablature, </a:t>
            </a:r>
            <a:r>
              <a:rPr lang="en-US" dirty="0" err="1" smtClean="0"/>
              <a:t>Inharmonicity</a:t>
            </a:r>
            <a:endParaRPr lang="en-US" dirty="0" smtClean="0"/>
          </a:p>
          <a:p>
            <a:r>
              <a:rPr lang="en-US" dirty="0" smtClean="0"/>
              <a:t>Missing Science</a:t>
            </a:r>
            <a:endParaRPr lang="en-US" dirty="0"/>
          </a:p>
          <a:p>
            <a:r>
              <a:rPr lang="en-US" dirty="0" smtClean="0"/>
              <a:t>Proposed </a:t>
            </a:r>
            <a:r>
              <a:rPr lang="en-US" dirty="0" smtClean="0"/>
              <a:t>System</a:t>
            </a:r>
            <a:endParaRPr lang="en-US" dirty="0"/>
          </a:p>
          <a:p>
            <a:r>
              <a:rPr lang="en-US" dirty="0" smtClean="0"/>
              <a:t>Evaluation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37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</a:t>
            </a:r>
            <a:r>
              <a:rPr lang="en-US" dirty="0"/>
              <a:t>2</a:t>
            </a:r>
            <a:r>
              <a:rPr lang="en-US" dirty="0" smtClean="0"/>
              <a:t>: Regression against Pitch</a:t>
            </a:r>
            <a:endParaRPr lang="en-US" dirty="0"/>
          </a:p>
        </p:txBody>
      </p:sp>
      <p:pic>
        <p:nvPicPr>
          <p:cNvPr id="4" name="Content Placeholder 3" descr="beta-v-midi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22" r="-4822"/>
          <a:stretch>
            <a:fillRect/>
          </a:stretch>
        </p:blipFill>
        <p:spPr>
          <a:xfrm>
            <a:off x="457200" y="1676400"/>
            <a:ext cx="8229600" cy="4876800"/>
          </a:xfr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20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485900" y="1524000"/>
            <a:ext cx="2514600" cy="4178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955800" y="2768600"/>
            <a:ext cx="3390900" cy="345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2197100" y="3695700"/>
            <a:ext cx="3898900" cy="2565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086100" y="2374900"/>
            <a:ext cx="3429000" cy="3721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198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</a:t>
            </a:r>
            <a:r>
              <a:rPr lang="en-US" dirty="0"/>
              <a:t>2</a:t>
            </a:r>
            <a:r>
              <a:rPr lang="en-US" dirty="0" smtClean="0"/>
              <a:t>: Regression against Pitch</a:t>
            </a:r>
            <a:endParaRPr lang="en-US" dirty="0"/>
          </a:p>
        </p:txBody>
      </p:sp>
      <p:pic>
        <p:nvPicPr>
          <p:cNvPr id="4" name="Content Placeholder 3" descr="beta-v-midi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22" r="-4822"/>
          <a:stretch>
            <a:fillRect/>
          </a:stretch>
        </p:blipFill>
        <p:spPr>
          <a:xfrm>
            <a:off x="457200" y="1676400"/>
            <a:ext cx="8229600" cy="4876800"/>
          </a:xfr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21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485900" y="1524000"/>
            <a:ext cx="2514600" cy="4178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955800" y="2768600"/>
            <a:ext cx="3390900" cy="345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2197100" y="3695700"/>
            <a:ext cx="3898900" cy="2565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086100" y="2374900"/>
            <a:ext cx="3429000" cy="3721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619500" y="3987800"/>
            <a:ext cx="3898900" cy="2565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198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</a:t>
            </a:r>
            <a:r>
              <a:rPr lang="en-US" dirty="0"/>
              <a:t>2</a:t>
            </a:r>
            <a:r>
              <a:rPr lang="en-US" dirty="0" smtClean="0"/>
              <a:t>: Regression against Pitch</a:t>
            </a:r>
            <a:endParaRPr lang="en-US" dirty="0"/>
          </a:p>
        </p:txBody>
      </p:sp>
      <p:pic>
        <p:nvPicPr>
          <p:cNvPr id="4" name="Content Placeholder 3" descr="beta-v-midi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22" r="-4822"/>
          <a:stretch>
            <a:fillRect/>
          </a:stretch>
        </p:blipFill>
        <p:spPr>
          <a:xfrm>
            <a:off x="457200" y="1676400"/>
            <a:ext cx="8229600" cy="4876800"/>
          </a:xfr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22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485900" y="1524000"/>
            <a:ext cx="2514600" cy="4178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955800" y="2768600"/>
            <a:ext cx="3390900" cy="345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2197100" y="3695700"/>
            <a:ext cx="3898900" cy="2565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086100" y="2374900"/>
            <a:ext cx="3429000" cy="3721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619500" y="3987800"/>
            <a:ext cx="3898900" cy="2565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619500" y="5130800"/>
            <a:ext cx="5295900" cy="1282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991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</a:t>
            </a:r>
            <a:r>
              <a:rPr lang="en-US" dirty="0"/>
              <a:t>2</a:t>
            </a:r>
            <a:r>
              <a:rPr lang="en-US" dirty="0" smtClean="0"/>
              <a:t>: Regression against Pitch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5" name="Content Placeholder 4" descr="regression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107" r="-610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73329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</a:t>
            </a:r>
            <a:r>
              <a:rPr lang="en-US" dirty="0"/>
              <a:t>2</a:t>
            </a:r>
            <a:r>
              <a:rPr lang="en-US" dirty="0" smtClean="0"/>
              <a:t>: Regression against Pitch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4" name="Content Placeholder 3" descr="Screen Shot 2017-05-29 at 4.47.2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2201" b="-52201"/>
          <a:stretch>
            <a:fillRect/>
          </a:stretch>
        </p:blipFill>
        <p:spPr>
          <a:xfrm>
            <a:off x="2044700" y="2032000"/>
            <a:ext cx="4393406" cy="2603500"/>
          </a:xfrm>
        </p:spPr>
      </p:pic>
    </p:spTree>
    <p:extLst>
      <p:ext uri="{BB962C8B-B14F-4D97-AF65-F5344CB8AC3E}">
        <p14:creationId xmlns:p14="http://schemas.microsoft.com/office/powerpoint/2010/main" val="2212886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</a:t>
            </a:r>
            <a:r>
              <a:rPr lang="en-US" dirty="0" smtClean="0"/>
              <a:t>3: Classification</a:t>
            </a:r>
            <a:endParaRPr lang="en-US" dirty="0"/>
          </a:p>
        </p:txBody>
      </p:sp>
      <p:pic>
        <p:nvPicPr>
          <p:cNvPr id="4" name="Content Placeholder 3" descr="classificatio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648" r="-7648"/>
          <a:stretch>
            <a:fillRect/>
          </a:stretch>
        </p:blipFill>
        <p:spPr/>
      </p:pic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266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</a:t>
            </a:r>
            <a:r>
              <a:rPr lang="en-US" dirty="0" smtClean="0"/>
              <a:t>3: Classification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5" name="Content Placeholder 4" descr="Screen Shot 2017-05-29 at 4.48.5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7521" b="-37521"/>
          <a:stretch>
            <a:fillRect/>
          </a:stretch>
        </p:blipFill>
        <p:spPr>
          <a:xfrm>
            <a:off x="2692400" y="2302934"/>
            <a:ext cx="3784600" cy="2242726"/>
          </a:xfrm>
        </p:spPr>
      </p:pic>
    </p:spTree>
    <p:extLst>
      <p:ext uri="{BB962C8B-B14F-4D97-AF65-F5344CB8AC3E}">
        <p14:creationId xmlns:p14="http://schemas.microsoft.com/office/powerpoint/2010/main" val="435189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Tablature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Fret(note) = midi(note) – midi(string(note))</a:t>
            </a:r>
            <a:endParaRPr lang="en-US" dirty="0" smtClean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63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Screen Shot 2017-04-04 at 9.42.5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408" y="2923025"/>
            <a:ext cx="1758950" cy="18892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Tablature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847937" y="2579646"/>
            <a:ext cx="2868929" cy="1633959"/>
          </a:xfrm>
          <a:prstGeom prst="line">
            <a:avLst/>
          </a:prstGeom>
          <a:ln w="508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847937" y="2719346"/>
            <a:ext cx="2405571" cy="1457114"/>
            <a:chOff x="3870537" y="3272367"/>
            <a:chExt cx="2405571" cy="1457114"/>
          </a:xfrm>
        </p:grpSpPr>
        <p:sp>
          <p:nvSpPr>
            <p:cNvPr id="32" name="Oval 31"/>
            <p:cNvSpPr/>
            <p:nvPr/>
          </p:nvSpPr>
          <p:spPr>
            <a:xfrm>
              <a:off x="3870537" y="4588933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258543" y="4448385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720131" y="4244193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012457" y="3945467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389034" y="3843868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5706534" y="3577167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6131984" y="3272367"/>
              <a:ext cx="144124" cy="140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cxnSp>
        <p:nvCxnSpPr>
          <p:cNvPr id="7" name="Straight Arrow Connector 6"/>
          <p:cNvCxnSpPr/>
          <p:nvPr/>
        </p:nvCxnSpPr>
        <p:spPr>
          <a:xfrm>
            <a:off x="1015809" y="4356100"/>
            <a:ext cx="209357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15809" y="4551402"/>
            <a:ext cx="45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F2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655338" y="4558268"/>
            <a:ext cx="47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D4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921174" y="2579646"/>
            <a:ext cx="0" cy="2058248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202708" y="2607440"/>
            <a:ext cx="0" cy="2058248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2150" y="5212834"/>
            <a:ext cx="391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Given tuning: E2, A2, D3, G3, b3, e4</a:t>
            </a:r>
            <a:endParaRPr lang="en-US" dirty="0"/>
          </a:p>
        </p:txBody>
      </p:sp>
      <p:sp>
        <p:nvSpPr>
          <p:cNvPr id="16" name="Freeform 15"/>
          <p:cNvSpPr/>
          <p:nvPr/>
        </p:nvSpPr>
        <p:spPr>
          <a:xfrm>
            <a:off x="2870200" y="3263900"/>
            <a:ext cx="1905000" cy="1320800"/>
          </a:xfrm>
          <a:custGeom>
            <a:avLst/>
            <a:gdLst>
              <a:gd name="connsiteX0" fmla="*/ 0 w 1905000"/>
              <a:gd name="connsiteY0" fmla="*/ 0 h 1320800"/>
              <a:gd name="connsiteX1" fmla="*/ 25400 w 1905000"/>
              <a:gd name="connsiteY1" fmla="*/ 63500 h 1320800"/>
              <a:gd name="connsiteX2" fmla="*/ 38100 w 1905000"/>
              <a:gd name="connsiteY2" fmla="*/ 101600 h 1320800"/>
              <a:gd name="connsiteX3" fmla="*/ 88900 w 1905000"/>
              <a:gd name="connsiteY3" fmla="*/ 190500 h 1320800"/>
              <a:gd name="connsiteX4" fmla="*/ 114300 w 1905000"/>
              <a:gd name="connsiteY4" fmla="*/ 266700 h 1320800"/>
              <a:gd name="connsiteX5" fmla="*/ 127000 w 1905000"/>
              <a:gd name="connsiteY5" fmla="*/ 304800 h 1320800"/>
              <a:gd name="connsiteX6" fmla="*/ 177800 w 1905000"/>
              <a:gd name="connsiteY6" fmla="*/ 381000 h 1320800"/>
              <a:gd name="connsiteX7" fmla="*/ 190500 w 1905000"/>
              <a:gd name="connsiteY7" fmla="*/ 419100 h 1320800"/>
              <a:gd name="connsiteX8" fmla="*/ 279400 w 1905000"/>
              <a:gd name="connsiteY8" fmla="*/ 469900 h 1320800"/>
              <a:gd name="connsiteX9" fmla="*/ 292100 w 1905000"/>
              <a:gd name="connsiteY9" fmla="*/ 508000 h 1320800"/>
              <a:gd name="connsiteX10" fmla="*/ 355600 w 1905000"/>
              <a:gd name="connsiteY10" fmla="*/ 596900 h 1320800"/>
              <a:gd name="connsiteX11" fmla="*/ 393700 w 1905000"/>
              <a:gd name="connsiteY11" fmla="*/ 635000 h 1320800"/>
              <a:gd name="connsiteX12" fmla="*/ 419100 w 1905000"/>
              <a:gd name="connsiteY12" fmla="*/ 673100 h 1320800"/>
              <a:gd name="connsiteX13" fmla="*/ 431800 w 1905000"/>
              <a:gd name="connsiteY13" fmla="*/ 711200 h 1320800"/>
              <a:gd name="connsiteX14" fmla="*/ 508000 w 1905000"/>
              <a:gd name="connsiteY14" fmla="*/ 762000 h 1320800"/>
              <a:gd name="connsiteX15" fmla="*/ 520700 w 1905000"/>
              <a:gd name="connsiteY15" fmla="*/ 800100 h 1320800"/>
              <a:gd name="connsiteX16" fmla="*/ 571500 w 1905000"/>
              <a:gd name="connsiteY16" fmla="*/ 825500 h 1320800"/>
              <a:gd name="connsiteX17" fmla="*/ 685800 w 1905000"/>
              <a:gd name="connsiteY17" fmla="*/ 863600 h 1320800"/>
              <a:gd name="connsiteX18" fmla="*/ 762000 w 1905000"/>
              <a:gd name="connsiteY18" fmla="*/ 927100 h 1320800"/>
              <a:gd name="connsiteX19" fmla="*/ 838200 w 1905000"/>
              <a:gd name="connsiteY19" fmla="*/ 977900 h 1320800"/>
              <a:gd name="connsiteX20" fmla="*/ 876300 w 1905000"/>
              <a:gd name="connsiteY20" fmla="*/ 1016000 h 1320800"/>
              <a:gd name="connsiteX21" fmla="*/ 1003300 w 1905000"/>
              <a:gd name="connsiteY21" fmla="*/ 1041400 h 1320800"/>
              <a:gd name="connsiteX22" fmla="*/ 1041400 w 1905000"/>
              <a:gd name="connsiteY22" fmla="*/ 1066800 h 1320800"/>
              <a:gd name="connsiteX23" fmla="*/ 1079500 w 1905000"/>
              <a:gd name="connsiteY23" fmla="*/ 1079500 h 1320800"/>
              <a:gd name="connsiteX24" fmla="*/ 1117600 w 1905000"/>
              <a:gd name="connsiteY24" fmla="*/ 1117600 h 1320800"/>
              <a:gd name="connsiteX25" fmla="*/ 1219200 w 1905000"/>
              <a:gd name="connsiteY25" fmla="*/ 1130300 h 1320800"/>
              <a:gd name="connsiteX26" fmla="*/ 1270000 w 1905000"/>
              <a:gd name="connsiteY26" fmla="*/ 1143000 h 1320800"/>
              <a:gd name="connsiteX27" fmla="*/ 1346200 w 1905000"/>
              <a:gd name="connsiteY27" fmla="*/ 1168400 h 1320800"/>
              <a:gd name="connsiteX28" fmla="*/ 1473200 w 1905000"/>
              <a:gd name="connsiteY28" fmla="*/ 1181100 h 1320800"/>
              <a:gd name="connsiteX29" fmla="*/ 1714500 w 1905000"/>
              <a:gd name="connsiteY29" fmla="*/ 1219200 h 1320800"/>
              <a:gd name="connsiteX30" fmla="*/ 1752600 w 1905000"/>
              <a:gd name="connsiteY30" fmla="*/ 1231900 h 1320800"/>
              <a:gd name="connsiteX31" fmla="*/ 1905000 w 1905000"/>
              <a:gd name="connsiteY31" fmla="*/ 1244600 h 1320800"/>
              <a:gd name="connsiteX32" fmla="*/ 1879600 w 1905000"/>
              <a:gd name="connsiteY32" fmla="*/ 1206500 h 1320800"/>
              <a:gd name="connsiteX33" fmla="*/ 1892300 w 1905000"/>
              <a:gd name="connsiteY33" fmla="*/ 1244600 h 1320800"/>
              <a:gd name="connsiteX34" fmla="*/ 1816100 w 1905000"/>
              <a:gd name="connsiteY34" fmla="*/ 1295400 h 1320800"/>
              <a:gd name="connsiteX35" fmla="*/ 1765300 w 1905000"/>
              <a:gd name="connsiteY35" fmla="*/ 1320800 h 1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905000" h="1320800">
                <a:moveTo>
                  <a:pt x="0" y="0"/>
                </a:moveTo>
                <a:cubicBezTo>
                  <a:pt x="8467" y="21167"/>
                  <a:pt x="17395" y="42154"/>
                  <a:pt x="25400" y="63500"/>
                </a:cubicBezTo>
                <a:cubicBezTo>
                  <a:pt x="30100" y="76035"/>
                  <a:pt x="32113" y="89626"/>
                  <a:pt x="38100" y="101600"/>
                </a:cubicBezTo>
                <a:cubicBezTo>
                  <a:pt x="83922" y="193243"/>
                  <a:pt x="44370" y="79174"/>
                  <a:pt x="88900" y="190500"/>
                </a:cubicBezTo>
                <a:cubicBezTo>
                  <a:pt x="98844" y="215359"/>
                  <a:pt x="105833" y="241300"/>
                  <a:pt x="114300" y="266700"/>
                </a:cubicBezTo>
                <a:cubicBezTo>
                  <a:pt x="118533" y="279400"/>
                  <a:pt x="119574" y="293661"/>
                  <a:pt x="127000" y="304800"/>
                </a:cubicBezTo>
                <a:cubicBezTo>
                  <a:pt x="143933" y="330200"/>
                  <a:pt x="168147" y="352040"/>
                  <a:pt x="177800" y="381000"/>
                </a:cubicBezTo>
                <a:cubicBezTo>
                  <a:pt x="182033" y="393700"/>
                  <a:pt x="182137" y="408647"/>
                  <a:pt x="190500" y="419100"/>
                </a:cubicBezTo>
                <a:cubicBezTo>
                  <a:pt x="202467" y="434059"/>
                  <a:pt x="266900" y="463650"/>
                  <a:pt x="279400" y="469900"/>
                </a:cubicBezTo>
                <a:cubicBezTo>
                  <a:pt x="283633" y="482600"/>
                  <a:pt x="286113" y="496026"/>
                  <a:pt x="292100" y="508000"/>
                </a:cubicBezTo>
                <a:cubicBezTo>
                  <a:pt x="300141" y="524082"/>
                  <a:pt x="348697" y="588846"/>
                  <a:pt x="355600" y="596900"/>
                </a:cubicBezTo>
                <a:cubicBezTo>
                  <a:pt x="367289" y="610537"/>
                  <a:pt x="382202" y="621202"/>
                  <a:pt x="393700" y="635000"/>
                </a:cubicBezTo>
                <a:cubicBezTo>
                  <a:pt x="403471" y="646726"/>
                  <a:pt x="412274" y="659448"/>
                  <a:pt x="419100" y="673100"/>
                </a:cubicBezTo>
                <a:cubicBezTo>
                  <a:pt x="425087" y="685074"/>
                  <a:pt x="422334" y="701734"/>
                  <a:pt x="431800" y="711200"/>
                </a:cubicBezTo>
                <a:cubicBezTo>
                  <a:pt x="453386" y="732786"/>
                  <a:pt x="508000" y="762000"/>
                  <a:pt x="508000" y="762000"/>
                </a:cubicBezTo>
                <a:cubicBezTo>
                  <a:pt x="512233" y="774700"/>
                  <a:pt x="511234" y="790634"/>
                  <a:pt x="520700" y="800100"/>
                </a:cubicBezTo>
                <a:cubicBezTo>
                  <a:pt x="534087" y="813487"/>
                  <a:pt x="554200" y="817811"/>
                  <a:pt x="571500" y="825500"/>
                </a:cubicBezTo>
                <a:cubicBezTo>
                  <a:pt x="632988" y="852828"/>
                  <a:pt x="626832" y="848858"/>
                  <a:pt x="685800" y="863600"/>
                </a:cubicBezTo>
                <a:cubicBezTo>
                  <a:pt x="821946" y="954364"/>
                  <a:pt x="615321" y="813017"/>
                  <a:pt x="762000" y="927100"/>
                </a:cubicBezTo>
                <a:cubicBezTo>
                  <a:pt x="786097" y="945842"/>
                  <a:pt x="816614" y="956314"/>
                  <a:pt x="838200" y="977900"/>
                </a:cubicBezTo>
                <a:cubicBezTo>
                  <a:pt x="850900" y="990600"/>
                  <a:pt x="859537" y="1009553"/>
                  <a:pt x="876300" y="1016000"/>
                </a:cubicBezTo>
                <a:cubicBezTo>
                  <a:pt x="916594" y="1031498"/>
                  <a:pt x="1003300" y="1041400"/>
                  <a:pt x="1003300" y="1041400"/>
                </a:cubicBezTo>
                <a:cubicBezTo>
                  <a:pt x="1016000" y="1049867"/>
                  <a:pt x="1027748" y="1059974"/>
                  <a:pt x="1041400" y="1066800"/>
                </a:cubicBezTo>
                <a:cubicBezTo>
                  <a:pt x="1053374" y="1072787"/>
                  <a:pt x="1068361" y="1072074"/>
                  <a:pt x="1079500" y="1079500"/>
                </a:cubicBezTo>
                <a:cubicBezTo>
                  <a:pt x="1094444" y="1089463"/>
                  <a:pt x="1100721" y="1111462"/>
                  <a:pt x="1117600" y="1117600"/>
                </a:cubicBezTo>
                <a:cubicBezTo>
                  <a:pt x="1149675" y="1129264"/>
                  <a:pt x="1185534" y="1124689"/>
                  <a:pt x="1219200" y="1130300"/>
                </a:cubicBezTo>
                <a:cubicBezTo>
                  <a:pt x="1236417" y="1133169"/>
                  <a:pt x="1253282" y="1137984"/>
                  <a:pt x="1270000" y="1143000"/>
                </a:cubicBezTo>
                <a:cubicBezTo>
                  <a:pt x="1295645" y="1150693"/>
                  <a:pt x="1319559" y="1165736"/>
                  <a:pt x="1346200" y="1168400"/>
                </a:cubicBezTo>
                <a:lnTo>
                  <a:pt x="1473200" y="1181100"/>
                </a:lnTo>
                <a:cubicBezTo>
                  <a:pt x="1604463" y="1233605"/>
                  <a:pt x="1481134" y="1191745"/>
                  <a:pt x="1714500" y="1219200"/>
                </a:cubicBezTo>
                <a:cubicBezTo>
                  <a:pt x="1727795" y="1220764"/>
                  <a:pt x="1739330" y="1230131"/>
                  <a:pt x="1752600" y="1231900"/>
                </a:cubicBezTo>
                <a:cubicBezTo>
                  <a:pt x="1803129" y="1238637"/>
                  <a:pt x="1854200" y="1240367"/>
                  <a:pt x="1905000" y="1244600"/>
                </a:cubicBezTo>
                <a:cubicBezTo>
                  <a:pt x="1812241" y="1213680"/>
                  <a:pt x="1802825" y="1225694"/>
                  <a:pt x="1879600" y="1206500"/>
                </a:cubicBezTo>
                <a:cubicBezTo>
                  <a:pt x="1883833" y="1219200"/>
                  <a:pt x="1900081" y="1233707"/>
                  <a:pt x="1892300" y="1244600"/>
                </a:cubicBezTo>
                <a:cubicBezTo>
                  <a:pt x="1874557" y="1269441"/>
                  <a:pt x="1845060" y="1285747"/>
                  <a:pt x="1816100" y="1295400"/>
                </a:cubicBezTo>
                <a:cubicBezTo>
                  <a:pt x="1772320" y="1309993"/>
                  <a:pt x="1787466" y="1298634"/>
                  <a:pt x="1765300" y="132080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36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Addition: Tuning-compensation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Different </a:t>
            </a:r>
            <a:r>
              <a:rPr lang="en-US" dirty="0" smtClean="0"/>
              <a:t>tuning simply scales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inharmonicity</a:t>
            </a:r>
            <a:r>
              <a:rPr lang="en-US" dirty="0" smtClean="0">
                <a:sym typeface="Wingdings"/>
              </a:rPr>
              <a:t> curves</a:t>
            </a:r>
          </a:p>
          <a:p>
            <a:pPr lvl="1"/>
            <a:r>
              <a:rPr lang="en-US" dirty="0" smtClean="0">
                <a:sym typeface="Wingdings"/>
              </a:rPr>
              <a:t>Proposed system easily </a:t>
            </a:r>
            <a:r>
              <a:rPr lang="en-US" dirty="0" err="1" smtClean="0">
                <a:sym typeface="Wingdings"/>
              </a:rPr>
              <a:t>accomodates</a:t>
            </a:r>
            <a:r>
              <a:rPr lang="en-US" dirty="0" smtClean="0">
                <a:sym typeface="Wingdings"/>
              </a:rPr>
              <a:t> this</a:t>
            </a:r>
            <a:endParaRPr lang="en-US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6805557"/>
              </p:ext>
            </p:extLst>
          </p:nvPr>
        </p:nvGraphicFramePr>
        <p:xfrm>
          <a:off x="1879600" y="2015066"/>
          <a:ext cx="206375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11" name="Equation" r:id="rId3" imgW="825500" imgH="406400" progId="Equation.3">
                  <p:embed/>
                </p:oleObj>
              </mc:Choice>
              <mc:Fallback>
                <p:oleObj name="Equation" r:id="rId3" imgW="825500" imgH="40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79600" y="2015066"/>
                        <a:ext cx="2063750" cy="101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Content Placeholder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3994096"/>
              </p:ext>
            </p:extLst>
          </p:nvPr>
        </p:nvGraphicFramePr>
        <p:xfrm>
          <a:off x="5439217" y="2176612"/>
          <a:ext cx="1316899" cy="677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12" name="Equation" r:id="rId5" imgW="444500" imgH="228600" progId="Equation.3">
                  <p:embed/>
                </p:oleObj>
              </mc:Choice>
              <mc:Fallback>
                <p:oleObj name="Equation" r:id="rId5" imgW="4445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39217" y="2176612"/>
                        <a:ext cx="1316899" cy="6773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6"/>
          <p:cNvSpPr/>
          <p:nvPr/>
        </p:nvSpPr>
        <p:spPr>
          <a:xfrm>
            <a:off x="3486150" y="2625039"/>
            <a:ext cx="457200" cy="457200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131733" y="2625039"/>
            <a:ext cx="1151467" cy="228906"/>
          </a:xfrm>
          <a:prstGeom prst="straightConnector1">
            <a:avLst/>
          </a:prstGeom>
          <a:ln>
            <a:solidFill>
              <a:schemeClr val="accent1">
                <a:alpha val="18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9" name="Picture 8" descr="Screen Shot 2017-05-29 at 4.55.20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377" y="3454400"/>
            <a:ext cx="2754443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250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Guitar, and Pitch Overlap</a:t>
            </a:r>
            <a:endParaRPr lang="en-US" dirty="0"/>
          </a:p>
        </p:txBody>
      </p:sp>
      <p:pic>
        <p:nvPicPr>
          <p:cNvPr id="4" name="Content Placeholder 3" descr="pitch-ranges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268" r="-10268"/>
          <a:stretch>
            <a:fillRect/>
          </a:stretch>
        </p:blipFill>
        <p:spPr/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637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Addition: Tuning-compensation</a:t>
            </a:r>
            <a:endParaRPr lang="en-US" dirty="0"/>
          </a:p>
        </p:txBody>
      </p:sp>
      <p:pic>
        <p:nvPicPr>
          <p:cNvPr id="7" name="Content Placeholder 10" descr="tuning-on-beta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965" b="-33965"/>
          <a:stretch>
            <a:fillRect/>
          </a:stretch>
        </p:blipFill>
        <p:spPr>
          <a:xfrm>
            <a:off x="-440795" y="1261854"/>
            <a:ext cx="10072688" cy="6662928"/>
          </a:xfrm>
          <a:prstGeom prst="rect">
            <a:avLst/>
          </a:prstGeom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3265147"/>
              </p:ext>
            </p:extLst>
          </p:nvPr>
        </p:nvGraphicFramePr>
        <p:xfrm>
          <a:off x="1879600" y="1489760"/>
          <a:ext cx="206375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5" name="Equation" r:id="rId5" imgW="825500" imgH="406400" progId="Equation.3">
                  <p:embed/>
                </p:oleObj>
              </mc:Choice>
              <mc:Fallback>
                <p:oleObj name="Equation" r:id="rId5" imgW="825500" imgH="40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79600" y="1489760"/>
                        <a:ext cx="2063750" cy="101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Content Placeholder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8172826"/>
              </p:ext>
            </p:extLst>
          </p:nvPr>
        </p:nvGraphicFramePr>
        <p:xfrm>
          <a:off x="5439217" y="1651306"/>
          <a:ext cx="1316899" cy="677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6" name="Equation" r:id="rId7" imgW="444500" imgH="228600" progId="Equation.3">
                  <p:embed/>
                </p:oleObj>
              </mc:Choice>
              <mc:Fallback>
                <p:oleObj name="Equation" r:id="rId7" imgW="4445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39217" y="1651306"/>
                        <a:ext cx="1316899" cy="6773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Oval 9"/>
          <p:cNvSpPr/>
          <p:nvPr/>
        </p:nvSpPr>
        <p:spPr>
          <a:xfrm>
            <a:off x="3486150" y="2099733"/>
            <a:ext cx="457200" cy="457200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131733" y="2099733"/>
            <a:ext cx="1151467" cy="228906"/>
          </a:xfrm>
          <a:prstGeom prst="straightConnector1">
            <a:avLst/>
          </a:prstGeom>
          <a:ln>
            <a:solidFill>
              <a:schemeClr val="accent1">
                <a:alpha val="18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77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Transcription F1-scores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[table]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82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Tuning Compensation F1-scores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[table]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613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you. </a:t>
            </a:r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164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Tablature Specifies </a:t>
            </a:r>
            <a:r>
              <a:rPr lang="en-US" dirty="0" err="1" smtClean="0"/>
              <a:t>Fretboard</a:t>
            </a:r>
            <a:r>
              <a:rPr lang="en-US" dirty="0" smtClean="0"/>
              <a:t> Position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4" descr="Screen Shot 2017-04-04 at 4.01.1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145" r="-31145"/>
          <a:stretch>
            <a:fillRect/>
          </a:stretch>
        </p:blipFill>
        <p:spPr>
          <a:xfrm>
            <a:off x="324460" y="1824871"/>
            <a:ext cx="8286139" cy="4436229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21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electric_guita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74" y="1944402"/>
            <a:ext cx="2888160" cy="20576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Automating the Transcription Process</a:t>
            </a:r>
            <a:endParaRPr lang="en-US" dirty="0"/>
          </a:p>
        </p:txBody>
      </p:sp>
      <p:pic>
        <p:nvPicPr>
          <p:cNvPr id="4" name="Content Placeholder 3" descr="Screen Shot 2017-04-04 at 4.11.52 PM.pn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4542" b="-54542"/>
          <a:stretch>
            <a:fillRect/>
          </a:stretch>
        </p:blipFill>
        <p:spPr>
          <a:xfrm>
            <a:off x="5183430" y="4547387"/>
            <a:ext cx="3779116" cy="2239476"/>
          </a:xfrm>
        </p:spPr>
      </p:pic>
      <p:sp>
        <p:nvSpPr>
          <p:cNvPr id="3" name="TextBox 2"/>
          <p:cNvSpPr txBox="1"/>
          <p:nvPr/>
        </p:nvSpPr>
        <p:spPr>
          <a:xfrm>
            <a:off x="-103688" y="419837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 rot="20862341">
            <a:off x="3242012" y="3072734"/>
            <a:ext cx="978408" cy="484632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200" y="4164459"/>
            <a:ext cx="2160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Guitar Audio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6182839" y="4578469"/>
            <a:ext cx="24534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Accurate Tabs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5407" y="2551312"/>
            <a:ext cx="1172298" cy="11046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8086" y="2558364"/>
            <a:ext cx="1340115" cy="1363825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 rot="3737629">
            <a:off x="5187098" y="4206199"/>
            <a:ext cx="978408" cy="484632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sound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328" y="2817524"/>
            <a:ext cx="1122466" cy="109761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118595" y="1944402"/>
            <a:ext cx="3517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Manual Transcription</a:t>
            </a:r>
            <a:endParaRPr lang="en-US" sz="28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71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electric_guita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74" y="1944402"/>
            <a:ext cx="2888160" cy="20576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Automating the Transcription Process</a:t>
            </a:r>
            <a:endParaRPr lang="en-US" dirty="0"/>
          </a:p>
        </p:txBody>
      </p:sp>
      <p:pic>
        <p:nvPicPr>
          <p:cNvPr id="4" name="Content Placeholder 3" descr="Screen Shot 2017-04-04 at 4.11.52 PM.pn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4542" b="-54542"/>
          <a:stretch>
            <a:fillRect/>
          </a:stretch>
        </p:blipFill>
        <p:spPr>
          <a:xfrm>
            <a:off x="5183430" y="4547387"/>
            <a:ext cx="3779116" cy="2239476"/>
          </a:xfrm>
        </p:spPr>
      </p:pic>
      <p:pic>
        <p:nvPicPr>
          <p:cNvPr id="10" name="Picture 9" descr="soun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328" y="2817524"/>
            <a:ext cx="1122466" cy="10976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103688" y="419837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57200" y="4164459"/>
            <a:ext cx="2160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Guitar Audio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6182839" y="4578469"/>
            <a:ext cx="24534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Accurate Tabs</a:t>
            </a:r>
            <a:endParaRPr lang="en-US" sz="2800" dirty="0"/>
          </a:p>
        </p:txBody>
      </p:sp>
      <p:sp>
        <p:nvSpPr>
          <p:cNvPr id="17" name="Right Arrow 16"/>
          <p:cNvSpPr/>
          <p:nvPr/>
        </p:nvSpPr>
        <p:spPr>
          <a:xfrm rot="1986033">
            <a:off x="3237327" y="4179960"/>
            <a:ext cx="1467871" cy="566921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5407" y="2551312"/>
            <a:ext cx="1172298" cy="110466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8086" y="2558364"/>
            <a:ext cx="1340115" cy="136382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118595" y="1944402"/>
            <a:ext cx="3517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Manual Transcription</a:t>
            </a:r>
            <a:endParaRPr lang="en-US" sz="2800" dirty="0"/>
          </a:p>
        </p:txBody>
      </p:sp>
      <p:sp>
        <p:nvSpPr>
          <p:cNvPr id="21" name="&quot;No&quot; Symbol 20"/>
          <p:cNvSpPr/>
          <p:nvPr/>
        </p:nvSpPr>
        <p:spPr>
          <a:xfrm>
            <a:off x="4702439" y="1272157"/>
            <a:ext cx="2650032" cy="2650032"/>
          </a:xfrm>
          <a:prstGeom prst="noSmoking">
            <a:avLst/>
          </a:prstGeom>
          <a:solidFill>
            <a:schemeClr val="tx2">
              <a:alpha val="24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667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Music education</a:t>
            </a:r>
          </a:p>
          <a:p>
            <a:r>
              <a:rPr lang="en-US" dirty="0" smtClean="0"/>
              <a:t>Virtuosi secrets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495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paradigms</a:t>
            </a:r>
            <a:endParaRPr lang="en-US" dirty="0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Optimal path search</a:t>
            </a:r>
          </a:p>
          <a:p>
            <a:pPr lvl="1"/>
            <a:r>
              <a:rPr lang="en-US" dirty="0" smtClean="0"/>
              <a:t>Pitch </a:t>
            </a:r>
            <a:r>
              <a:rPr lang="en-US" dirty="0" smtClean="0">
                <a:sym typeface="Wingdings"/>
              </a:rPr>
              <a:t> tabs via Viterbi search</a:t>
            </a:r>
            <a:endParaRPr lang="en-US" dirty="0" smtClean="0"/>
          </a:p>
          <a:p>
            <a:r>
              <a:rPr lang="en-US" dirty="0" smtClean="0"/>
              <a:t>Algorithmic</a:t>
            </a:r>
          </a:p>
          <a:p>
            <a:pPr lvl="1"/>
            <a:r>
              <a:rPr lang="en-US" dirty="0" smtClean="0"/>
              <a:t>Do X with Y to obtain Z</a:t>
            </a:r>
            <a:endParaRPr lang="en-US" dirty="0" smtClean="0"/>
          </a:p>
          <a:p>
            <a:r>
              <a:rPr lang="en-US" dirty="0" smtClean="0"/>
              <a:t>Supervised learning</a:t>
            </a:r>
          </a:p>
          <a:p>
            <a:pPr lvl="1"/>
            <a:r>
              <a:rPr lang="en-US" dirty="0" smtClean="0"/>
              <a:t>Learn model based on labeled data, predict on unseen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747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Inharmonicity</a:t>
            </a:r>
            <a:r>
              <a:rPr lang="en-US" dirty="0" smtClean="0"/>
              <a:t> is </a:t>
            </a:r>
            <a:r>
              <a:rPr lang="en-US" dirty="0" smtClean="0"/>
              <a:t>useful for TX</a:t>
            </a:r>
            <a:endParaRPr lang="en-US" dirty="0"/>
          </a:p>
        </p:txBody>
      </p:sp>
      <p:pic>
        <p:nvPicPr>
          <p:cNvPr id="4" name="Content Placeholder 3" descr="skew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6" r="956"/>
          <a:stretch>
            <a:fillRect/>
          </a:stretch>
        </p:blipFill>
        <p:spPr/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2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ustom 3">
      <a:dk1>
        <a:srgbClr val="000000"/>
      </a:dk1>
      <a:lt1>
        <a:srgbClr val="FFFFFF"/>
      </a:lt1>
      <a:dk2>
        <a:srgbClr val="C3121B"/>
      </a:dk2>
      <a:lt2>
        <a:srgbClr val="C8C8B1"/>
      </a:lt2>
      <a:accent1>
        <a:srgbClr val="C3121B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7456</TotalTime>
  <Words>514</Words>
  <Application>Microsoft Macintosh PowerPoint</Application>
  <PresentationFormat>On-screen Show (4:3)</PresentationFormat>
  <Paragraphs>142</Paragraphs>
  <Slides>33</Slides>
  <Notes>11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Clarity</vt:lpstr>
      <vt:lpstr>Equation</vt:lpstr>
      <vt:lpstr>Inharmonicity Regression against Pitch for Automatic Guitar Tablature Transcription</vt:lpstr>
      <vt:lpstr>Agenda</vt:lpstr>
      <vt:lpstr>The Guitar, and Pitch Overlap</vt:lpstr>
      <vt:lpstr>Tablature Specifies Fretboard Position</vt:lpstr>
      <vt:lpstr>Automating the Transcription Process</vt:lpstr>
      <vt:lpstr>Automating the Transcription Process</vt:lpstr>
      <vt:lpstr>Applications</vt:lpstr>
      <vt:lpstr>Solution paradigms</vt:lpstr>
      <vt:lpstr>Inharmonicity is useful for TX</vt:lpstr>
      <vt:lpstr>Defining Inharmonicity</vt:lpstr>
      <vt:lpstr>Inharmonicity is deterministic</vt:lpstr>
      <vt:lpstr>Inharmonicity is deterministic</vt:lpstr>
      <vt:lpstr>Motivation</vt:lpstr>
      <vt:lpstr>Proposed System</vt:lpstr>
      <vt:lpstr>Step 1: Inharmonicity Estimation</vt:lpstr>
      <vt:lpstr>Step 2: Regression against Pitch</vt:lpstr>
      <vt:lpstr>Step 2: Regression against Pitch</vt:lpstr>
      <vt:lpstr>Step 2: Regression against Pitch</vt:lpstr>
      <vt:lpstr>Step 2: Regression against Pitch</vt:lpstr>
      <vt:lpstr>Step 2: Regression against Pitch</vt:lpstr>
      <vt:lpstr>Step 2: Regression against Pitch</vt:lpstr>
      <vt:lpstr>Step 2: Regression against Pitch</vt:lpstr>
      <vt:lpstr>Step 2: Regression against Pitch</vt:lpstr>
      <vt:lpstr>Step 2: Regression against Pitch</vt:lpstr>
      <vt:lpstr>Step 3: Classification</vt:lpstr>
      <vt:lpstr>Step 3: Classification</vt:lpstr>
      <vt:lpstr>Step 4: Tablature conversion</vt:lpstr>
      <vt:lpstr>Step 4: Tablature conversion</vt:lpstr>
      <vt:lpstr>Addition: Tuning-compensation</vt:lpstr>
      <vt:lpstr>Addition: Tuning-compensation</vt:lpstr>
      <vt:lpstr>Transcription F1-scores</vt:lpstr>
      <vt:lpstr>Tuning Compensation F1-scores</vt:lpstr>
      <vt:lpstr>Thank you. Questions?</vt:lpstr>
    </vt:vector>
  </TitlesOfParts>
  <Company>Student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tutorial: real-time reverb calculation</dc:title>
  <dc:creator>Jonathan Michelson</dc:creator>
  <cp:lastModifiedBy>Jonathan Michelson</cp:lastModifiedBy>
  <cp:revision>318</cp:revision>
  <dcterms:created xsi:type="dcterms:W3CDTF">2015-10-30T16:44:03Z</dcterms:created>
  <dcterms:modified xsi:type="dcterms:W3CDTF">2017-05-29T21:07:30Z</dcterms:modified>
</cp:coreProperties>
</file>