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302" r:id="rId4"/>
    <p:sldId id="313" r:id="rId5"/>
    <p:sldId id="315" r:id="rId6"/>
    <p:sldId id="314" r:id="rId7"/>
    <p:sldId id="310" r:id="rId8"/>
    <p:sldId id="311" r:id="rId9"/>
    <p:sldId id="317" r:id="rId10"/>
    <p:sldId id="316" r:id="rId11"/>
    <p:sldId id="312" r:id="rId12"/>
    <p:sldId id="304" r:id="rId13"/>
    <p:sldId id="309" r:id="rId14"/>
    <p:sldId id="320" r:id="rId15"/>
    <p:sldId id="328" r:id="rId16"/>
    <p:sldId id="326" r:id="rId17"/>
    <p:sldId id="319" r:id="rId18"/>
    <p:sldId id="325" r:id="rId19"/>
    <p:sldId id="324" r:id="rId20"/>
    <p:sldId id="329" r:id="rId21"/>
    <p:sldId id="330" r:id="rId22"/>
    <p:sldId id="331" r:id="rId23"/>
    <p:sldId id="332" r:id="rId24"/>
    <p:sldId id="333" r:id="rId25"/>
    <p:sldId id="336" r:id="rId26"/>
    <p:sldId id="306" r:id="rId27"/>
    <p:sldId id="321" r:id="rId28"/>
    <p:sldId id="337" r:id="rId29"/>
    <p:sldId id="322" r:id="rId30"/>
    <p:sldId id="338" r:id="rId31"/>
    <p:sldId id="307" r:id="rId32"/>
    <p:sldId id="339" r:id="rId33"/>
    <p:sldId id="308" r:id="rId34"/>
    <p:sldId id="34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8" autoAdjust="0"/>
    <p:restoredTop sz="85399" autoAdjust="0"/>
  </p:normalViewPr>
  <p:slideViewPr>
    <p:cSldViewPr snapToGrid="0" snapToObjects="1">
      <p:cViewPr>
        <p:scale>
          <a:sx n="100" d="100"/>
          <a:sy n="100" d="100"/>
        </p:scale>
        <p:origin x="-1136" y="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A46D1-16D4-2448-B34F-82ABD379C6FF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676D-977B-1948-ACE6-DB103C69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38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84F78-7885-4041-8899-3969C86202BC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44D18-1D51-9E44-B2EF-5697FEB7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9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2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For</a:t>
            </a:r>
            <a:r>
              <a:rPr lang="en-US" baseline="0" dirty="0" smtClean="0"/>
              <a:t> diff plot actually, didn’t have that other plot’s confusion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00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BTW</a:t>
            </a:r>
            <a:r>
              <a:rPr lang="en-US" baseline="0" dirty="0" smtClean="0"/>
              <a:t> means modifications to previous work to include “tuning correction factor” would be good things to test. This unsupervised method simply is an approach that doesn’t require prior seeds or training.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99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2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2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2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0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04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04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929D-FC6D-034B-94A6-E156D0BB9117}" type="datetime2">
              <a:rPr lang="en-US" smtClean="0"/>
              <a:t>Wednesday, April 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C676-DB48-264F-B27F-5A01C0EC22EA}" type="datetime2">
              <a:rPr lang="en-US" smtClean="0"/>
              <a:t>Wednesday, April 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E76E-AD0F-334D-A259-442816B469A6}" type="datetime2">
              <a:rPr lang="en-US" smtClean="0"/>
              <a:t>Wednesday, April 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4E2C-755B-0042-A5CB-2A4C6331ED1E}" type="datetime2">
              <a:rPr lang="en-US" smtClean="0"/>
              <a:t>Wednesday, April 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8018-5265-7B4D-9E57-3EB9CCFE7CC9}" type="datetime2">
              <a:rPr lang="en-US" smtClean="0"/>
              <a:t>Wednesday, April 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708C-2EB3-5C47-B7D2-B226225D5B3F}" type="datetime2">
              <a:rPr lang="en-US" smtClean="0"/>
              <a:t>Wednesday, April 5,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0BB1-FD15-D64E-B4F6-ACF842E7F832}" type="datetime2">
              <a:rPr lang="en-US" smtClean="0"/>
              <a:t>Wednesday, April 5,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4C2D-9E68-3F4A-BBD5-0393FF86CC9F}" type="datetime2">
              <a:rPr lang="en-US" smtClean="0"/>
              <a:t>Wednesday, April 5,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2149-1326-5845-9310-94EDDE52DED0}" type="datetime2">
              <a:rPr lang="en-US" smtClean="0"/>
              <a:t>Wednesday, April 5,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955E-DD49-334B-ADB5-F64015B1726E}" type="datetime2">
              <a:rPr lang="en-US" smtClean="0"/>
              <a:t>Wednesday, April 5,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EED1-A86D-6A4B-821A-AA2639CD38AD}" type="datetime2">
              <a:rPr lang="en-US" smtClean="0"/>
              <a:t>Wednesday, April 5,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CADA87E-F453-354B-8EEE-3FFE206D1349}" type="datetime2">
              <a:rPr lang="en-US" smtClean="0"/>
              <a:t>Wednesday, April 5,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0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cap="none" dirty="0" smtClean="0">
                <a:latin typeface="Arial"/>
                <a:cs typeface="Arial"/>
              </a:rPr>
              <a:t>Unsupervised </a:t>
            </a:r>
            <a:r>
              <a:rPr lang="en-US" sz="4000" cap="none" dirty="0" err="1" smtClean="0">
                <a:latin typeface="Arial"/>
                <a:cs typeface="Arial"/>
              </a:rPr>
              <a:t>Inharmonicity</a:t>
            </a:r>
            <a:r>
              <a:rPr lang="en-US" sz="4000" cap="none" dirty="0" smtClean="0">
                <a:latin typeface="Arial"/>
                <a:cs typeface="Arial"/>
              </a:rPr>
              <a:t>-Based Guitar String/Tab Transcription</a:t>
            </a:r>
            <a:endParaRPr lang="en-US" sz="4000" cap="none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213600" cy="1663700"/>
          </a:xfrm>
        </p:spPr>
        <p:txBody>
          <a:bodyPr/>
          <a:lstStyle/>
          <a:p>
            <a:r>
              <a:rPr lang="en-US" dirty="0" smtClean="0"/>
              <a:t>Thesis Proposal – Music Tech seminar 04/03/17</a:t>
            </a:r>
          </a:p>
          <a:p>
            <a:r>
              <a:rPr lang="en-US" dirty="0" smtClean="0"/>
              <a:t>Jonathan Michelson</a:t>
            </a:r>
          </a:p>
          <a:p>
            <a:r>
              <a:rPr lang="en-US" dirty="0" smtClean="0"/>
              <a:t>Advisors: Prof. Richard Stern, Prof. Tom Sullivan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2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Inharmonicity</a:t>
            </a:r>
            <a:r>
              <a:rPr lang="en-US" dirty="0" smtClean="0"/>
              <a:t> along strings is deterministic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any </a:t>
            </a:r>
            <a:r>
              <a:rPr lang="en-US" dirty="0"/>
              <a:t>fret number </a:t>
            </a:r>
            <a:r>
              <a:rPr lang="en-US" i="1" dirty="0"/>
              <a:t>n </a:t>
            </a:r>
            <a:r>
              <a:rPr lang="en-US" dirty="0"/>
              <a:t>and integer </a:t>
            </a:r>
            <a:r>
              <a:rPr lang="en-US" i="1" dirty="0" smtClean="0"/>
              <a:t>r, </a:t>
            </a:r>
            <a:r>
              <a:rPr lang="en-US" baseline="30000" dirty="0" smtClean="0"/>
              <a:t>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50476"/>
              </p:ext>
            </p:extLst>
          </p:nvPr>
        </p:nvGraphicFramePr>
        <p:xfrm>
          <a:off x="2870200" y="2667201"/>
          <a:ext cx="31559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4" imgW="774700" imgH="241300" progId="Equation.3">
                  <p:embed/>
                </p:oleObj>
              </mc:Choice>
              <mc:Fallback>
                <p:oleObj name="Equation" r:id="rId4" imgW="774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0200" y="2667201"/>
                        <a:ext cx="3155950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5865891"/>
            <a:ext cx="855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 I. </a:t>
            </a:r>
            <a:r>
              <a:rPr lang="en-US" sz="1400" dirty="0" err="1" smtClean="0"/>
              <a:t>Barbancho</a:t>
            </a:r>
            <a:r>
              <a:rPr lang="en-US" sz="1400" dirty="0" smtClean="0"/>
              <a:t> et al. </a:t>
            </a:r>
            <a:r>
              <a:rPr lang="en-US" sz="1400" dirty="0" err="1"/>
              <a:t>Inharmonicity</a:t>
            </a:r>
            <a:r>
              <a:rPr lang="en-US" sz="1400" dirty="0"/>
              <a:t>-based </a:t>
            </a:r>
            <a:r>
              <a:rPr lang="en-US" sz="1400" dirty="0" smtClean="0"/>
              <a:t>method for </a:t>
            </a:r>
            <a:r>
              <a:rPr lang="en-US" sz="1400" dirty="0"/>
              <a:t>the automatic generation of guitar tablature. In </a:t>
            </a:r>
            <a:r>
              <a:rPr lang="en-US" sz="1400" i="1" dirty="0"/>
              <a:t>Proceedings of the IEEE Transactions </a:t>
            </a:r>
            <a:r>
              <a:rPr lang="en-US" sz="1400" i="1" dirty="0" smtClean="0"/>
              <a:t>on Audio</a:t>
            </a:r>
            <a:r>
              <a:rPr lang="en-US" sz="1400" i="1" dirty="0"/>
              <a:t>, Speech, and Language </a:t>
            </a:r>
            <a:r>
              <a:rPr lang="en-US" sz="1400" i="1" dirty="0" smtClean="0"/>
              <a:t>Processing</a:t>
            </a:r>
            <a:r>
              <a:rPr lang="en-US" sz="1400" dirty="0" smtClean="0"/>
              <a:t>, 2012</a:t>
            </a:r>
            <a:endParaRPr lang="en-US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43466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Inharmonicity</a:t>
            </a:r>
            <a:r>
              <a:rPr lang="en-US" dirty="0"/>
              <a:t> along strings is deterministic</a:t>
            </a:r>
          </a:p>
        </p:txBody>
      </p:sp>
      <p:pic>
        <p:nvPicPr>
          <p:cNvPr id="12" name="Content Placeholder 11" descr="Screen Shot 2017-04-03 at 6.41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29" r="-21729"/>
          <a:stretch>
            <a:fillRect/>
          </a:stretch>
        </p:blipFill>
        <p:spPr>
          <a:xfrm>
            <a:off x="0" y="1316671"/>
            <a:ext cx="8981339" cy="5322275"/>
          </a:xfr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7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Tuning-invariant performance untested</a:t>
            </a:r>
          </a:p>
          <a:p>
            <a:pPr lvl="1"/>
            <a:r>
              <a:rPr lang="en-US" dirty="0" smtClean="0"/>
              <a:t>Barbancho</a:t>
            </a:r>
            <a:r>
              <a:rPr lang="en-US" baseline="30000" dirty="0" smtClean="0"/>
              <a:t>1</a:t>
            </a:r>
            <a:r>
              <a:rPr lang="en-US" dirty="0" smtClean="0"/>
              <a:t>: “seed” open strings</a:t>
            </a:r>
          </a:p>
          <a:p>
            <a:pPr lvl="1"/>
            <a:r>
              <a:rPr lang="en-US" dirty="0" smtClean="0"/>
              <a:t>Abesser</a:t>
            </a:r>
            <a:r>
              <a:rPr lang="en-US" baseline="30000" dirty="0" smtClean="0"/>
              <a:t>2</a:t>
            </a:r>
            <a:r>
              <a:rPr lang="en-US" dirty="0" smtClean="0"/>
              <a:t>: classifier trained on standard tuning</a:t>
            </a:r>
          </a:p>
          <a:p>
            <a:r>
              <a:rPr lang="en-US" dirty="0" smtClean="0"/>
              <a:t>Adapt previous work to incorporate this, or…</a:t>
            </a:r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No labels</a:t>
            </a:r>
          </a:p>
          <a:p>
            <a:pPr lvl="1"/>
            <a:r>
              <a:rPr lang="en-US" dirty="0" smtClean="0"/>
              <a:t>Guitar audio + its tuning </a:t>
            </a:r>
            <a:r>
              <a:rPr lang="en-US" strike="sngStrike" dirty="0" smtClean="0"/>
              <a:t>+ prior knowledge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tablature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5662691"/>
            <a:ext cx="855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 I. </a:t>
            </a:r>
            <a:r>
              <a:rPr lang="en-US" sz="1400" dirty="0" err="1" smtClean="0"/>
              <a:t>Barbancho</a:t>
            </a:r>
            <a:r>
              <a:rPr lang="en-US" sz="1400" dirty="0" smtClean="0"/>
              <a:t> et al. </a:t>
            </a:r>
            <a:r>
              <a:rPr lang="en-US" sz="1400" dirty="0" err="1"/>
              <a:t>Inharmonicity</a:t>
            </a:r>
            <a:r>
              <a:rPr lang="en-US" sz="1400" dirty="0"/>
              <a:t>-based </a:t>
            </a:r>
            <a:r>
              <a:rPr lang="en-US" sz="1400" dirty="0" smtClean="0"/>
              <a:t>method for </a:t>
            </a:r>
            <a:r>
              <a:rPr lang="en-US" sz="1400" dirty="0"/>
              <a:t>the automatic generation of guitar tablature. In </a:t>
            </a:r>
            <a:r>
              <a:rPr lang="en-US" sz="1400" i="1" dirty="0"/>
              <a:t>Proceedings of the IEEE Transactions </a:t>
            </a:r>
            <a:r>
              <a:rPr lang="en-US" sz="1400" i="1" dirty="0" smtClean="0"/>
              <a:t>on Audio</a:t>
            </a:r>
            <a:r>
              <a:rPr lang="en-US" sz="1400" i="1" dirty="0"/>
              <a:t>, Speech, and Language </a:t>
            </a:r>
            <a:r>
              <a:rPr lang="en-US" sz="1400" i="1" dirty="0" smtClean="0"/>
              <a:t>Processing</a:t>
            </a:r>
            <a:r>
              <a:rPr lang="en-US" sz="1400" dirty="0" smtClean="0"/>
              <a:t>, 2012</a:t>
            </a:r>
            <a:endParaRPr lang="en-US" sz="1400" i="1" dirty="0" smtClean="0"/>
          </a:p>
          <a:p>
            <a:r>
              <a:rPr lang="en-US" sz="1400" dirty="0" smtClean="0"/>
              <a:t>2. J</a:t>
            </a:r>
            <a:r>
              <a:rPr lang="en-US" sz="1400" dirty="0"/>
              <a:t>. </a:t>
            </a:r>
            <a:r>
              <a:rPr lang="en-US" sz="1400" dirty="0" err="1"/>
              <a:t>Abeßer</a:t>
            </a:r>
            <a:r>
              <a:rPr lang="en-US" sz="1400" dirty="0"/>
              <a:t>. Automatic string detection for bass guitar and electric guitar. In </a:t>
            </a:r>
            <a:r>
              <a:rPr lang="en-US" sz="1400" i="1" dirty="0"/>
              <a:t>From Sounds </a:t>
            </a:r>
            <a:r>
              <a:rPr lang="en-US" sz="1400" i="1" dirty="0" smtClean="0"/>
              <a:t>to Music </a:t>
            </a:r>
            <a:r>
              <a:rPr lang="en-US" sz="1400" i="1" dirty="0"/>
              <a:t>and Emotions - 9th International </a:t>
            </a:r>
            <a:r>
              <a:rPr lang="en-US" sz="1400" i="1" dirty="0" smtClean="0"/>
              <a:t>Symposium</a:t>
            </a:r>
            <a:r>
              <a:rPr lang="en-US" sz="1400" dirty="0" smtClean="0"/>
              <a:t>, 2012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198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Unsupervised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61142" y="1600200"/>
            <a:ext cx="2111125" cy="1176867"/>
            <a:chOff x="1443789" y="3154947"/>
            <a:chExt cx="3088106" cy="1734518"/>
          </a:xfrm>
          <a:solidFill>
            <a:schemeClr val="bg2"/>
          </a:solidFill>
        </p:grpSpPr>
        <p:sp>
          <p:nvSpPr>
            <p:cNvPr id="5" name="Cloud 4"/>
            <p:cNvSpPr/>
            <p:nvPr/>
          </p:nvSpPr>
          <p:spPr>
            <a:xfrm>
              <a:off x="1443789" y="3154947"/>
              <a:ext cx="3088106" cy="1734518"/>
            </a:xfrm>
            <a:prstGeom prst="clou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05714" y="3524926"/>
              <a:ext cx="2518805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Inharmonicity</a:t>
              </a:r>
              <a:r>
                <a:rPr lang="en-US" dirty="0" smtClean="0"/>
                <a:t> estimates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37869" y="3953934"/>
            <a:ext cx="3782131" cy="1464733"/>
            <a:chOff x="3837869" y="3953934"/>
            <a:chExt cx="3224379" cy="1091609"/>
          </a:xfrm>
        </p:grpSpPr>
        <p:sp>
          <p:nvSpPr>
            <p:cNvPr id="8" name="Cloud 7"/>
            <p:cNvSpPr/>
            <p:nvPr/>
          </p:nvSpPr>
          <p:spPr>
            <a:xfrm>
              <a:off x="3837869" y="3953934"/>
              <a:ext cx="2122663" cy="1091609"/>
            </a:xfrm>
            <a:prstGeom prst="cloud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2084" y="4280817"/>
              <a:ext cx="303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Get string clusters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79601" y="2658533"/>
            <a:ext cx="2438400" cy="1295401"/>
            <a:chOff x="1443789" y="1818619"/>
            <a:chExt cx="3088106" cy="1734518"/>
          </a:xfrm>
          <a:solidFill>
            <a:schemeClr val="bg2"/>
          </a:solidFill>
        </p:grpSpPr>
        <p:sp>
          <p:nvSpPr>
            <p:cNvPr id="15" name="Cloud 14"/>
            <p:cNvSpPr/>
            <p:nvPr/>
          </p:nvSpPr>
          <p:spPr>
            <a:xfrm>
              <a:off x="1443789" y="1818619"/>
              <a:ext cx="3088106" cy="1734518"/>
            </a:xfrm>
            <a:prstGeom prst="clou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14780" y="2226737"/>
              <a:ext cx="2495436" cy="86542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Linear regression mixtures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22270" y="4888123"/>
            <a:ext cx="2930108" cy="1464733"/>
            <a:chOff x="3837869" y="3953934"/>
            <a:chExt cx="2498004" cy="1091609"/>
          </a:xfrm>
        </p:grpSpPr>
        <p:sp>
          <p:nvSpPr>
            <p:cNvPr id="19" name="Cloud 18"/>
            <p:cNvSpPr/>
            <p:nvPr/>
          </p:nvSpPr>
          <p:spPr>
            <a:xfrm>
              <a:off x="3837869" y="3953934"/>
              <a:ext cx="2122663" cy="1091609"/>
            </a:xfrm>
            <a:prstGeom prst="cloud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7424" y="4280817"/>
              <a:ext cx="1928449" cy="49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Tablature conversion</a:t>
              </a:r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1833880" y="2365587"/>
            <a:ext cx="496618" cy="59774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98148" y="3655062"/>
            <a:ext cx="496618" cy="59774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022270" y="4731533"/>
            <a:ext cx="496618" cy="59774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56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r>
              <a:rPr lang="en-US" dirty="0" err="1" smtClean="0"/>
              <a:t>Inharmonicity</a:t>
            </a:r>
            <a:r>
              <a:rPr lang="en-US" dirty="0" smtClean="0"/>
              <a:t>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11" descr="Screen Shot 2017-04-03 at 6.41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29" r="-21729"/>
          <a:stretch>
            <a:fillRect/>
          </a:stretch>
        </p:blipFill>
        <p:spPr>
          <a:xfrm>
            <a:off x="694267" y="2123390"/>
            <a:ext cx="7620000" cy="451555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870537" y="3577167"/>
            <a:ext cx="1980121" cy="1152314"/>
            <a:chOff x="3870537" y="3577167"/>
            <a:chExt cx="1980121" cy="1152314"/>
          </a:xfrm>
        </p:grpSpPr>
        <p:sp>
          <p:nvSpPr>
            <p:cNvPr id="8" name="Oval 7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 rot="430914">
            <a:off x="6982747" y="3806592"/>
            <a:ext cx="144124" cy="1405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>
          <a:xfrm rot="470064">
            <a:off x="5470323" y="4995038"/>
            <a:ext cx="144124" cy="1405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5" name="Rectangle 4"/>
          <p:cNvSpPr/>
          <p:nvPr/>
        </p:nvSpPr>
        <p:spPr>
          <a:xfrm>
            <a:off x="3149600" y="2123390"/>
            <a:ext cx="3136900" cy="23881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sp useBgFill="1">
        <p:nvSpPr>
          <p:cNvPr id="12" name="Rectangle 11"/>
          <p:cNvSpPr/>
          <p:nvPr/>
        </p:nvSpPr>
        <p:spPr>
          <a:xfrm>
            <a:off x="2395411" y="6118784"/>
            <a:ext cx="4705350" cy="52016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5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  <a:r>
              <a:rPr lang="en-US" dirty="0" err="1"/>
              <a:t>Inharmonicity</a:t>
            </a:r>
            <a:r>
              <a:rPr lang="en-US" dirty="0"/>
              <a:t>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11" descr="Screen Shot 2017-04-03 at 6.41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29" r="-21729"/>
          <a:stretch>
            <a:fillRect/>
          </a:stretch>
        </p:blipFill>
        <p:spPr>
          <a:xfrm>
            <a:off x="694267" y="2123390"/>
            <a:ext cx="7620000" cy="451555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870537" y="3577167"/>
            <a:ext cx="1980121" cy="1152314"/>
            <a:chOff x="3870537" y="3577167"/>
            <a:chExt cx="1980121" cy="1152314"/>
          </a:xfrm>
        </p:grpSpPr>
        <p:sp>
          <p:nvSpPr>
            <p:cNvPr id="8" name="Oval 7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720131" y="424419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430914">
            <a:off x="4647873" y="3660064"/>
            <a:ext cx="2405571" cy="1457114"/>
            <a:chOff x="3870537" y="3272367"/>
            <a:chExt cx="2405571" cy="1457114"/>
          </a:xfrm>
        </p:grpSpPr>
        <p:sp>
          <p:nvSpPr>
            <p:cNvPr id="18" name="Oval 17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 rot="470064">
            <a:off x="5492773" y="4667184"/>
            <a:ext cx="867502" cy="519472"/>
            <a:chOff x="4665656" y="3843868"/>
            <a:chExt cx="867502" cy="519472"/>
          </a:xfrm>
        </p:grpSpPr>
        <p:sp>
          <p:nvSpPr>
            <p:cNvPr id="28" name="Oval 27"/>
            <p:cNvSpPr/>
            <p:nvPr/>
          </p:nvSpPr>
          <p:spPr>
            <a:xfrm>
              <a:off x="4665656" y="4222792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9" name="Rectangle 18"/>
          <p:cNvSpPr/>
          <p:nvPr/>
        </p:nvSpPr>
        <p:spPr>
          <a:xfrm>
            <a:off x="3149600" y="2123390"/>
            <a:ext cx="3136900" cy="23881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 useBgFill="1">
        <p:nvSpPr>
          <p:cNvPr id="20" name="Rectangle 19"/>
          <p:cNvSpPr/>
          <p:nvPr/>
        </p:nvSpPr>
        <p:spPr>
          <a:xfrm>
            <a:off x="2395411" y="6118784"/>
            <a:ext cx="4705350" cy="52016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  <a:r>
              <a:rPr lang="en-US" dirty="0" err="1"/>
              <a:t>Inharmonicity</a:t>
            </a:r>
            <a:r>
              <a:rPr lang="en-US" dirty="0"/>
              <a:t>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11" descr="Screen Shot 2017-04-03 at 6.41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29" r="-21729"/>
          <a:stretch>
            <a:fillRect/>
          </a:stretch>
        </p:blipFill>
        <p:spPr>
          <a:xfrm>
            <a:off x="694267" y="2123390"/>
            <a:ext cx="7620000" cy="451555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870537" y="3272367"/>
            <a:ext cx="2405571" cy="1457114"/>
            <a:chOff x="3870537" y="3272367"/>
            <a:chExt cx="2405571" cy="1457114"/>
          </a:xfrm>
        </p:grpSpPr>
        <p:sp>
          <p:nvSpPr>
            <p:cNvPr id="8" name="Oval 7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258543" y="4448385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720131" y="424419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430914">
            <a:off x="4647873" y="3660064"/>
            <a:ext cx="2405571" cy="1457114"/>
            <a:chOff x="3870537" y="3272367"/>
            <a:chExt cx="2405571" cy="1457114"/>
          </a:xfrm>
        </p:grpSpPr>
        <p:sp>
          <p:nvSpPr>
            <p:cNvPr id="18" name="Oval 17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395138" y="436411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39100" y="4190405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 rot="470064">
            <a:off x="4711893" y="4093086"/>
            <a:ext cx="2405571" cy="1457114"/>
            <a:chOff x="3870537" y="3272367"/>
            <a:chExt cx="2405571" cy="1457114"/>
          </a:xfrm>
        </p:grpSpPr>
        <p:sp>
          <p:nvSpPr>
            <p:cNvPr id="26" name="Oval 25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59948" y="4378749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665656" y="4222792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33" name="Rectangle 32"/>
          <p:cNvSpPr/>
          <p:nvPr/>
        </p:nvSpPr>
        <p:spPr>
          <a:xfrm>
            <a:off x="3149600" y="2123390"/>
            <a:ext cx="3136900" cy="23881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sp useBgFill="1">
        <p:nvSpPr>
          <p:cNvPr id="34" name="Rectangle 33"/>
          <p:cNvSpPr/>
          <p:nvPr/>
        </p:nvSpPr>
        <p:spPr>
          <a:xfrm>
            <a:off x="2395411" y="6118784"/>
            <a:ext cx="4705350" cy="52016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4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EM for linear regression mixtures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11" descr="Screen Shot 2017-04-03 at 6.41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29" r="-21729"/>
          <a:stretch>
            <a:fillRect/>
          </a:stretch>
        </p:blipFill>
        <p:spPr>
          <a:xfrm>
            <a:off x="694267" y="2123390"/>
            <a:ext cx="7620000" cy="451555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643241" y="2933700"/>
            <a:ext cx="2083550" cy="2354567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868420" y="5095201"/>
            <a:ext cx="3175190" cy="1085849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078464" y="3843868"/>
            <a:ext cx="2628070" cy="193492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70537" y="3272367"/>
            <a:ext cx="2405571" cy="1457114"/>
            <a:chOff x="3870537" y="3272367"/>
            <a:chExt cx="2405571" cy="1457114"/>
          </a:xfrm>
        </p:grpSpPr>
        <p:sp>
          <p:nvSpPr>
            <p:cNvPr id="32" name="Oval 31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258543" y="4448385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20131" y="424419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430914">
            <a:off x="4647873" y="3660064"/>
            <a:ext cx="2405571" cy="1457114"/>
            <a:chOff x="3870537" y="3272367"/>
            <a:chExt cx="2405571" cy="1457114"/>
          </a:xfrm>
        </p:grpSpPr>
        <p:sp>
          <p:nvSpPr>
            <p:cNvPr id="40" name="Oval 39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95138" y="436411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739100" y="4190405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470064">
            <a:off x="4711893" y="4093086"/>
            <a:ext cx="2405571" cy="1457114"/>
            <a:chOff x="3870537" y="3272367"/>
            <a:chExt cx="2405571" cy="1457114"/>
          </a:xfrm>
        </p:grpSpPr>
        <p:sp>
          <p:nvSpPr>
            <p:cNvPr id="48" name="Oval 47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259948" y="4378749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665656" y="4222792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sp useBgFill="1">
        <p:nvSpPr>
          <p:cNvPr id="55" name="Rectangle 54"/>
          <p:cNvSpPr/>
          <p:nvPr/>
        </p:nvSpPr>
        <p:spPr>
          <a:xfrm>
            <a:off x="3149600" y="2123390"/>
            <a:ext cx="3136900" cy="23881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/>
          <p:cNvSpPr/>
          <p:nvPr/>
        </p:nvSpPr>
        <p:spPr>
          <a:xfrm>
            <a:off x="2395411" y="6118784"/>
            <a:ext cx="4705350" cy="52016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7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EM for linear regression mixtures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11" descr="Screen Shot 2017-04-03 at 6.41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29" r="-21729"/>
          <a:stretch>
            <a:fillRect/>
          </a:stretch>
        </p:blipFill>
        <p:spPr>
          <a:xfrm>
            <a:off x="694267" y="2123390"/>
            <a:ext cx="7620000" cy="451555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643241" y="3272367"/>
            <a:ext cx="3199541" cy="2015901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55187" y="4625206"/>
            <a:ext cx="3175190" cy="1085849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503914" y="3843868"/>
            <a:ext cx="3470612" cy="1867187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70537" y="3272367"/>
            <a:ext cx="2405571" cy="1457114"/>
            <a:chOff x="3870537" y="3272367"/>
            <a:chExt cx="2405571" cy="1457114"/>
          </a:xfrm>
        </p:grpSpPr>
        <p:sp>
          <p:nvSpPr>
            <p:cNvPr id="32" name="Oval 31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258543" y="4448385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20131" y="424419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430914">
            <a:off x="4647873" y="3660064"/>
            <a:ext cx="2405571" cy="1457114"/>
            <a:chOff x="3870537" y="3272367"/>
            <a:chExt cx="2405571" cy="1457114"/>
          </a:xfrm>
        </p:grpSpPr>
        <p:sp>
          <p:nvSpPr>
            <p:cNvPr id="40" name="Oval 39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95138" y="436411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739100" y="4190405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470064">
            <a:off x="4711893" y="4093086"/>
            <a:ext cx="2405571" cy="1457114"/>
            <a:chOff x="3870537" y="3272367"/>
            <a:chExt cx="2405571" cy="1457114"/>
          </a:xfrm>
        </p:grpSpPr>
        <p:sp>
          <p:nvSpPr>
            <p:cNvPr id="48" name="Oval 47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259948" y="4378749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665656" y="4222792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 useBgFill="1">
        <p:nvSpPr>
          <p:cNvPr id="55" name="Rectangle 54"/>
          <p:cNvSpPr/>
          <p:nvPr/>
        </p:nvSpPr>
        <p:spPr>
          <a:xfrm>
            <a:off x="3149600" y="2123390"/>
            <a:ext cx="3136900" cy="23881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/>
          <p:cNvSpPr/>
          <p:nvPr/>
        </p:nvSpPr>
        <p:spPr>
          <a:xfrm>
            <a:off x="2395411" y="6118784"/>
            <a:ext cx="4705350" cy="52016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99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EM for linear regression mixtures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11" descr="Screen Shot 2017-04-03 at 6.41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29" r="-21729"/>
          <a:stretch>
            <a:fillRect/>
          </a:stretch>
        </p:blipFill>
        <p:spPr>
          <a:xfrm>
            <a:off x="694267" y="2123390"/>
            <a:ext cx="7620000" cy="451555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4182533" y="3132667"/>
            <a:ext cx="2556933" cy="1456266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58543" y="4368801"/>
            <a:ext cx="3175190" cy="1085849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402667" y="3843868"/>
            <a:ext cx="2861734" cy="1193801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70537" y="3272367"/>
            <a:ext cx="2405571" cy="1457114"/>
            <a:chOff x="3870537" y="3272367"/>
            <a:chExt cx="2405571" cy="1457114"/>
          </a:xfrm>
        </p:grpSpPr>
        <p:sp>
          <p:nvSpPr>
            <p:cNvPr id="32" name="Oval 31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258543" y="4448385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20131" y="424419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430914">
            <a:off x="4647873" y="3660064"/>
            <a:ext cx="2405571" cy="1457114"/>
            <a:chOff x="3870537" y="3272367"/>
            <a:chExt cx="2405571" cy="1457114"/>
          </a:xfrm>
        </p:grpSpPr>
        <p:sp>
          <p:nvSpPr>
            <p:cNvPr id="40" name="Oval 39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95138" y="436411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739100" y="4190405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470064">
            <a:off x="4711893" y="4093086"/>
            <a:ext cx="2405571" cy="1457114"/>
            <a:chOff x="3870537" y="3272367"/>
            <a:chExt cx="2405571" cy="1457114"/>
          </a:xfrm>
        </p:grpSpPr>
        <p:sp>
          <p:nvSpPr>
            <p:cNvPr id="48" name="Oval 47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259948" y="4378749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665656" y="4222792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 useBgFill="1">
        <p:nvSpPr>
          <p:cNvPr id="55" name="Rectangle 54"/>
          <p:cNvSpPr/>
          <p:nvPr/>
        </p:nvSpPr>
        <p:spPr>
          <a:xfrm>
            <a:off x="3149600" y="2123390"/>
            <a:ext cx="3136900" cy="23881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/>
          <p:cNvSpPr/>
          <p:nvPr/>
        </p:nvSpPr>
        <p:spPr>
          <a:xfrm>
            <a:off x="2395411" y="6118784"/>
            <a:ext cx="4705350" cy="52016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14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r>
              <a:rPr lang="en-US" dirty="0"/>
              <a:t> </a:t>
            </a:r>
            <a:r>
              <a:rPr lang="en-US" dirty="0" smtClean="0"/>
              <a:t>&amp; Previous Work</a:t>
            </a:r>
          </a:p>
          <a:p>
            <a:r>
              <a:rPr lang="en-US" dirty="0" smtClean="0"/>
              <a:t>Missing Science</a:t>
            </a:r>
            <a:endParaRPr lang="en-US" dirty="0"/>
          </a:p>
          <a:p>
            <a:r>
              <a:rPr lang="en-US" dirty="0" smtClean="0"/>
              <a:t>Proposed Solution</a:t>
            </a:r>
            <a:endParaRPr lang="en-US" dirty="0"/>
          </a:p>
          <a:p>
            <a:r>
              <a:rPr lang="en-US" dirty="0" smtClean="0"/>
              <a:t>Pilot Results</a:t>
            </a:r>
          </a:p>
          <a:p>
            <a:r>
              <a:rPr lang="en-US" dirty="0" smtClean="0"/>
              <a:t>Remaining Work</a:t>
            </a:r>
            <a:endParaRPr lang="en-US" dirty="0"/>
          </a:p>
          <a:p>
            <a:r>
              <a:rPr lang="en-US" dirty="0" smtClean="0"/>
              <a:t>Evaluation Criteria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11" descr="Screen Shot 2017-04-03 at 6.41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29" r="-21729"/>
          <a:stretch>
            <a:fillRect/>
          </a:stretch>
        </p:blipFill>
        <p:spPr>
          <a:xfrm>
            <a:off x="694267" y="2123390"/>
            <a:ext cx="7620000" cy="451555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4182533" y="3132667"/>
            <a:ext cx="2556933" cy="1456266"/>
          </a:xfrm>
          <a:prstGeom prst="line">
            <a:avLst/>
          </a:prstGeom>
          <a:ln w="508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58543" y="4368801"/>
            <a:ext cx="3175190" cy="1085849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402667" y="3843868"/>
            <a:ext cx="2861734" cy="1193801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70537" y="3272367"/>
            <a:ext cx="2405571" cy="1457114"/>
            <a:chOff x="3870537" y="3272367"/>
            <a:chExt cx="2405571" cy="1457114"/>
          </a:xfrm>
        </p:grpSpPr>
        <p:sp>
          <p:nvSpPr>
            <p:cNvPr id="32" name="Oval 31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258543" y="4448385"/>
              <a:ext cx="144124" cy="14054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20131" y="4244193"/>
              <a:ext cx="144124" cy="14054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430914">
            <a:off x="4647873" y="3660064"/>
            <a:ext cx="2405571" cy="1457114"/>
            <a:chOff x="3870537" y="3272367"/>
            <a:chExt cx="2405571" cy="1457114"/>
          </a:xfrm>
        </p:grpSpPr>
        <p:sp>
          <p:nvSpPr>
            <p:cNvPr id="40" name="Oval 39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95138" y="436411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739100" y="4190405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470064">
            <a:off x="4711893" y="4093086"/>
            <a:ext cx="2405571" cy="1457114"/>
            <a:chOff x="3870537" y="3272367"/>
            <a:chExt cx="2405571" cy="1457114"/>
          </a:xfrm>
        </p:grpSpPr>
        <p:sp>
          <p:nvSpPr>
            <p:cNvPr id="48" name="Oval 47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259948" y="4378749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665656" y="4222792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 useBgFill="1">
        <p:nvSpPr>
          <p:cNvPr id="55" name="Rectangle 54"/>
          <p:cNvSpPr/>
          <p:nvPr/>
        </p:nvSpPr>
        <p:spPr>
          <a:xfrm>
            <a:off x="3149600" y="2123390"/>
            <a:ext cx="3136900" cy="23881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/>
          <p:cNvSpPr/>
          <p:nvPr/>
        </p:nvSpPr>
        <p:spPr>
          <a:xfrm>
            <a:off x="2395411" y="6118784"/>
            <a:ext cx="4705350" cy="52016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7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11" descr="Screen Shot 2017-04-03 at 6.41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29" r="-21729"/>
          <a:stretch>
            <a:fillRect/>
          </a:stretch>
        </p:blipFill>
        <p:spPr>
          <a:xfrm>
            <a:off x="694267" y="2123390"/>
            <a:ext cx="7620000" cy="451555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4182533" y="3132667"/>
            <a:ext cx="2556933" cy="1456266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58543" y="4368801"/>
            <a:ext cx="3175190" cy="1085849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402667" y="3843868"/>
            <a:ext cx="2861734" cy="1193801"/>
          </a:xfrm>
          <a:prstGeom prst="line">
            <a:avLst/>
          </a:prstGeom>
          <a:ln w="508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70537" y="3272367"/>
            <a:ext cx="2405571" cy="1457114"/>
            <a:chOff x="3870537" y="3272367"/>
            <a:chExt cx="2405571" cy="1457114"/>
          </a:xfrm>
        </p:grpSpPr>
        <p:sp>
          <p:nvSpPr>
            <p:cNvPr id="32" name="Oval 31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258543" y="4448385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20131" y="424419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430914">
            <a:off x="4647873" y="3660064"/>
            <a:ext cx="2405571" cy="1457114"/>
            <a:chOff x="3870537" y="3272367"/>
            <a:chExt cx="2405571" cy="1457114"/>
          </a:xfrm>
        </p:grpSpPr>
        <p:sp>
          <p:nvSpPr>
            <p:cNvPr id="40" name="Oval 39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95138" y="4364118"/>
              <a:ext cx="144124" cy="14054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739100" y="4190405"/>
              <a:ext cx="144124" cy="14054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470064">
            <a:off x="4711893" y="4093086"/>
            <a:ext cx="2405571" cy="1457114"/>
            <a:chOff x="3870537" y="3272367"/>
            <a:chExt cx="2405571" cy="1457114"/>
          </a:xfrm>
        </p:grpSpPr>
        <p:sp>
          <p:nvSpPr>
            <p:cNvPr id="48" name="Oval 47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259948" y="4378749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665656" y="4222792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 useBgFill="1">
        <p:nvSpPr>
          <p:cNvPr id="55" name="Rectangle 54"/>
          <p:cNvSpPr/>
          <p:nvPr/>
        </p:nvSpPr>
        <p:spPr>
          <a:xfrm>
            <a:off x="3149600" y="2123390"/>
            <a:ext cx="3136900" cy="23881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/>
          <p:cNvSpPr/>
          <p:nvPr/>
        </p:nvSpPr>
        <p:spPr>
          <a:xfrm>
            <a:off x="2395411" y="6118784"/>
            <a:ext cx="4705350" cy="52016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8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11" descr="Screen Shot 2017-04-03 at 6.41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29" r="-21729"/>
          <a:stretch>
            <a:fillRect/>
          </a:stretch>
        </p:blipFill>
        <p:spPr>
          <a:xfrm>
            <a:off x="694267" y="2123390"/>
            <a:ext cx="7620000" cy="451555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4182533" y="3132667"/>
            <a:ext cx="2556933" cy="1456266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58543" y="4368801"/>
            <a:ext cx="3175190" cy="1085849"/>
          </a:xfrm>
          <a:prstGeom prst="line">
            <a:avLst/>
          </a:prstGeom>
          <a:ln w="508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402667" y="3843868"/>
            <a:ext cx="2861734" cy="1193801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70537" y="3272367"/>
            <a:ext cx="2405571" cy="1457114"/>
            <a:chOff x="3870537" y="3272367"/>
            <a:chExt cx="2405571" cy="1457114"/>
          </a:xfrm>
        </p:grpSpPr>
        <p:sp>
          <p:nvSpPr>
            <p:cNvPr id="32" name="Oval 31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258543" y="4448385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20131" y="424419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430914">
            <a:off x="4647873" y="3660064"/>
            <a:ext cx="2405571" cy="1457114"/>
            <a:chOff x="3870537" y="3272367"/>
            <a:chExt cx="2405571" cy="1457114"/>
          </a:xfrm>
        </p:grpSpPr>
        <p:sp>
          <p:nvSpPr>
            <p:cNvPr id="40" name="Oval 39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95138" y="436411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739100" y="4190405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470064">
            <a:off x="4711893" y="4093086"/>
            <a:ext cx="2405571" cy="1457114"/>
            <a:chOff x="3870537" y="3272367"/>
            <a:chExt cx="2405571" cy="1457114"/>
          </a:xfrm>
          <a:solidFill>
            <a:srgbClr val="008000"/>
          </a:solidFill>
        </p:grpSpPr>
        <p:sp>
          <p:nvSpPr>
            <p:cNvPr id="48" name="Oval 47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259948" y="4378749"/>
              <a:ext cx="144124" cy="140548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665656" y="4222792"/>
              <a:ext cx="144124" cy="140548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 useBgFill="1">
        <p:nvSpPr>
          <p:cNvPr id="55" name="Rectangle 54"/>
          <p:cNvSpPr/>
          <p:nvPr/>
        </p:nvSpPr>
        <p:spPr>
          <a:xfrm>
            <a:off x="3149600" y="2123390"/>
            <a:ext cx="3136900" cy="23881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/>
          <p:cNvSpPr/>
          <p:nvPr/>
        </p:nvSpPr>
        <p:spPr>
          <a:xfrm>
            <a:off x="2395411" y="6118784"/>
            <a:ext cx="4705350" cy="52016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8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Tablature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159933" y="2579646"/>
            <a:ext cx="2556933" cy="1456266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47937" y="2719346"/>
            <a:ext cx="2405571" cy="1457114"/>
            <a:chOff x="3870537" y="3272367"/>
            <a:chExt cx="2405571" cy="1457114"/>
          </a:xfrm>
        </p:grpSpPr>
        <p:sp>
          <p:nvSpPr>
            <p:cNvPr id="32" name="Oval 31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258543" y="4448385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20131" y="424419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1015809" y="4356100"/>
            <a:ext cx="20935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15809" y="4551402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655338" y="4558268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D4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21174" y="2579646"/>
            <a:ext cx="0" cy="205824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202708" y="2607440"/>
            <a:ext cx="0" cy="205824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2150" y="5212834"/>
            <a:ext cx="391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tuning: E2, A2, D3, G3, b3, e4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7-04-04 at 9.42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08" y="2923025"/>
            <a:ext cx="1758950" cy="1889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Tablature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47937" y="2579646"/>
            <a:ext cx="2868929" cy="1633959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47937" y="2719346"/>
            <a:ext cx="2405571" cy="1457114"/>
            <a:chOff x="3870537" y="3272367"/>
            <a:chExt cx="2405571" cy="1457114"/>
          </a:xfrm>
        </p:grpSpPr>
        <p:sp>
          <p:nvSpPr>
            <p:cNvPr id="32" name="Oval 31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258543" y="4448385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20131" y="424419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1015809" y="4356100"/>
            <a:ext cx="20935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15809" y="4551402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655338" y="4558268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D4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21174" y="2579646"/>
            <a:ext cx="0" cy="205824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202708" y="2607440"/>
            <a:ext cx="0" cy="205824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2150" y="5212834"/>
            <a:ext cx="391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tuning: E2, A2, D3, G3, b3, e4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2870200" y="3263900"/>
            <a:ext cx="1905000" cy="1320800"/>
          </a:xfrm>
          <a:custGeom>
            <a:avLst/>
            <a:gdLst>
              <a:gd name="connsiteX0" fmla="*/ 0 w 1905000"/>
              <a:gd name="connsiteY0" fmla="*/ 0 h 1320800"/>
              <a:gd name="connsiteX1" fmla="*/ 25400 w 1905000"/>
              <a:gd name="connsiteY1" fmla="*/ 63500 h 1320800"/>
              <a:gd name="connsiteX2" fmla="*/ 38100 w 1905000"/>
              <a:gd name="connsiteY2" fmla="*/ 101600 h 1320800"/>
              <a:gd name="connsiteX3" fmla="*/ 88900 w 1905000"/>
              <a:gd name="connsiteY3" fmla="*/ 190500 h 1320800"/>
              <a:gd name="connsiteX4" fmla="*/ 114300 w 1905000"/>
              <a:gd name="connsiteY4" fmla="*/ 266700 h 1320800"/>
              <a:gd name="connsiteX5" fmla="*/ 127000 w 1905000"/>
              <a:gd name="connsiteY5" fmla="*/ 304800 h 1320800"/>
              <a:gd name="connsiteX6" fmla="*/ 177800 w 1905000"/>
              <a:gd name="connsiteY6" fmla="*/ 381000 h 1320800"/>
              <a:gd name="connsiteX7" fmla="*/ 190500 w 1905000"/>
              <a:gd name="connsiteY7" fmla="*/ 419100 h 1320800"/>
              <a:gd name="connsiteX8" fmla="*/ 279400 w 1905000"/>
              <a:gd name="connsiteY8" fmla="*/ 469900 h 1320800"/>
              <a:gd name="connsiteX9" fmla="*/ 292100 w 1905000"/>
              <a:gd name="connsiteY9" fmla="*/ 508000 h 1320800"/>
              <a:gd name="connsiteX10" fmla="*/ 355600 w 1905000"/>
              <a:gd name="connsiteY10" fmla="*/ 596900 h 1320800"/>
              <a:gd name="connsiteX11" fmla="*/ 393700 w 1905000"/>
              <a:gd name="connsiteY11" fmla="*/ 635000 h 1320800"/>
              <a:gd name="connsiteX12" fmla="*/ 419100 w 1905000"/>
              <a:gd name="connsiteY12" fmla="*/ 673100 h 1320800"/>
              <a:gd name="connsiteX13" fmla="*/ 431800 w 1905000"/>
              <a:gd name="connsiteY13" fmla="*/ 711200 h 1320800"/>
              <a:gd name="connsiteX14" fmla="*/ 508000 w 1905000"/>
              <a:gd name="connsiteY14" fmla="*/ 762000 h 1320800"/>
              <a:gd name="connsiteX15" fmla="*/ 520700 w 1905000"/>
              <a:gd name="connsiteY15" fmla="*/ 800100 h 1320800"/>
              <a:gd name="connsiteX16" fmla="*/ 571500 w 1905000"/>
              <a:gd name="connsiteY16" fmla="*/ 825500 h 1320800"/>
              <a:gd name="connsiteX17" fmla="*/ 685800 w 1905000"/>
              <a:gd name="connsiteY17" fmla="*/ 863600 h 1320800"/>
              <a:gd name="connsiteX18" fmla="*/ 762000 w 1905000"/>
              <a:gd name="connsiteY18" fmla="*/ 927100 h 1320800"/>
              <a:gd name="connsiteX19" fmla="*/ 838200 w 1905000"/>
              <a:gd name="connsiteY19" fmla="*/ 977900 h 1320800"/>
              <a:gd name="connsiteX20" fmla="*/ 876300 w 1905000"/>
              <a:gd name="connsiteY20" fmla="*/ 1016000 h 1320800"/>
              <a:gd name="connsiteX21" fmla="*/ 1003300 w 1905000"/>
              <a:gd name="connsiteY21" fmla="*/ 1041400 h 1320800"/>
              <a:gd name="connsiteX22" fmla="*/ 1041400 w 1905000"/>
              <a:gd name="connsiteY22" fmla="*/ 1066800 h 1320800"/>
              <a:gd name="connsiteX23" fmla="*/ 1079500 w 1905000"/>
              <a:gd name="connsiteY23" fmla="*/ 1079500 h 1320800"/>
              <a:gd name="connsiteX24" fmla="*/ 1117600 w 1905000"/>
              <a:gd name="connsiteY24" fmla="*/ 1117600 h 1320800"/>
              <a:gd name="connsiteX25" fmla="*/ 1219200 w 1905000"/>
              <a:gd name="connsiteY25" fmla="*/ 1130300 h 1320800"/>
              <a:gd name="connsiteX26" fmla="*/ 1270000 w 1905000"/>
              <a:gd name="connsiteY26" fmla="*/ 1143000 h 1320800"/>
              <a:gd name="connsiteX27" fmla="*/ 1346200 w 1905000"/>
              <a:gd name="connsiteY27" fmla="*/ 1168400 h 1320800"/>
              <a:gd name="connsiteX28" fmla="*/ 1473200 w 1905000"/>
              <a:gd name="connsiteY28" fmla="*/ 1181100 h 1320800"/>
              <a:gd name="connsiteX29" fmla="*/ 1714500 w 1905000"/>
              <a:gd name="connsiteY29" fmla="*/ 1219200 h 1320800"/>
              <a:gd name="connsiteX30" fmla="*/ 1752600 w 1905000"/>
              <a:gd name="connsiteY30" fmla="*/ 1231900 h 1320800"/>
              <a:gd name="connsiteX31" fmla="*/ 1905000 w 1905000"/>
              <a:gd name="connsiteY31" fmla="*/ 1244600 h 1320800"/>
              <a:gd name="connsiteX32" fmla="*/ 1879600 w 1905000"/>
              <a:gd name="connsiteY32" fmla="*/ 1206500 h 1320800"/>
              <a:gd name="connsiteX33" fmla="*/ 1892300 w 1905000"/>
              <a:gd name="connsiteY33" fmla="*/ 1244600 h 1320800"/>
              <a:gd name="connsiteX34" fmla="*/ 1816100 w 1905000"/>
              <a:gd name="connsiteY34" fmla="*/ 1295400 h 1320800"/>
              <a:gd name="connsiteX35" fmla="*/ 1765300 w 1905000"/>
              <a:gd name="connsiteY35" fmla="*/ 132080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5000" h="1320800">
                <a:moveTo>
                  <a:pt x="0" y="0"/>
                </a:moveTo>
                <a:cubicBezTo>
                  <a:pt x="8467" y="21167"/>
                  <a:pt x="17395" y="42154"/>
                  <a:pt x="25400" y="63500"/>
                </a:cubicBezTo>
                <a:cubicBezTo>
                  <a:pt x="30100" y="76035"/>
                  <a:pt x="32113" y="89626"/>
                  <a:pt x="38100" y="101600"/>
                </a:cubicBezTo>
                <a:cubicBezTo>
                  <a:pt x="83922" y="193243"/>
                  <a:pt x="44370" y="79174"/>
                  <a:pt x="88900" y="190500"/>
                </a:cubicBezTo>
                <a:cubicBezTo>
                  <a:pt x="98844" y="215359"/>
                  <a:pt x="105833" y="241300"/>
                  <a:pt x="114300" y="266700"/>
                </a:cubicBezTo>
                <a:cubicBezTo>
                  <a:pt x="118533" y="279400"/>
                  <a:pt x="119574" y="293661"/>
                  <a:pt x="127000" y="304800"/>
                </a:cubicBezTo>
                <a:cubicBezTo>
                  <a:pt x="143933" y="330200"/>
                  <a:pt x="168147" y="352040"/>
                  <a:pt x="177800" y="381000"/>
                </a:cubicBezTo>
                <a:cubicBezTo>
                  <a:pt x="182033" y="393700"/>
                  <a:pt x="182137" y="408647"/>
                  <a:pt x="190500" y="419100"/>
                </a:cubicBezTo>
                <a:cubicBezTo>
                  <a:pt x="202467" y="434059"/>
                  <a:pt x="266900" y="463650"/>
                  <a:pt x="279400" y="469900"/>
                </a:cubicBezTo>
                <a:cubicBezTo>
                  <a:pt x="283633" y="482600"/>
                  <a:pt x="286113" y="496026"/>
                  <a:pt x="292100" y="508000"/>
                </a:cubicBezTo>
                <a:cubicBezTo>
                  <a:pt x="300141" y="524082"/>
                  <a:pt x="348697" y="588846"/>
                  <a:pt x="355600" y="596900"/>
                </a:cubicBezTo>
                <a:cubicBezTo>
                  <a:pt x="367289" y="610537"/>
                  <a:pt x="382202" y="621202"/>
                  <a:pt x="393700" y="635000"/>
                </a:cubicBezTo>
                <a:cubicBezTo>
                  <a:pt x="403471" y="646726"/>
                  <a:pt x="412274" y="659448"/>
                  <a:pt x="419100" y="673100"/>
                </a:cubicBezTo>
                <a:cubicBezTo>
                  <a:pt x="425087" y="685074"/>
                  <a:pt x="422334" y="701734"/>
                  <a:pt x="431800" y="711200"/>
                </a:cubicBezTo>
                <a:cubicBezTo>
                  <a:pt x="453386" y="732786"/>
                  <a:pt x="508000" y="762000"/>
                  <a:pt x="508000" y="762000"/>
                </a:cubicBezTo>
                <a:cubicBezTo>
                  <a:pt x="512233" y="774700"/>
                  <a:pt x="511234" y="790634"/>
                  <a:pt x="520700" y="800100"/>
                </a:cubicBezTo>
                <a:cubicBezTo>
                  <a:pt x="534087" y="813487"/>
                  <a:pt x="554200" y="817811"/>
                  <a:pt x="571500" y="825500"/>
                </a:cubicBezTo>
                <a:cubicBezTo>
                  <a:pt x="632988" y="852828"/>
                  <a:pt x="626832" y="848858"/>
                  <a:pt x="685800" y="863600"/>
                </a:cubicBezTo>
                <a:cubicBezTo>
                  <a:pt x="821946" y="954364"/>
                  <a:pt x="615321" y="813017"/>
                  <a:pt x="762000" y="927100"/>
                </a:cubicBezTo>
                <a:cubicBezTo>
                  <a:pt x="786097" y="945842"/>
                  <a:pt x="816614" y="956314"/>
                  <a:pt x="838200" y="977900"/>
                </a:cubicBezTo>
                <a:cubicBezTo>
                  <a:pt x="850900" y="990600"/>
                  <a:pt x="859537" y="1009553"/>
                  <a:pt x="876300" y="1016000"/>
                </a:cubicBezTo>
                <a:cubicBezTo>
                  <a:pt x="916594" y="1031498"/>
                  <a:pt x="1003300" y="1041400"/>
                  <a:pt x="1003300" y="1041400"/>
                </a:cubicBezTo>
                <a:cubicBezTo>
                  <a:pt x="1016000" y="1049867"/>
                  <a:pt x="1027748" y="1059974"/>
                  <a:pt x="1041400" y="1066800"/>
                </a:cubicBezTo>
                <a:cubicBezTo>
                  <a:pt x="1053374" y="1072787"/>
                  <a:pt x="1068361" y="1072074"/>
                  <a:pt x="1079500" y="1079500"/>
                </a:cubicBezTo>
                <a:cubicBezTo>
                  <a:pt x="1094444" y="1089463"/>
                  <a:pt x="1100721" y="1111462"/>
                  <a:pt x="1117600" y="1117600"/>
                </a:cubicBezTo>
                <a:cubicBezTo>
                  <a:pt x="1149675" y="1129264"/>
                  <a:pt x="1185534" y="1124689"/>
                  <a:pt x="1219200" y="1130300"/>
                </a:cubicBezTo>
                <a:cubicBezTo>
                  <a:pt x="1236417" y="1133169"/>
                  <a:pt x="1253282" y="1137984"/>
                  <a:pt x="1270000" y="1143000"/>
                </a:cubicBezTo>
                <a:cubicBezTo>
                  <a:pt x="1295645" y="1150693"/>
                  <a:pt x="1319559" y="1165736"/>
                  <a:pt x="1346200" y="1168400"/>
                </a:cubicBezTo>
                <a:lnTo>
                  <a:pt x="1473200" y="1181100"/>
                </a:lnTo>
                <a:cubicBezTo>
                  <a:pt x="1604463" y="1233605"/>
                  <a:pt x="1481134" y="1191745"/>
                  <a:pt x="1714500" y="1219200"/>
                </a:cubicBezTo>
                <a:cubicBezTo>
                  <a:pt x="1727795" y="1220764"/>
                  <a:pt x="1739330" y="1230131"/>
                  <a:pt x="1752600" y="1231900"/>
                </a:cubicBezTo>
                <a:cubicBezTo>
                  <a:pt x="1803129" y="1238637"/>
                  <a:pt x="1854200" y="1240367"/>
                  <a:pt x="1905000" y="1244600"/>
                </a:cubicBezTo>
                <a:cubicBezTo>
                  <a:pt x="1812241" y="1213680"/>
                  <a:pt x="1802825" y="1225694"/>
                  <a:pt x="1879600" y="1206500"/>
                </a:cubicBezTo>
                <a:cubicBezTo>
                  <a:pt x="1883833" y="1219200"/>
                  <a:pt x="1900081" y="1233707"/>
                  <a:pt x="1892300" y="1244600"/>
                </a:cubicBezTo>
                <a:cubicBezTo>
                  <a:pt x="1874557" y="1269441"/>
                  <a:pt x="1845060" y="1285747"/>
                  <a:pt x="1816100" y="1295400"/>
                </a:cubicBezTo>
                <a:cubicBezTo>
                  <a:pt x="1772320" y="1309993"/>
                  <a:pt x="1787466" y="1298634"/>
                  <a:pt x="1765300" y="132080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Invariance to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Different tuning simply scales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inharmonicity</a:t>
            </a:r>
            <a:r>
              <a:rPr lang="en-US" dirty="0" smtClean="0">
                <a:sym typeface="Wingdings"/>
              </a:rPr>
              <a:t> curves</a:t>
            </a:r>
          </a:p>
          <a:p>
            <a:pPr lvl="1"/>
            <a:r>
              <a:rPr lang="en-US" dirty="0" smtClean="0">
                <a:sym typeface="Wingdings"/>
              </a:rPr>
              <a:t>This linear regression pipeline still seems reasonable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805557"/>
              </p:ext>
            </p:extLst>
          </p:nvPr>
        </p:nvGraphicFramePr>
        <p:xfrm>
          <a:off x="1879600" y="2015066"/>
          <a:ext cx="20637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9" name="Equation" r:id="rId3" imgW="825500" imgH="406400" progId="Equation.3">
                  <p:embed/>
                </p:oleObj>
              </mc:Choice>
              <mc:Fallback>
                <p:oleObj name="Equation" r:id="rId3" imgW="8255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9600" y="2015066"/>
                        <a:ext cx="206375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994096"/>
              </p:ext>
            </p:extLst>
          </p:nvPr>
        </p:nvGraphicFramePr>
        <p:xfrm>
          <a:off x="5439217" y="2176612"/>
          <a:ext cx="1316899" cy="677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0" name="Equation" r:id="rId5" imgW="444500" imgH="228600" progId="Equation.3">
                  <p:embed/>
                </p:oleObj>
              </mc:Choice>
              <mc:Fallback>
                <p:oleObj name="Equation" r:id="rId5" imgW="444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9217" y="2176612"/>
                        <a:ext cx="1316899" cy="677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486150" y="2625039"/>
            <a:ext cx="457200" cy="45720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131733" y="2625039"/>
            <a:ext cx="1151467" cy="228906"/>
          </a:xfrm>
          <a:prstGeom prst="straightConnector1">
            <a:avLst/>
          </a:prstGeom>
          <a:ln>
            <a:solidFill>
              <a:schemeClr val="accent1">
                <a:alpha val="18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5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Results</a:t>
            </a:r>
            <a:endParaRPr lang="en-US" dirty="0"/>
          </a:p>
        </p:txBody>
      </p:sp>
      <p:pic>
        <p:nvPicPr>
          <p:cNvPr id="7" name="Content Placeholder 6" descr="beta-v-mid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81" r="-13281"/>
          <a:stretch>
            <a:fillRect/>
          </a:stretch>
        </p:blipFill>
        <p:spPr>
          <a:xfrm>
            <a:off x="0" y="1346200"/>
            <a:ext cx="9301163" cy="551180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3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Results</a:t>
            </a:r>
            <a:endParaRPr lang="en-US" dirty="0"/>
          </a:p>
        </p:txBody>
      </p:sp>
      <p:pic>
        <p:nvPicPr>
          <p:cNvPr id="4" name="Content Placeholder 3" descr="e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81" r="-13281"/>
          <a:stretch>
            <a:fillRect/>
          </a:stretch>
        </p:blipFill>
        <p:spPr>
          <a:xfrm>
            <a:off x="0" y="1371600"/>
            <a:ext cx="8929688" cy="529166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7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Results*</a:t>
            </a:r>
            <a:endParaRPr lang="en-US" dirty="0"/>
          </a:p>
        </p:txBody>
      </p:sp>
      <p:pic>
        <p:nvPicPr>
          <p:cNvPr id="9" name="Content Placeholder 8" descr="Screen Shot 2017-04-04 at 10.04.0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597" b="-25597"/>
          <a:stretch>
            <a:fillRect/>
          </a:stretch>
        </p:blipFill>
        <p:spPr>
          <a:xfrm>
            <a:off x="1747837" y="1231900"/>
            <a:ext cx="5872163" cy="3479800"/>
          </a:xfrm>
        </p:spPr>
      </p:pic>
      <p:sp>
        <p:nvSpPr>
          <p:cNvPr id="10" name="TextBox 9"/>
          <p:cNvSpPr txBox="1"/>
          <p:nvPr/>
        </p:nvSpPr>
        <p:spPr>
          <a:xfrm>
            <a:off x="109537" y="1383268"/>
            <a:ext cx="761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True string labels: 6              5              4              3               2                1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-131763" y="1625600"/>
            <a:ext cx="211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Classified labels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0515" y="183463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40515" y="221563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6393" y="258496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32271" y="296219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32271" y="330555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32271" y="368563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853559" y="1752600"/>
            <a:ext cx="0" cy="2302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4920734"/>
            <a:ext cx="441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F-scores: 1.0, 0.96, 0.83, 0.60, 0.60, 0.84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" y="5423932"/>
            <a:ext cx="210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f-score: 0.80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3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“Calculations”</a:t>
            </a:r>
            <a:endParaRPr lang="en-US" dirty="0"/>
          </a:p>
        </p:txBody>
      </p:sp>
      <p:pic>
        <p:nvPicPr>
          <p:cNvPr id="7" name="Content Placeholder 10" descr="tuning-on-be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965" b="-33965"/>
          <a:stretch>
            <a:fillRect/>
          </a:stretch>
        </p:blipFill>
        <p:spPr>
          <a:xfrm>
            <a:off x="-440795" y="1261854"/>
            <a:ext cx="10072688" cy="6662928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265147"/>
              </p:ext>
            </p:extLst>
          </p:nvPr>
        </p:nvGraphicFramePr>
        <p:xfrm>
          <a:off x="1879600" y="1489760"/>
          <a:ext cx="20637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3" name="Equation" r:id="rId5" imgW="825500" imgH="406400" progId="Equation.3">
                  <p:embed/>
                </p:oleObj>
              </mc:Choice>
              <mc:Fallback>
                <p:oleObj name="Equation" r:id="rId5" imgW="8255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9600" y="1489760"/>
                        <a:ext cx="206375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172826"/>
              </p:ext>
            </p:extLst>
          </p:nvPr>
        </p:nvGraphicFramePr>
        <p:xfrm>
          <a:off x="5439217" y="1651306"/>
          <a:ext cx="1316899" cy="677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4" name="Equation" r:id="rId7" imgW="444500" imgH="228600" progId="Equation.3">
                  <p:embed/>
                </p:oleObj>
              </mc:Choice>
              <mc:Fallback>
                <p:oleObj name="Equation" r:id="rId7" imgW="444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9217" y="1651306"/>
                        <a:ext cx="1316899" cy="677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3486150" y="2099733"/>
            <a:ext cx="457200" cy="45720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131733" y="2099733"/>
            <a:ext cx="1151467" cy="228906"/>
          </a:xfrm>
          <a:prstGeom prst="straightConnector1">
            <a:avLst/>
          </a:prstGeom>
          <a:ln>
            <a:solidFill>
              <a:schemeClr val="accent1">
                <a:alpha val="18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Guitar, and Pitch Overlap</a:t>
            </a:r>
            <a:endParaRPr lang="en-US" dirty="0"/>
          </a:p>
        </p:txBody>
      </p:sp>
      <p:pic>
        <p:nvPicPr>
          <p:cNvPr id="4" name="Content Placeholder 3" descr="pitch-range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68" r="-10268"/>
          <a:stretch>
            <a:fillRect/>
          </a:stretch>
        </p:blipFill>
        <p:spPr/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3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system development</a:t>
            </a:r>
          </a:p>
          <a:p>
            <a:pPr lvl="1"/>
            <a:r>
              <a:rPr lang="en-US" dirty="0" err="1" smtClean="0"/>
              <a:t>Inharmonicity</a:t>
            </a:r>
            <a:r>
              <a:rPr lang="en-US" dirty="0" smtClean="0"/>
              <a:t> Estimation Robustness</a:t>
            </a:r>
          </a:p>
          <a:p>
            <a:pPr lvl="2"/>
            <a:r>
              <a:rPr lang="en-US" dirty="0" smtClean="0"/>
              <a:t>Try (1) TCIF reassignment before peak-picking, (2) Outlier removal</a:t>
            </a:r>
          </a:p>
          <a:p>
            <a:pPr lvl="2"/>
            <a:r>
              <a:rPr lang="en-US" dirty="0" smtClean="0"/>
              <a:t>If no success soon (~1week), move on</a:t>
            </a:r>
          </a:p>
          <a:p>
            <a:pPr lvl="1"/>
            <a:r>
              <a:rPr lang="en-US" dirty="0" smtClean="0"/>
              <a:t>EM needs to self-determine:</a:t>
            </a:r>
          </a:p>
          <a:p>
            <a:pPr lvl="2"/>
            <a:r>
              <a:rPr lang="en-US" dirty="0" smtClean="0"/>
              <a:t>Initialization of line parameters</a:t>
            </a:r>
          </a:p>
          <a:p>
            <a:pPr lvl="2"/>
            <a:r>
              <a:rPr lang="en-US" dirty="0" smtClean="0"/>
              <a:t>Number of line mixtures present</a:t>
            </a:r>
          </a:p>
          <a:p>
            <a:pPr lvl="1"/>
            <a:r>
              <a:rPr lang="en-US" dirty="0" smtClean="0"/>
              <a:t>Output formatting</a:t>
            </a:r>
          </a:p>
          <a:p>
            <a:pPr lvl="2"/>
            <a:r>
              <a:rPr lang="en-US" dirty="0" smtClean="0"/>
              <a:t>Transform notes’ cluster IDs and f0s into (</a:t>
            </a:r>
            <a:r>
              <a:rPr lang="en-US" dirty="0" err="1" smtClean="0"/>
              <a:t>string,fret</a:t>
            </a:r>
            <a:r>
              <a:rPr lang="en-US" dirty="0" smtClean="0"/>
              <a:t>) </a:t>
            </a:r>
            <a:r>
              <a:rPr lang="en-US" dirty="0" smtClean="0"/>
              <a:t>pairs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0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Data</a:t>
            </a:r>
          </a:p>
          <a:p>
            <a:pPr lvl="1"/>
            <a:r>
              <a:rPr lang="en-US" dirty="0" smtClean="0"/>
              <a:t>RWC Music Instruments</a:t>
            </a:r>
          </a:p>
          <a:p>
            <a:pPr lvl="2"/>
            <a:r>
              <a:rPr lang="en-US" dirty="0" smtClean="0"/>
              <a:t>3EGs: Fender </a:t>
            </a:r>
            <a:r>
              <a:rPr lang="en-US" dirty="0" err="1" smtClean="0"/>
              <a:t>Strat</a:t>
            </a:r>
            <a:r>
              <a:rPr lang="en-US" dirty="0" smtClean="0"/>
              <a:t>, Aria PE, Ibanez </a:t>
            </a:r>
            <a:r>
              <a:rPr lang="en-US" dirty="0" err="1" smtClean="0"/>
              <a:t>Artcore</a:t>
            </a:r>
            <a:r>
              <a:rPr lang="en-US" dirty="0"/>
              <a:t> </a:t>
            </a:r>
            <a:r>
              <a:rPr lang="en-US" dirty="0" smtClean="0"/>
              <a:t>(all </a:t>
            </a:r>
            <a:r>
              <a:rPr lang="en-US" dirty="0" err="1" smtClean="0"/>
              <a:t>std</a:t>
            </a:r>
            <a:r>
              <a:rPr lang="en-US" dirty="0" smtClean="0"/>
              <a:t> tuning)</a:t>
            </a:r>
          </a:p>
          <a:p>
            <a:pPr lvl="2"/>
            <a:r>
              <a:rPr lang="en-US" dirty="0" smtClean="0"/>
              <a:t>Clean isolated monophonic notes</a:t>
            </a:r>
            <a:endParaRPr lang="en-US" dirty="0"/>
          </a:p>
          <a:p>
            <a:pPr lvl="2"/>
            <a:r>
              <a:rPr lang="en-US" dirty="0" smtClean="0"/>
              <a:t>Frets 0-12, strings 1-6, 3dyn, 4techniques</a:t>
            </a:r>
          </a:p>
          <a:p>
            <a:pPr lvl="1"/>
            <a:r>
              <a:rPr lang="en-US" dirty="0" smtClean="0"/>
              <a:t>IDMT-SMT-GUITAR*</a:t>
            </a:r>
          </a:p>
          <a:p>
            <a:pPr lvl="2"/>
            <a:r>
              <a:rPr lang="en-US" dirty="0" smtClean="0"/>
              <a:t>4EGs: Fender </a:t>
            </a:r>
            <a:r>
              <a:rPr lang="en-US" dirty="0" err="1" smtClean="0"/>
              <a:t>Strat</a:t>
            </a:r>
            <a:r>
              <a:rPr lang="en-US" dirty="0" smtClean="0"/>
              <a:t>, Ibanez </a:t>
            </a:r>
            <a:r>
              <a:rPr lang="en-US" dirty="0" err="1" smtClean="0"/>
              <a:t>Strat</a:t>
            </a:r>
            <a:r>
              <a:rPr lang="en-US" dirty="0" smtClean="0"/>
              <a:t>, Gibson LP, </a:t>
            </a:r>
            <a:r>
              <a:rPr lang="en-US" dirty="0" err="1" smtClean="0"/>
              <a:t>Aristedes</a:t>
            </a:r>
            <a:r>
              <a:rPr lang="en-US" dirty="0" smtClean="0"/>
              <a:t> (all </a:t>
            </a:r>
            <a:r>
              <a:rPr lang="en-US" dirty="0" err="1" smtClean="0"/>
              <a:t>std</a:t>
            </a:r>
            <a:r>
              <a:rPr lang="en-US" dirty="0" smtClean="0"/>
              <a:t> tuning)</a:t>
            </a:r>
          </a:p>
          <a:p>
            <a:pPr lvl="2"/>
            <a:r>
              <a:rPr lang="en-US" dirty="0" smtClean="0"/>
              <a:t>Clean isolated mono/polyphonic notes and short licks</a:t>
            </a:r>
          </a:p>
          <a:p>
            <a:pPr lvl="2"/>
            <a:r>
              <a:rPr lang="en-US" dirty="0" smtClean="0"/>
              <a:t>Notes: frets 0-12, strings 1-6, 2pickups</a:t>
            </a:r>
          </a:p>
          <a:p>
            <a:pPr lvl="2"/>
            <a:r>
              <a:rPr lang="en-US" dirty="0" smtClean="0"/>
              <a:t>Licks: frets [varying], strings [varying], various techniques</a:t>
            </a:r>
          </a:p>
          <a:p>
            <a:pPr lvl="1"/>
            <a:r>
              <a:rPr lang="en-US" dirty="0" smtClean="0"/>
              <a:t>JM</a:t>
            </a:r>
          </a:p>
          <a:p>
            <a:pPr lvl="2"/>
            <a:r>
              <a:rPr lang="en-US" dirty="0" smtClean="0"/>
              <a:t>1EG: Ibanez RG (</a:t>
            </a:r>
            <a:r>
              <a:rPr lang="en-US" dirty="0" err="1" smtClean="0"/>
              <a:t>std</a:t>
            </a:r>
            <a:r>
              <a:rPr lang="en-US" dirty="0" smtClean="0"/>
              <a:t> tuning, up/down two semitones[, other?])</a:t>
            </a:r>
          </a:p>
          <a:p>
            <a:pPr lvl="2"/>
            <a:r>
              <a:rPr lang="en-US" dirty="0" smtClean="0"/>
              <a:t>Clean isolated monophonic notes[, and IDMT licks?]</a:t>
            </a:r>
          </a:p>
          <a:p>
            <a:pPr lvl="2"/>
            <a:r>
              <a:rPr lang="en-US" dirty="0" smtClean="0"/>
              <a:t>Frets 0-12, strings 1-6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*if more robust </a:t>
            </a:r>
            <a:r>
              <a:rPr lang="en-US" dirty="0" err="1" smtClean="0"/>
              <a:t>inharmonicity</a:t>
            </a:r>
            <a:r>
              <a:rPr lang="en-US" dirty="0" smtClean="0"/>
              <a:t> estimation achieved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2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Vary (1) EM </a:t>
            </a:r>
            <a:r>
              <a:rPr lang="en-US" dirty="0" err="1" smtClean="0"/>
              <a:t>init</a:t>
            </a:r>
            <a:r>
              <a:rPr lang="en-US" dirty="0" smtClean="0"/>
              <a:t> method and (2) EM mixture determination method, observe effect on classification performance for test </a:t>
            </a:r>
            <a:r>
              <a:rPr lang="en-US" dirty="0" smtClean="0"/>
              <a:t>sets</a:t>
            </a:r>
            <a:endParaRPr lang="en-US" dirty="0" smtClean="0"/>
          </a:p>
          <a:p>
            <a:pPr lvl="1"/>
            <a:r>
              <a:rPr lang="en-US" dirty="0" smtClean="0"/>
              <a:t>Test </a:t>
            </a:r>
            <a:r>
              <a:rPr lang="en-US" dirty="0" smtClean="0"/>
              <a:t>set = homogeneous tuning/technique/dynamic/pickup group</a:t>
            </a:r>
          </a:p>
          <a:p>
            <a:pPr lvl="2"/>
            <a:r>
              <a:rPr lang="en-US" dirty="0" smtClean="0"/>
              <a:t>~30 w/o IDMT-SMT-GUITAR data</a:t>
            </a:r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18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</a:t>
            </a:r>
            <a:r>
              <a:rPr lang="en-US" dirty="0" smtClean="0"/>
              <a:t>matrices</a:t>
            </a:r>
          </a:p>
          <a:p>
            <a:pPr lvl="1"/>
            <a:r>
              <a:rPr lang="en-US" dirty="0" smtClean="0"/>
              <a:t>True string classes vs. predicted string classes</a:t>
            </a:r>
          </a:p>
          <a:p>
            <a:r>
              <a:rPr lang="en-US" dirty="0" smtClean="0"/>
              <a:t>F-scores</a:t>
            </a:r>
          </a:p>
          <a:p>
            <a:pPr lvl="1"/>
            <a:r>
              <a:rPr lang="en-US" dirty="0" smtClean="0"/>
              <a:t>Harmonic mean of precision and </a:t>
            </a:r>
            <a:r>
              <a:rPr lang="en-US" dirty="0" smtClean="0"/>
              <a:t>recall</a:t>
            </a:r>
          </a:p>
          <a:p>
            <a:r>
              <a:rPr lang="en-US" dirty="0"/>
              <a:t>Hope: F-score &gt; 0.16 (human transcriber)</a:t>
            </a:r>
            <a:r>
              <a:rPr lang="en-US" baseline="30000" dirty="0" smtClean="0"/>
              <a:t>1</a:t>
            </a:r>
            <a:endParaRPr lang="en-US" dirty="0" smtClean="0"/>
          </a:p>
          <a:p>
            <a:r>
              <a:rPr lang="en-US" dirty="0" smtClean="0"/>
              <a:t>Comparison to previous work difficult, don’t have their full systems implemented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6094491"/>
            <a:ext cx="855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 </a:t>
            </a:r>
            <a:r>
              <a:rPr lang="en-US" sz="1400" dirty="0" smtClean="0"/>
              <a:t>J</a:t>
            </a:r>
            <a:r>
              <a:rPr lang="en-US" sz="1400" dirty="0"/>
              <a:t>. </a:t>
            </a:r>
            <a:r>
              <a:rPr lang="en-US" sz="1400" dirty="0" err="1"/>
              <a:t>Abeßer</a:t>
            </a:r>
            <a:r>
              <a:rPr lang="en-US" sz="1400" dirty="0"/>
              <a:t>. Automatic string detection for bass guitar and electric guitar. In </a:t>
            </a:r>
            <a:r>
              <a:rPr lang="en-US" sz="1400" i="1" dirty="0"/>
              <a:t>From Sounds </a:t>
            </a:r>
            <a:r>
              <a:rPr lang="en-US" sz="1400" i="1" dirty="0" smtClean="0"/>
              <a:t>to Music </a:t>
            </a:r>
            <a:r>
              <a:rPr lang="en-US" sz="1400" i="1" dirty="0"/>
              <a:t>and Emotions - 9th International </a:t>
            </a:r>
            <a:r>
              <a:rPr lang="en-US" sz="1400" i="1" dirty="0" smtClean="0"/>
              <a:t>Symposium</a:t>
            </a:r>
            <a:r>
              <a:rPr lang="en-US" sz="1400" dirty="0" smtClean="0"/>
              <a:t>, 2012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1482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Thanks.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6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Tablature Specifies </a:t>
            </a:r>
            <a:r>
              <a:rPr lang="en-US" dirty="0" err="1" smtClean="0"/>
              <a:t>Fretboard</a:t>
            </a:r>
            <a:r>
              <a:rPr lang="en-US" dirty="0" smtClean="0"/>
              <a:t> Position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4" descr="Screen Shot 2017-04-04 at 4.01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45" r="-31145"/>
          <a:stretch>
            <a:fillRect/>
          </a:stretch>
        </p:blipFill>
        <p:spPr>
          <a:xfrm>
            <a:off x="324460" y="1824871"/>
            <a:ext cx="8286139" cy="443622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lectric_guita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4" y="1944402"/>
            <a:ext cx="2888160" cy="20576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the Transcription Process</a:t>
            </a:r>
            <a:endParaRPr lang="en-US" dirty="0"/>
          </a:p>
        </p:txBody>
      </p:sp>
      <p:pic>
        <p:nvPicPr>
          <p:cNvPr id="4" name="Content Placeholder 3" descr="Screen Shot 2017-04-04 at 4.11.52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542" b="-54542"/>
          <a:stretch>
            <a:fillRect/>
          </a:stretch>
        </p:blipFill>
        <p:spPr>
          <a:xfrm>
            <a:off x="5183430" y="4547387"/>
            <a:ext cx="3779116" cy="2239476"/>
          </a:xfrm>
        </p:spPr>
      </p:pic>
      <p:sp>
        <p:nvSpPr>
          <p:cNvPr id="3" name="TextBox 2"/>
          <p:cNvSpPr txBox="1"/>
          <p:nvPr/>
        </p:nvSpPr>
        <p:spPr>
          <a:xfrm>
            <a:off x="-103688" y="4198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20862341">
            <a:off x="3242012" y="3072734"/>
            <a:ext cx="978408" cy="4846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4164459"/>
            <a:ext cx="21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Guitar Audio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182839" y="4578469"/>
            <a:ext cx="2453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Accurate Tabs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407" y="2551312"/>
            <a:ext cx="1172298" cy="1104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8086" y="2558364"/>
            <a:ext cx="1340115" cy="136382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3737629">
            <a:off x="5187098" y="4206199"/>
            <a:ext cx="978408" cy="4846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soun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28" y="2817524"/>
            <a:ext cx="1122466" cy="109761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18595" y="1944402"/>
            <a:ext cx="3517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Manual Transcription</a:t>
            </a:r>
            <a:endParaRPr lang="en-US" sz="2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lectric_guita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4" y="1944402"/>
            <a:ext cx="2888160" cy="20576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the Transcription Process</a:t>
            </a:r>
            <a:endParaRPr lang="en-US" dirty="0"/>
          </a:p>
        </p:txBody>
      </p:sp>
      <p:pic>
        <p:nvPicPr>
          <p:cNvPr id="4" name="Content Placeholder 3" descr="Screen Shot 2017-04-04 at 4.11.52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542" b="-54542"/>
          <a:stretch>
            <a:fillRect/>
          </a:stretch>
        </p:blipFill>
        <p:spPr>
          <a:xfrm>
            <a:off x="5183430" y="4547387"/>
            <a:ext cx="3779116" cy="2239476"/>
          </a:xfrm>
        </p:spPr>
      </p:pic>
      <p:pic>
        <p:nvPicPr>
          <p:cNvPr id="10" name="Picture 9" descr="s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28" y="2817524"/>
            <a:ext cx="1122466" cy="10976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03688" y="4198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4164459"/>
            <a:ext cx="21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Guitar Audio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182839" y="4578469"/>
            <a:ext cx="2453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Accurate Tabs</a:t>
            </a:r>
            <a:endParaRPr lang="en-US" sz="2800" dirty="0"/>
          </a:p>
        </p:txBody>
      </p:sp>
      <p:sp>
        <p:nvSpPr>
          <p:cNvPr id="17" name="Right Arrow 16"/>
          <p:cNvSpPr/>
          <p:nvPr/>
        </p:nvSpPr>
        <p:spPr>
          <a:xfrm rot="1986033">
            <a:off x="3237327" y="4179960"/>
            <a:ext cx="1467871" cy="56692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5407" y="2551312"/>
            <a:ext cx="1172298" cy="11046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8086" y="2558364"/>
            <a:ext cx="1340115" cy="13638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18595" y="1944402"/>
            <a:ext cx="3517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Manual Transcription</a:t>
            </a:r>
            <a:endParaRPr lang="en-US" sz="2800" dirty="0"/>
          </a:p>
        </p:txBody>
      </p:sp>
      <p:sp>
        <p:nvSpPr>
          <p:cNvPr id="21" name="&quot;No&quot; Symbol 20"/>
          <p:cNvSpPr/>
          <p:nvPr/>
        </p:nvSpPr>
        <p:spPr>
          <a:xfrm>
            <a:off x="4702439" y="1272157"/>
            <a:ext cx="2650032" cy="2650032"/>
          </a:xfrm>
          <a:prstGeom prst="noSmoking">
            <a:avLst/>
          </a:prstGeom>
          <a:solidFill>
            <a:schemeClr val="tx2">
              <a:alpha val="2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6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Inharmonicity</a:t>
            </a:r>
            <a:r>
              <a:rPr lang="en-US" dirty="0" smtClean="0"/>
              <a:t> is key to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 descr="Screen Shot 2017-04-03 at 6.16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82" y="1600201"/>
            <a:ext cx="9182582" cy="497825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 err="1" smtClean="0"/>
              <a:t>Inharmonicity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750917"/>
              </p:ext>
            </p:extLst>
          </p:nvPr>
        </p:nvGraphicFramePr>
        <p:xfrm>
          <a:off x="3316288" y="2352675"/>
          <a:ext cx="25082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" name="Equation" r:id="rId4" imgW="1016000" imgH="279400" progId="Equation.3">
                  <p:embed/>
                </p:oleObj>
              </mc:Choice>
              <mc:Fallback>
                <p:oleObj name="Equation" r:id="rId4" imgW="1016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16288" y="2352675"/>
                        <a:ext cx="2508250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117740"/>
              </p:ext>
            </p:extLst>
          </p:nvPr>
        </p:nvGraphicFramePr>
        <p:xfrm>
          <a:off x="3454400" y="4000124"/>
          <a:ext cx="20637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" name="Equation" r:id="rId6" imgW="825500" imgH="406400" progId="Equation.3">
                  <p:embed/>
                </p:oleObj>
              </mc:Choice>
              <mc:Fallback>
                <p:oleObj name="Equation" r:id="rId6" imgW="8255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54400" y="4000124"/>
                        <a:ext cx="206375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0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</a:t>
            </a:r>
            <a:r>
              <a:rPr lang="en-US" dirty="0" err="1" smtClean="0"/>
              <a:t>Inharmonicity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Screen Shot 2016-02-28 at 8.09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9" y="2120900"/>
            <a:ext cx="9012971" cy="4025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3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rgbClr val="000000"/>
      </a:dk1>
      <a:lt1>
        <a:srgbClr val="FFFFFF"/>
      </a:lt1>
      <a:dk2>
        <a:srgbClr val="C3121B"/>
      </a:dk2>
      <a:lt2>
        <a:srgbClr val="C8C8B1"/>
      </a:lt2>
      <a:accent1>
        <a:srgbClr val="C3121B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7100</TotalTime>
  <Words>867</Words>
  <Application>Microsoft Macintosh PowerPoint</Application>
  <PresentationFormat>On-screen Show (4:3)</PresentationFormat>
  <Paragraphs>188</Paragraphs>
  <Slides>34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Clarity</vt:lpstr>
      <vt:lpstr>Equation</vt:lpstr>
      <vt:lpstr>Unsupervised Inharmonicity-Based Guitar String/Tab Transcription</vt:lpstr>
      <vt:lpstr>Agenda</vt:lpstr>
      <vt:lpstr>The Guitar, and Pitch Overlap</vt:lpstr>
      <vt:lpstr>Tablature Specifies Fretboard Position</vt:lpstr>
      <vt:lpstr>Automating the Transcription Process</vt:lpstr>
      <vt:lpstr>Automating the Transcription Process</vt:lpstr>
      <vt:lpstr>Inharmonicity is key to identification</vt:lpstr>
      <vt:lpstr>Defining Inharmonicity</vt:lpstr>
      <vt:lpstr>Estimating Inharmonicity</vt:lpstr>
      <vt:lpstr>Inharmonicity along strings is deterministic</vt:lpstr>
      <vt:lpstr>Inharmonicity along strings is deterministic</vt:lpstr>
      <vt:lpstr>Missing Science</vt:lpstr>
      <vt:lpstr>Proposed Unsupervised Pipeline</vt:lpstr>
      <vt:lpstr>Step 1: Inharmonicity estimates</vt:lpstr>
      <vt:lpstr>Step 1: Inharmonicity estimates</vt:lpstr>
      <vt:lpstr>Step 1: Inharmonicity estimates</vt:lpstr>
      <vt:lpstr>Step 2: EM for linear regression mixtures</vt:lpstr>
      <vt:lpstr>Step 2: EM for linear regression mixtures</vt:lpstr>
      <vt:lpstr>Step 2: EM for linear regression mixtures</vt:lpstr>
      <vt:lpstr>Step 3: Cluster</vt:lpstr>
      <vt:lpstr>Step 3: Cluster</vt:lpstr>
      <vt:lpstr>Step 3: Cluster</vt:lpstr>
      <vt:lpstr>Step 4: Tablature conversion</vt:lpstr>
      <vt:lpstr>Step 4: Tablature conversion</vt:lpstr>
      <vt:lpstr>Invariance to Tuning</vt:lpstr>
      <vt:lpstr>Pilot Results</vt:lpstr>
      <vt:lpstr>Pilot Results</vt:lpstr>
      <vt:lpstr>Pilot Results*</vt:lpstr>
      <vt:lpstr>Pilot “Calculations”</vt:lpstr>
      <vt:lpstr>Remaining Work</vt:lpstr>
      <vt:lpstr>Remaining Work</vt:lpstr>
      <vt:lpstr>Remaining Work</vt:lpstr>
      <vt:lpstr>Evaluation Criteria</vt:lpstr>
      <vt:lpstr>Thanks. Questions?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tutorial: real-time reverb calculation</dc:title>
  <dc:creator>Jonathan Michelson</dc:creator>
  <cp:lastModifiedBy>Jonathan Michelson</cp:lastModifiedBy>
  <cp:revision>269</cp:revision>
  <dcterms:created xsi:type="dcterms:W3CDTF">2015-10-30T16:44:03Z</dcterms:created>
  <dcterms:modified xsi:type="dcterms:W3CDTF">2017-04-05T19:04:54Z</dcterms:modified>
</cp:coreProperties>
</file>