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4" r:id="rId18"/>
    <p:sldId id="272" r:id="rId19"/>
    <p:sldId id="275" r:id="rId20"/>
    <p:sldId id="278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FF7"/>
    <a:srgbClr val="AEE2F0"/>
    <a:srgbClr val="98DAEC"/>
    <a:srgbClr val="42BBDD"/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708" y="9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E13D9-DB12-424B-A0B8-3D2EDA86849F}" type="datetimeFigureOut">
              <a:rPr lang="en-GB" smtClean="0"/>
              <a:t>18/02/2020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DCBAA-299B-4552-9387-24D12127C08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6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0F26-C018-4475-8D5C-D38546A76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0C3C9-E80E-4018-862E-DFB3C6F5D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10515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31EC9-AEA9-4B21-8C93-C0652A0A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8A22E1-EB92-4D54-BACA-04AA8A92E613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056A6-F03B-486B-9384-5438F28F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B6616-4D13-4823-A047-747DD71B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5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BB01-B048-446F-8BEE-C07156F2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8E65C-5860-4424-AE89-3F6DBD598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D628A-7F7E-4580-A1EE-64CAE206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ACEA-79DB-4B06-B53C-1515C6E9AA2A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E5580-58FE-43BE-B895-CA3E6875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C36F-B23F-4B27-9039-852F5352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28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8473C-BE99-411A-83AD-5B1DFB65C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74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ADB4E-125B-42BD-B566-03D639C01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74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98456-E8FC-4ADC-8BEA-5FBDE793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A314-3A0B-49C4-ADB0-F8BBA4139E56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B0067-5992-46B9-8A1E-65391BF9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1E721-8B08-43CD-8518-0CF29AD1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36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DE55-9F76-49FE-86BD-1E8B8876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DBB0-1C2F-494B-9ED8-22218757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47E90-2CDC-4088-A8E5-5B2BBFE2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987B-0079-4EE9-8A70-14597C3743BC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AD877-73B1-4111-9DBF-128F450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7D27-5153-422E-9618-B9A5079F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10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C87D-B880-4ADC-9124-17E79F7C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DECED-6865-4FD7-BB30-426F238CF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125AF-0E82-462A-AB18-7ACDD06A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6FE2-9B88-4810-AC3E-E01CD02C2930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A38D-B0F1-4A35-BBF0-84603F5E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9E72C-AFBB-463F-B3B8-897E7750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53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F30C-D9EF-417A-BB30-C0B601FB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3EA1D-39E1-4785-8201-0961743FE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CD81D-F987-43E1-AC04-2BFEFFE04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62BAA-AFFB-4046-94FC-A09C776F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8621-535E-44A6-A126-3F2534EA9A7B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151EF-F1F8-4ADF-959C-C8EF498A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413FE-70D7-470C-8DC9-4BA3847F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704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C267-B81A-4C16-9004-87C3882B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34182-1CD1-40F5-90BF-E8F9CDD3C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72BB1-CEE4-4E26-8222-1FC52BCA6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5AB69-5642-487F-9997-20B7F2C32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DEA59-EB79-43FA-904D-D27398644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C2370-C2D2-4438-90C7-050F3B51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5B32-CFB7-415D-9B96-9BE2AE3D1AAC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77980-2559-4526-8EE5-3238452B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08436-8756-4349-9068-BEE3BD15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82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2BA4-F3ED-457B-AA83-F384104B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5F60B-AC3F-4751-9F55-42133392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1E27-F50C-4FD5-A040-64C12EA57AB4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32F97-A202-4A47-A827-0FFA2B66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C9CBC-A98D-48FC-B0E9-3649E818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37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6AFF6-E170-4FB6-8215-E7848DAE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BC3F-8614-44B4-9683-36A45BFFB7A1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4BEC0-D301-4E8D-94B6-66BFACB9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DD39B-ACC9-4BE5-809C-0D27E799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9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DCB2-6C57-4AE3-B3BB-390832D8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C0D1-D794-4975-9F3C-C648CDF0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A1876-7E30-4830-8465-8C5824ECB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A4FF7-E52B-4408-AE09-8519152B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1C06-D056-41B0-9F5F-5E90B83401B6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C2A34-DEA4-4413-9660-F204588D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2AEC1-AA5A-45AB-A580-859BE5F8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90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7212-D3D5-4E17-A2C0-D17F4C07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5672D-5E2D-4B29-95E2-049C8F57D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44F36-3489-4D6F-B147-9160D37FE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0233F-A86A-4775-BDFA-70A392D3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FB93-9673-43A0-BDFE-39DE919D7FF9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2DFFC-202E-4369-80FE-B7AF6CA5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FED85-59B0-4EC4-894D-5395D2AE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18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334E3F-BD1F-44E6-BCA5-BD99406F48FD}"/>
              </a:ext>
            </a:extLst>
          </p:cNvPr>
          <p:cNvSpPr/>
          <p:nvPr userDrawn="1"/>
        </p:nvSpPr>
        <p:spPr>
          <a:xfrm>
            <a:off x="0" y="6222112"/>
            <a:ext cx="12192000" cy="635888"/>
          </a:xfrm>
          <a:prstGeom prst="rect">
            <a:avLst/>
          </a:prstGeom>
          <a:solidFill>
            <a:srgbClr val="00A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C9A93-EF6B-4541-9DBB-D2AE7161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AABDD-2E86-447A-B64F-7A14EFE48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6044"/>
            <a:ext cx="10515600" cy="448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D195E-7E07-4EC9-903C-2E5BCD751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D06A54C-354E-461C-AA7A-CD74CDD91362}" type="datetime1">
              <a:rPr lang="en-GB" smtClean="0"/>
              <a:pPr/>
              <a:t>18/02/2020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DB2F7-7243-4BF2-9A01-C783DB22E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AA29-7895-46B9-80FE-F3E9AEFC4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61E1CA-B643-4090-86EE-39CE194CEA0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/>
            <a:alphaModFix/>
          </a:blip>
          <a:srcRect r="47852"/>
          <a:stretch>
            <a:fillRect/>
          </a:stretch>
        </p:blipFill>
        <p:spPr>
          <a:xfrm>
            <a:off x="208200" y="6222112"/>
            <a:ext cx="1260000" cy="6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626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A6D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A6D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4.png"/><Relationship Id="rId7" Type="http://schemas.openxmlformats.org/officeDocument/2006/relationships/image" Target="../media/image40.png"/><Relationship Id="rId12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31.png"/><Relationship Id="rId5" Type="http://schemas.openxmlformats.org/officeDocument/2006/relationships/image" Target="../media/image38.png"/><Relationship Id="rId10" Type="http://schemas.openxmlformats.org/officeDocument/2006/relationships/image" Target="../media/image30.png"/><Relationship Id="rId4" Type="http://schemas.openxmlformats.org/officeDocument/2006/relationships/image" Target="../media/image37.png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7C53-EBEA-4664-8702-AA18DE2C1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150" dirty="0"/>
              <a:t>S</a:t>
            </a:r>
            <a:r>
              <a:rPr lang="en-GB" dirty="0"/>
              <a:t>c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d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a</a:t>
            </a:r>
            <a:r>
              <a:rPr lang="en-150" dirty="0"/>
              <a:t>l</a:t>
            </a:r>
            <a:r>
              <a:rPr lang="en-GB" dirty="0"/>
              <a:t>y</a:t>
            </a:r>
            <a:r>
              <a:rPr lang="en-150" dirty="0"/>
              <a:t>s</a:t>
            </a:r>
            <a:r>
              <a:rPr lang="en-GB" dirty="0"/>
              <a:t>i</a:t>
            </a:r>
            <a:r>
              <a:rPr lang="en-150" dirty="0"/>
              <a:t>s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m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-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e</a:t>
            </a:r>
            <a:r>
              <a:rPr lang="en-GB" dirty="0"/>
              <a:t>m</a:t>
            </a:r>
            <a:r>
              <a:rPr lang="en-150" dirty="0"/>
              <a:t>p</a:t>
            </a:r>
            <a:r>
              <a:rPr lang="en-GB" dirty="0"/>
              <a:t>t</a:t>
            </a:r>
            <a:r>
              <a:rPr lang="en-150" dirty="0"/>
              <a:t>i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M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l</a:t>
            </a:r>
            <a:r>
              <a:rPr lang="en-GB" dirty="0"/>
              <a:t>e</a:t>
            </a:r>
            <a:r>
              <a:rPr lang="en-150" dirty="0"/>
              <a:t>a</a:t>
            </a:r>
            <a:r>
              <a:rPr lang="en-GB" dirty="0"/>
              <a:t>b</a:t>
            </a:r>
            <a:r>
              <a:rPr lang="en-150" dirty="0"/>
              <a:t>le Gan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k</a:t>
            </a:r>
            <a:r>
              <a:rPr lang="en-150" dirty="0"/>
              <a:t>s</a:t>
            </a:r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0D7EC06-78C5-4612-BDC9-60717D381D56}"/>
              </a:ext>
            </a:extLst>
          </p:cNvPr>
          <p:cNvSpPr txBox="1">
            <a:spLocks/>
          </p:cNvSpPr>
          <p:nvPr/>
        </p:nvSpPr>
        <p:spPr>
          <a:xfrm>
            <a:off x="838200" y="3602033"/>
            <a:ext cx="2562138" cy="39951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150" dirty="0"/>
              <a:t>Joan Marcè i Igual</a:t>
            </a:r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46F022E-AEE3-4DA1-B4E5-644E9AF778FA}"/>
              </a:ext>
            </a:extLst>
          </p:cNvPr>
          <p:cNvSpPr txBox="1">
            <a:spLocks/>
          </p:cNvSpPr>
          <p:nvPr/>
        </p:nvSpPr>
        <p:spPr>
          <a:xfrm>
            <a:off x="3678225" y="3602033"/>
            <a:ext cx="2562138" cy="39951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/>
              <a:t>Geoffrey Nelissen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C6EAA-7B6B-4308-A1DD-C054FDEB55E9}"/>
              </a:ext>
            </a:extLst>
          </p:cNvPr>
          <p:cNvSpPr txBox="1"/>
          <p:nvPr/>
        </p:nvSpPr>
        <p:spPr>
          <a:xfrm>
            <a:off x="6518250" y="3576812"/>
            <a:ext cx="2223082" cy="4247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/>
              <a:t>Mitra Nasri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62559-BC78-415E-86B3-3E17C2690B71}"/>
              </a:ext>
            </a:extLst>
          </p:cNvPr>
          <p:cNvSpPr txBox="1"/>
          <p:nvPr/>
        </p:nvSpPr>
        <p:spPr>
          <a:xfrm>
            <a:off x="9019220" y="3572559"/>
            <a:ext cx="2260276" cy="428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/>
              <a:t>Paris Panagiotou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E3B9B-6215-43CC-87C3-A955B632325E}"/>
              </a:ext>
            </a:extLst>
          </p:cNvPr>
          <p:cNvSpPr txBox="1"/>
          <p:nvPr/>
        </p:nvSpPr>
        <p:spPr>
          <a:xfrm>
            <a:off x="4057476" y="4991450"/>
            <a:ext cx="40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24</a:t>
            </a:r>
            <a:r>
              <a:rPr lang="en-150" baseline="30000" dirty="0"/>
              <a:t>th</a:t>
            </a:r>
            <a:r>
              <a:rPr lang="en-150" dirty="0"/>
              <a:t> of February,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13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1511-9365-4A7D-80BF-399D510B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S</a:t>
            </a:r>
            <a:r>
              <a:rPr lang="en-GB" dirty="0"/>
              <a:t>u</a:t>
            </a:r>
            <a:r>
              <a:rPr lang="en-150" dirty="0"/>
              <a:t>m</a:t>
            </a:r>
            <a:r>
              <a:rPr lang="en-GB" dirty="0"/>
              <a:t>m</a:t>
            </a:r>
            <a:r>
              <a:rPr lang="en-150" dirty="0"/>
              <a:t>a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z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64231-F9F9-4019-AF12-1BDB268D5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Rigid gang reserves the whole block</a:t>
            </a:r>
          </a:p>
          <a:p>
            <a:r>
              <a:rPr lang="en-150" dirty="0"/>
              <a:t>Bundled creates multiple rigid blocks w</a:t>
            </a:r>
            <a:r>
              <a:rPr lang="en-GB" dirty="0"/>
              <a:t>i</a:t>
            </a:r>
            <a:r>
              <a:rPr lang="en-150" dirty="0"/>
              <a:t>t</a:t>
            </a:r>
            <a:r>
              <a:rPr lang="en-GB" dirty="0"/>
              <a:t>h</a:t>
            </a:r>
            <a:r>
              <a:rPr lang="en-150" dirty="0"/>
              <a:t> </a:t>
            </a:r>
            <a:r>
              <a:rPr lang="en-GB" dirty="0"/>
              <a:t>d</a:t>
            </a:r>
            <a:r>
              <a:rPr lang="en-150" dirty="0"/>
              <a:t>e</a:t>
            </a:r>
            <a:r>
              <a:rPr lang="en-GB" dirty="0"/>
              <a:t>p</a:t>
            </a:r>
            <a:r>
              <a:rPr lang="en-150" dirty="0"/>
              <a:t>e</a:t>
            </a:r>
            <a:r>
              <a:rPr lang="en-GB" dirty="0"/>
              <a:t>n</a:t>
            </a:r>
            <a:r>
              <a:rPr lang="en-150" dirty="0"/>
              <a:t>c</a:t>
            </a:r>
            <a:r>
              <a:rPr lang="en-GB" dirty="0"/>
              <a:t>e</a:t>
            </a:r>
            <a:r>
              <a:rPr lang="en-150" dirty="0"/>
              <a:t>n</a:t>
            </a:r>
            <a:r>
              <a:rPr lang="en-GB" dirty="0"/>
              <a:t>c</a:t>
            </a:r>
            <a:r>
              <a:rPr lang="en-150" dirty="0"/>
              <a:t>i</a:t>
            </a:r>
            <a:r>
              <a:rPr lang="en-GB" dirty="0"/>
              <a:t>e</a:t>
            </a:r>
            <a:r>
              <a:rPr lang="en-150" dirty="0"/>
              <a:t>s</a:t>
            </a:r>
          </a:p>
          <a:p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m</a:t>
            </a:r>
            <a:r>
              <a:rPr lang="en-GB" dirty="0"/>
              <a:t>i</a:t>
            </a:r>
            <a:r>
              <a:rPr lang="en-150" dirty="0"/>
              <a:t>t</a:t>
            </a:r>
            <a:r>
              <a:rPr lang="en-GB" dirty="0"/>
              <a:t>e</a:t>
            </a:r>
            <a:r>
              <a:rPr lang="en-150" dirty="0"/>
              <a:t>d-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e</a:t>
            </a:r>
            <a:r>
              <a:rPr lang="en-GB" dirty="0"/>
              <a:t>m</a:t>
            </a:r>
            <a:r>
              <a:rPr lang="en-150" dirty="0"/>
              <a:t>p</a:t>
            </a:r>
            <a:r>
              <a:rPr lang="en-GB" dirty="0"/>
              <a:t>t</a:t>
            </a:r>
            <a:r>
              <a:rPr lang="en-150" dirty="0"/>
              <a:t>i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o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 these blocks in a moldable w</a:t>
            </a:r>
            <a:r>
              <a:rPr lang="en-GB" dirty="0"/>
              <a:t>a</a:t>
            </a:r>
            <a:r>
              <a:rPr lang="en-150" dirty="0"/>
              <a:t>y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52D5A4-DDCF-4A61-922F-712272E1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10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EDF3EB-DBDB-4A69-B86A-776206493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6469" y="3134713"/>
            <a:ext cx="7039062" cy="254396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18F33F-3409-43F1-855B-E3F83ED81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469" y="3134713"/>
            <a:ext cx="7039062" cy="2543962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69E881-857F-4867-8011-F4A9B6CF8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469" y="3134713"/>
            <a:ext cx="7039062" cy="25439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D20F7C-FC84-411B-AAED-2E85828F02C1}"/>
              </a:ext>
            </a:extLst>
          </p:cNvPr>
          <p:cNvSpPr txBox="1"/>
          <p:nvPr/>
        </p:nvSpPr>
        <p:spPr>
          <a:xfrm>
            <a:off x="4409090" y="5678675"/>
            <a:ext cx="3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g</a:t>
            </a:r>
            <a:r>
              <a:rPr lang="en-GB" dirty="0"/>
              <a:t>i</a:t>
            </a:r>
            <a:r>
              <a:rPr lang="en-150" dirty="0"/>
              <a:t>d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scheduling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103E46-F4C6-4DF4-AE16-7C4911136C91}"/>
              </a:ext>
            </a:extLst>
          </p:cNvPr>
          <p:cNvSpPr txBox="1"/>
          <p:nvPr/>
        </p:nvSpPr>
        <p:spPr>
          <a:xfrm>
            <a:off x="4409090" y="5677400"/>
            <a:ext cx="3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</a:t>
            </a:r>
            <a:r>
              <a:rPr lang="en-150" dirty="0"/>
              <a:t>u</a:t>
            </a:r>
            <a:r>
              <a:rPr lang="en-GB" dirty="0"/>
              <a:t>n</a:t>
            </a:r>
            <a:r>
              <a:rPr lang="en-150" dirty="0"/>
              <a:t>d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m</a:t>
            </a:r>
            <a:r>
              <a:rPr lang="en-150" dirty="0"/>
              <a:t>o</a:t>
            </a:r>
            <a:r>
              <a:rPr lang="en-GB" dirty="0"/>
              <a:t>d</a:t>
            </a:r>
            <a:r>
              <a:rPr lang="en-150" dirty="0"/>
              <a:t>e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D81545-FCAD-40C3-B4A0-EEF1D4D4FC55}"/>
              </a:ext>
            </a:extLst>
          </p:cNvPr>
          <p:cNvSpPr txBox="1"/>
          <p:nvPr/>
        </p:nvSpPr>
        <p:spPr>
          <a:xfrm>
            <a:off x="4409090" y="5677400"/>
            <a:ext cx="3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m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-Preemptive scheduling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06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/>
      <p:bldP spid="12" grpId="0"/>
      <p:bldP spid="12" grpId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D59A8-BEC8-45A9-8006-AA2FD692E2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r work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A6F23-A0F0-42D4-8D10-191E659FA4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4105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0C6E-572A-41C8-A2C6-BE42B94B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P</a:t>
            </a:r>
            <a:r>
              <a:rPr lang="en-GB" dirty="0"/>
              <a:t>r</a:t>
            </a:r>
            <a:r>
              <a:rPr lang="en-150" dirty="0"/>
              <a:t>o</a:t>
            </a:r>
            <a:r>
              <a:rPr lang="en-GB" dirty="0"/>
              <a:t>j</a:t>
            </a:r>
            <a:r>
              <a:rPr lang="en-150" dirty="0"/>
              <a:t>e</a:t>
            </a:r>
            <a:r>
              <a:rPr lang="en-GB" dirty="0"/>
              <a:t>c</a:t>
            </a:r>
            <a:r>
              <a:rPr lang="en-150" dirty="0"/>
              <a:t>t </a:t>
            </a:r>
            <a:r>
              <a:rPr lang="en-GB" dirty="0"/>
              <a:t>g</a:t>
            </a:r>
            <a:r>
              <a:rPr lang="en-150" dirty="0"/>
              <a:t>o</a:t>
            </a:r>
            <a:r>
              <a:rPr lang="en-GB" dirty="0"/>
              <a:t>a</a:t>
            </a:r>
            <a:r>
              <a:rPr lang="en-150" dirty="0"/>
              <a:t>l</a:t>
            </a:r>
            <a:r>
              <a:rPr lang="en-GB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8924B-E360-4C4B-A683-0F4EB1C76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D</a:t>
            </a:r>
            <a:r>
              <a:rPr lang="en-GB" dirty="0"/>
              <a:t>e</a:t>
            </a:r>
            <a:r>
              <a:rPr lang="en-150" dirty="0"/>
              <a:t>s</a:t>
            </a:r>
            <a:r>
              <a:rPr lang="en-GB" dirty="0"/>
              <a:t>i</a:t>
            </a:r>
            <a:r>
              <a:rPr lang="en-150" dirty="0"/>
              <a:t>g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n </a:t>
            </a:r>
            <a:r>
              <a:rPr lang="en-GB" dirty="0"/>
              <a:t>a</a:t>
            </a:r>
            <a:r>
              <a:rPr lang="en-150" dirty="0"/>
              <a:t>c</a:t>
            </a:r>
            <a:r>
              <a:rPr lang="en-GB" dirty="0"/>
              <a:t>c</a:t>
            </a:r>
            <a:r>
              <a:rPr lang="en-150" dirty="0"/>
              <a:t>u</a:t>
            </a:r>
            <a:r>
              <a:rPr lang="en-GB" dirty="0"/>
              <a:t>r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e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ability analysis for limited-preemptive moldable gang tasks</a:t>
            </a:r>
          </a:p>
          <a:p>
            <a:r>
              <a:rPr lang="en-150" dirty="0"/>
              <a:t>Propose a new scheduling algorithm to improve the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ability of limited-preemptive m</a:t>
            </a:r>
            <a:r>
              <a:rPr lang="en-GB" dirty="0"/>
              <a:t>o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a</a:t>
            </a:r>
            <a:r>
              <a:rPr lang="en-GB" dirty="0"/>
              <a:t>b</a:t>
            </a:r>
            <a:r>
              <a:rPr lang="en-150" dirty="0"/>
              <a:t>l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</a:t>
            </a:r>
            <a:r>
              <a:rPr lang="en-GB" dirty="0"/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DA1E5-3AAC-4F49-9C97-80AE9715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689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59C3-3538-4735-974E-DE1D6E5E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Schedule Abstraction Graph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DB3AB-8D09-414E-988D-844F27F80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A</a:t>
            </a:r>
            <a:r>
              <a:rPr lang="en-GB" dirty="0"/>
              <a:t>c</a:t>
            </a:r>
            <a:r>
              <a:rPr lang="en-150" dirty="0"/>
              <a:t>c</a:t>
            </a:r>
            <a:r>
              <a:rPr lang="en-GB" dirty="0"/>
              <a:t>u</a:t>
            </a:r>
            <a:r>
              <a:rPr lang="en-150" dirty="0"/>
              <a:t>r</a:t>
            </a:r>
            <a:r>
              <a:rPr lang="en-GB" dirty="0"/>
              <a:t>a</a:t>
            </a:r>
            <a:r>
              <a:rPr lang="en-150" dirty="0"/>
              <a:t>t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l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i</a:t>
            </a:r>
            <a:r>
              <a:rPr lang="en-GB" dirty="0"/>
              <a:t>v</a:t>
            </a:r>
            <a:r>
              <a:rPr lang="en-150" dirty="0"/>
              <a:t>e</a:t>
            </a:r>
            <a:r>
              <a:rPr lang="en-GB" dirty="0"/>
              <a:t>l</a:t>
            </a:r>
            <a:r>
              <a:rPr lang="en-150" dirty="0"/>
              <a:t>y </a:t>
            </a:r>
            <a:r>
              <a:rPr lang="en-GB" dirty="0"/>
              <a:t>f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t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a</a:t>
            </a:r>
            <a:r>
              <a:rPr lang="en-150" dirty="0"/>
              <a:t>l</a:t>
            </a:r>
            <a:r>
              <a:rPr lang="en-GB" dirty="0"/>
              <a:t>y</a:t>
            </a:r>
            <a:r>
              <a:rPr lang="en-150" dirty="0"/>
              <a:t>s</a:t>
            </a:r>
            <a:r>
              <a:rPr lang="en-GB" dirty="0"/>
              <a:t>i</a:t>
            </a:r>
            <a:r>
              <a:rPr lang="en-150" dirty="0"/>
              <a:t>s</a:t>
            </a:r>
          </a:p>
          <a:p>
            <a:pPr lvl="1"/>
            <a:r>
              <a:rPr lang="en-150" dirty="0"/>
              <a:t>Faster than an exact analysis</a:t>
            </a:r>
          </a:p>
          <a:p>
            <a:pPr lvl="1"/>
            <a:r>
              <a:rPr lang="en-150" dirty="0"/>
              <a:t>Not as pessimistic as closed-form analyses</a:t>
            </a:r>
          </a:p>
          <a:p>
            <a:r>
              <a:rPr lang="en-150" dirty="0"/>
              <a:t>Models scheduler decisions</a:t>
            </a:r>
          </a:p>
          <a:p>
            <a:r>
              <a:rPr lang="en-150" dirty="0"/>
              <a:t>Encodes core availability after every transition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2F6DA-6179-4B2A-B61D-31B244DE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13</a:t>
            </a:fld>
            <a:endParaRPr lang="en-GB" dirty="0"/>
          </a:p>
        </p:txBody>
      </p:sp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FB391515-6D5C-42D7-B1D0-BC0599807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342" y="4050971"/>
            <a:ext cx="7655858" cy="202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3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D1C0C-45E5-4B3D-A9D8-ACEB28DA6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J</a:t>
            </a:r>
            <a:r>
              <a:rPr lang="en-GB" dirty="0"/>
              <a:t>o</a:t>
            </a:r>
            <a:r>
              <a:rPr lang="en-150" dirty="0"/>
              <a:t>b-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v</a:t>
            </a:r>
            <a:r>
              <a:rPr lang="en-150" dirty="0"/>
              <a:t>e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F</a:t>
            </a:r>
            <a:r>
              <a:rPr lang="en-150" dirty="0"/>
              <a:t>i</a:t>
            </a:r>
            <a:r>
              <a:rPr lang="en-GB" dirty="0"/>
              <a:t>x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y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f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8D81FD-2868-4882-8387-BDCBDC7042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150" dirty="0"/>
                  <a:t>B</a:t>
                </a:r>
                <a:r>
                  <a:rPr lang="en-GB" dirty="0"/>
                  <a:t>a</a:t>
                </a:r>
                <a:r>
                  <a:rPr lang="en-150" dirty="0"/>
                  <a:t>s</a:t>
                </a:r>
                <a:r>
                  <a:rPr lang="en-GB" dirty="0"/>
                  <a:t>e</a:t>
                </a:r>
                <a:r>
                  <a:rPr lang="en-150" dirty="0"/>
                  <a:t>d on G</a:t>
                </a:r>
                <a:r>
                  <a:rPr lang="en-GB" dirty="0"/>
                  <a:t>l</a:t>
                </a:r>
                <a:r>
                  <a:rPr lang="en-150" dirty="0"/>
                  <a:t>o</a:t>
                </a:r>
                <a:r>
                  <a:rPr lang="en-GB" dirty="0"/>
                  <a:t>b</a:t>
                </a:r>
                <a:r>
                  <a:rPr lang="en-150" dirty="0"/>
                  <a:t>a</a:t>
                </a:r>
                <a:r>
                  <a:rPr lang="en-GB" dirty="0"/>
                  <a:t>l</a:t>
                </a:r>
                <a:r>
                  <a:rPr lang="en-150" dirty="0"/>
                  <a:t> </a:t>
                </a:r>
                <a:r>
                  <a:rPr lang="en-GB" dirty="0"/>
                  <a:t>J</a:t>
                </a:r>
                <a:r>
                  <a:rPr lang="en-150" dirty="0"/>
                  <a:t>L</a:t>
                </a:r>
                <a:r>
                  <a:rPr lang="en-GB" dirty="0"/>
                  <a:t>F</a:t>
                </a:r>
                <a:r>
                  <a:rPr lang="en-150" dirty="0"/>
                  <a:t>P </a:t>
                </a:r>
                <a:r>
                  <a:rPr lang="en-GB" dirty="0"/>
                  <a:t>s</a:t>
                </a:r>
                <a:r>
                  <a:rPr lang="en-150" dirty="0"/>
                  <a:t>c</a:t>
                </a:r>
                <a:r>
                  <a:rPr lang="en-GB" dirty="0"/>
                  <a:t>h</a:t>
                </a:r>
                <a:r>
                  <a:rPr lang="en-150" dirty="0"/>
                  <a:t>e</a:t>
                </a:r>
                <a:r>
                  <a:rPr lang="en-GB" dirty="0"/>
                  <a:t>d</a:t>
                </a:r>
                <a:r>
                  <a:rPr lang="en-150" dirty="0"/>
                  <a:t>u</a:t>
                </a:r>
                <a:r>
                  <a:rPr lang="en-GB" dirty="0"/>
                  <a:t>l</a:t>
                </a:r>
                <a:r>
                  <a:rPr lang="en-150" dirty="0"/>
                  <a:t>e</a:t>
                </a:r>
                <a:r>
                  <a:rPr lang="en-GB" dirty="0"/>
                  <a:t>r</a:t>
                </a:r>
                <a:endParaRPr lang="en-150" dirty="0"/>
              </a:p>
              <a:p>
                <a:r>
                  <a:rPr lang="en-150" dirty="0"/>
                  <a:t>Work conserving scheduler</a:t>
                </a:r>
              </a:p>
              <a:p>
                <a:r>
                  <a:rPr lang="en-150" dirty="0"/>
                  <a:t>Job with highest priority goes first</a:t>
                </a:r>
              </a:p>
              <a:p>
                <a:r>
                  <a:rPr lang="en-150" dirty="0"/>
                  <a:t>Assigns </a:t>
                </a:r>
                <a:r>
                  <a:rPr lang="en-GB" dirty="0"/>
                  <a:t>m</a:t>
                </a:r>
                <a:r>
                  <a:rPr lang="en-150" dirty="0"/>
                  <a:t>a</a:t>
                </a:r>
                <a:r>
                  <a:rPr lang="en-GB" dirty="0"/>
                  <a:t>x</a:t>
                </a:r>
                <a:r>
                  <a:rPr lang="en-150" dirty="0"/>
                  <a:t>i</a:t>
                </a:r>
                <a:r>
                  <a:rPr lang="en-GB" dirty="0"/>
                  <a:t>m</a:t>
                </a:r>
                <a:r>
                  <a:rPr lang="en-150" dirty="0"/>
                  <a:t>u</a:t>
                </a:r>
                <a:r>
                  <a:rPr lang="en-GB" dirty="0"/>
                  <a:t>m</a:t>
                </a:r>
                <a:r>
                  <a:rPr lang="en-150" dirty="0"/>
                  <a:t> </a:t>
                </a:r>
                <a:r>
                  <a:rPr lang="en-GB" dirty="0"/>
                  <a:t>c</a:t>
                </a:r>
                <a:r>
                  <a:rPr lang="en-150" dirty="0"/>
                  <a:t>o</a:t>
                </a:r>
                <a:r>
                  <a:rPr lang="en-GB" dirty="0"/>
                  <a:t>r</a:t>
                </a:r>
                <a:r>
                  <a:rPr lang="en-150" dirty="0"/>
                  <a:t>e</a:t>
                </a:r>
                <a:r>
                  <a:rPr lang="en-GB" dirty="0"/>
                  <a:t>s</a:t>
                </a:r>
                <a:r>
                  <a:rPr lang="en-150" dirty="0"/>
                  <a:t> </a:t>
                </a:r>
                <a:r>
                  <a:rPr lang="en-GB" dirty="0"/>
                  <a:t>a</a:t>
                </a:r>
                <a:r>
                  <a:rPr lang="en-150" dirty="0"/>
                  <a:t>v</a:t>
                </a:r>
                <a:r>
                  <a:rPr lang="en-GB" dirty="0"/>
                  <a:t>a</a:t>
                </a:r>
                <a:r>
                  <a:rPr lang="en-150" dirty="0"/>
                  <a:t>i</a:t>
                </a:r>
                <a:r>
                  <a:rPr lang="en-GB" dirty="0"/>
                  <a:t>l</a:t>
                </a:r>
                <a:r>
                  <a:rPr lang="en-150" dirty="0"/>
                  <a:t>a</a:t>
                </a:r>
                <a:r>
                  <a:rPr lang="en-GB" dirty="0"/>
                  <a:t>b</a:t>
                </a:r>
                <a:r>
                  <a:rPr lang="en-150" dirty="0"/>
                  <a:t>l</a:t>
                </a:r>
                <a:r>
                  <a:rPr lang="en-GB" dirty="0"/>
                  <a:t>e</a:t>
                </a:r>
                <a:r>
                  <a:rPr lang="en-150" dirty="0"/>
                  <a:t> </a:t>
                </a:r>
                <a:r>
                  <a:rPr lang="en-GB" dirty="0"/>
                  <a:t>b</a:t>
                </a:r>
                <a:r>
                  <a:rPr lang="en-150" dirty="0"/>
                  <a:t>e</a:t>
                </a:r>
                <a:r>
                  <a:rPr lang="en-GB" dirty="0"/>
                  <a:t>t</a:t>
                </a:r>
                <a:r>
                  <a:rPr lang="en-150" dirty="0"/>
                  <a:t>w</a:t>
                </a:r>
                <a:r>
                  <a:rPr lang="en-GB" dirty="0"/>
                  <a:t>e</a:t>
                </a:r>
                <a:r>
                  <a:rPr lang="en-150" dirty="0"/>
                  <a:t>e</a:t>
                </a:r>
                <a:r>
                  <a:rPr lang="en-GB" dirty="0"/>
                  <a:t>n</a:t>
                </a:r>
                <a:r>
                  <a:rPr lang="en-15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func>
                          <m:funcPr>
                            <m:ctrlPr>
                              <a:rPr lang="en-15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15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15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</m:oMath>
                </a14:m>
                <a:r>
                  <a:rPr lang="en-15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func>
                          <m:funcPr>
                            <m:ctrlPr>
                              <a:rPr lang="en-15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15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15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8D81FD-2868-4882-8387-BDCBDC7042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48599-EA99-438D-8DCB-B9F33B7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1260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1203-3184-4727-A710-7B6616D9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Difficulties related to SAG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3763F-2D79-4342-88AF-4CDE15DDC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W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o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s</a:t>
            </a:r>
            <a:r>
              <a:rPr lang="en-GB" dirty="0"/>
              <a:t>i</a:t>
            </a:r>
            <a:r>
              <a:rPr lang="en-150" dirty="0"/>
              <a:t>d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a</a:t>
            </a:r>
            <a:r>
              <a:rPr lang="en-150" dirty="0"/>
              <a:t>l</a:t>
            </a:r>
            <a:r>
              <a:rPr lang="en-GB" dirty="0"/>
              <a:t>l</a:t>
            </a:r>
            <a:r>
              <a:rPr lang="en-150" dirty="0"/>
              <a:t> scenarios. </a:t>
            </a:r>
          </a:p>
          <a:p>
            <a:r>
              <a:rPr lang="en-150" dirty="0"/>
              <a:t>The scheduler has to decide:</a:t>
            </a:r>
          </a:p>
          <a:p>
            <a:pPr lvl="1"/>
            <a:r>
              <a:rPr lang="en-150" dirty="0"/>
              <a:t>When to release a job</a:t>
            </a:r>
          </a:p>
          <a:p>
            <a:pPr lvl="1"/>
            <a:r>
              <a:rPr lang="en-150" dirty="0"/>
              <a:t>How many cores to assign to this job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04C30-A3E3-4EB4-B4F2-6F34A7F6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5705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CF2E-22FB-430A-BEE1-A2F207F5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y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0370D-A7E8-4270-9A81-282A634D70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150" b="0" i="1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⁡</m:t>
                        </m:r>
                      </m:sup>
                    </m:sSubSup>
                  </m:oMath>
                </a14:m>
                <a:r>
                  <a:rPr lang="en-150" dirty="0"/>
                  <a:t> time at which we have </a:t>
                </a:r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150" dirty="0"/>
                  <a:t> cores possibly available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150" b="0" i="1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⁡</m:t>
                        </m:r>
                      </m:sup>
                    </m:sSubSup>
                  </m:oMath>
                </a14:m>
                <a:r>
                  <a:rPr lang="en-150" dirty="0"/>
                  <a:t> time at which we have </a:t>
                </a:r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150" dirty="0"/>
                  <a:t> cores certainly available</a:t>
                </a:r>
              </a:p>
              <a:p>
                <a:pPr marL="0" indent="0">
                  <a:buNone/>
                </a:pPr>
                <a:endParaRPr lang="en-150" sz="1100" dirty="0"/>
              </a:p>
              <a:p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𝐸𝑆</m:t>
                    </m:r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150" dirty="0"/>
                  <a:t> Earliest Start Time</a:t>
                </a:r>
              </a:p>
              <a:p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𝐿𝑆</m:t>
                    </m:r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150" dirty="0"/>
                  <a:t> Latest Start Time</a:t>
                </a:r>
              </a:p>
              <a:p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𝐸𝐹</m:t>
                    </m:r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150" dirty="0"/>
                  <a:t> Earliest Finishing Time</a:t>
                </a:r>
                <a:endParaRPr lang="en-150" b="0" dirty="0"/>
              </a:p>
              <a:p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𝐿𝐹</m:t>
                    </m:r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150" b="0" dirty="0"/>
                  <a:t> Latest Finishing Time</a:t>
                </a:r>
              </a:p>
              <a:p>
                <a:endParaRPr lang="en-150" sz="110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𝐸𝑆</m:t>
                      </m:r>
                      <m:sSub>
                        <m:sSub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𝐿𝑆</m:t>
                      </m:r>
                      <m:sSub>
                        <m:sSub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150" b="0" dirty="0"/>
              </a:p>
              <a:p>
                <a:endParaRPr lang="en-15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0370D-A7E8-4270-9A81-282A634D70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0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000AC-2956-4AC2-84C9-537C831F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064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CF2E-22FB-430A-BEE1-A2F207F5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y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0370D-A7E8-4270-9A81-282A634D70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150" b="0" i="1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⁡</m:t>
                        </m:r>
                      </m:sup>
                    </m:sSubSup>
                  </m:oMath>
                </a14:m>
                <a:r>
                  <a:rPr lang="en-150" dirty="0"/>
                  <a:t> time at which we have </a:t>
                </a:r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150" dirty="0"/>
                  <a:t> cores possibly available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150" b="0" i="1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⁡</m:t>
                        </m:r>
                      </m:sup>
                    </m:sSubSup>
                  </m:oMath>
                </a14:m>
                <a:r>
                  <a:rPr lang="en-150" dirty="0"/>
                  <a:t> time at which we have </a:t>
                </a:r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150" dirty="0"/>
                  <a:t> cores certainly available</a:t>
                </a:r>
              </a:p>
              <a:p>
                <a:pPr marL="0" indent="0">
                  <a:buNone/>
                </a:pPr>
                <a:endParaRPr lang="en-150" sz="1100" dirty="0"/>
              </a:p>
              <a:p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150" dirty="0"/>
                  <a:t> Earliest Start Time</a:t>
                </a:r>
              </a:p>
              <a:p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150" dirty="0"/>
                  <a:t> Latest Start Time</a:t>
                </a:r>
              </a:p>
              <a:p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𝐸𝐹</m:t>
                    </m:r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150" dirty="0"/>
                  <a:t> Earliest Finishing Time</a:t>
                </a:r>
                <a:endParaRPr lang="en-150" b="0" dirty="0"/>
              </a:p>
              <a:p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𝐿𝐹</m:t>
                    </m:r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150" b="0" dirty="0"/>
                  <a:t> Latest Finishing Time</a:t>
                </a:r>
              </a:p>
              <a:p>
                <a:endParaRPr lang="en-150" sz="110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𝐸𝑆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𝐿𝑆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</m:oMath>
                  </m:oMathPara>
                </a14:m>
                <a:endParaRPr lang="en-150" b="0" dirty="0"/>
              </a:p>
              <a:p>
                <a:endParaRPr lang="en-15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0370D-A7E8-4270-9A81-282A634D70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0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000AC-2956-4AC2-84C9-537C831F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7993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D6342-39EA-49F8-8113-0AD19302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y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92DA15-6A24-40AF-BD39-7BA33157E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𝐸𝑆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150" b="0" i="1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⁡{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150" b="0" i="1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1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15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150" i="1"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}⁡</m:t>
                      </m:r>
                    </m:oMath>
                  </m:oMathPara>
                </a14:m>
                <a:endParaRPr lang="en-150" dirty="0"/>
              </a:p>
              <a:p>
                <a:r>
                  <a:rPr lang="en-150" dirty="0"/>
                  <a:t>J</a:t>
                </a:r>
                <a:r>
                  <a:rPr lang="en-GB" dirty="0"/>
                  <a:t>o</a:t>
                </a:r>
                <a:r>
                  <a:rPr lang="en-150" dirty="0"/>
                  <a:t>b cannot start before</a:t>
                </a:r>
              </a:p>
              <a:p>
                <a:pPr lvl="1"/>
                <a:r>
                  <a:rPr lang="en-150" dirty="0"/>
                  <a:t>Being released</a:t>
                </a:r>
              </a:p>
              <a:p>
                <a:pPr lvl="1"/>
                <a:r>
                  <a:rPr lang="en-150" dirty="0"/>
                  <a:t>Enough cores a</a:t>
                </a:r>
                <a:r>
                  <a:rPr lang="en-GB" dirty="0"/>
                  <a:t>r</a:t>
                </a:r>
                <a:r>
                  <a:rPr lang="en-150" dirty="0"/>
                  <a:t>e </a:t>
                </a:r>
                <a:r>
                  <a:rPr lang="en-GB" dirty="0"/>
                  <a:t>a</a:t>
                </a:r>
                <a:r>
                  <a:rPr lang="en-150" dirty="0"/>
                  <a:t>v</a:t>
                </a:r>
                <a:r>
                  <a:rPr lang="en-GB" dirty="0"/>
                  <a:t>a</a:t>
                </a:r>
                <a:r>
                  <a:rPr lang="en-150" dirty="0"/>
                  <a:t>i</a:t>
                </a:r>
                <a:r>
                  <a:rPr lang="en-GB" dirty="0"/>
                  <a:t>l</a:t>
                </a:r>
                <a:r>
                  <a:rPr lang="en-150" dirty="0"/>
                  <a:t>a</a:t>
                </a:r>
                <a:r>
                  <a:rPr lang="en-GB" dirty="0"/>
                  <a:t>b</a:t>
                </a:r>
                <a:r>
                  <a:rPr lang="en-150" dirty="0"/>
                  <a:t>l</a:t>
                </a:r>
                <a:r>
                  <a:rPr lang="en-GB" dirty="0"/>
                  <a:t>e</a:t>
                </a:r>
                <a:endParaRPr lang="en-150" dirty="0"/>
              </a:p>
              <a:p>
                <a:pPr lvl="1"/>
                <a:endParaRPr lang="en-150" sz="11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𝐿𝑆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15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m:rPr>
                              <m:lit/>
                            </m:rPr>
                            <a:rPr lang="en-15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1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1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15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15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1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1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150" b="0" i="1" smtClean="0">
                                  <a:latin typeface="Cambria Math" panose="02040503050406030204" pitchFamily="18" charset="0"/>
                                </a:rPr>
                                <m:t>𝑤𝑐</m:t>
                              </m:r>
                            </m:sub>
                          </m:s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1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1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150" b="0" i="1" smtClean="0">
                                  <a:latin typeface="Cambria Math" panose="02040503050406030204" pitchFamily="18" charset="0"/>
                                </a:rPr>
                                <m:t>h𝑖𝑔h</m:t>
                              </m:r>
                            </m:sub>
                          </m:s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−1}</m:t>
                          </m:r>
                        </m:e>
                      </m:func>
                    </m:oMath>
                  </m:oMathPara>
                </a14:m>
                <a:endParaRPr lang="en-150" dirty="0"/>
              </a:p>
              <a:p>
                <a:r>
                  <a:rPr lang="en-150" dirty="0"/>
                  <a:t>Job cannot start with </a:t>
                </a:r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150" dirty="0"/>
                  <a:t> cores after: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15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150" dirty="0"/>
                  <a:t> cores are available as JLFP would schedule it with </a:t>
                </a:r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15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150" dirty="0"/>
                  <a:t> cores</a:t>
                </a:r>
              </a:p>
              <a:p>
                <a:pPr lvl="1"/>
                <a:r>
                  <a:rPr lang="en-150" dirty="0"/>
                  <a:t>A lower priority task is </a:t>
                </a:r>
                <a:r>
                  <a:rPr lang="en-GB" dirty="0"/>
                  <a:t>r</a:t>
                </a:r>
                <a:r>
                  <a:rPr lang="en-150" dirty="0"/>
                  <a:t>e</a:t>
                </a:r>
                <a:r>
                  <a:rPr lang="en-GB" dirty="0"/>
                  <a:t>a</a:t>
                </a:r>
                <a:r>
                  <a:rPr lang="en-150" dirty="0"/>
                  <a:t>d</a:t>
                </a:r>
                <a:r>
                  <a:rPr lang="en-GB" dirty="0"/>
                  <a:t>y</a:t>
                </a:r>
                <a:r>
                  <a:rPr lang="en-150" dirty="0"/>
                  <a:t> </a:t>
                </a:r>
                <a:r>
                  <a:rPr lang="en-GB" dirty="0"/>
                  <a:t>b</a:t>
                </a:r>
                <a:r>
                  <a:rPr lang="en-150" dirty="0"/>
                  <a:t>e</a:t>
                </a:r>
                <a:r>
                  <a:rPr lang="en-GB" dirty="0"/>
                  <a:t>c</a:t>
                </a:r>
                <a:r>
                  <a:rPr lang="en-150" dirty="0"/>
                  <a:t>a</a:t>
                </a:r>
                <a:r>
                  <a:rPr lang="en-GB" dirty="0"/>
                  <a:t>u</a:t>
                </a:r>
                <a:r>
                  <a:rPr lang="en-150" dirty="0"/>
                  <a:t>s</a:t>
                </a:r>
                <a:r>
                  <a:rPr lang="en-GB" dirty="0"/>
                  <a:t>e</a:t>
                </a:r>
                <a:r>
                  <a:rPr lang="en-150" dirty="0"/>
                  <a:t> </a:t>
                </a:r>
                <a:r>
                  <a:rPr lang="en-GB" dirty="0"/>
                  <a:t>J</a:t>
                </a:r>
                <a:r>
                  <a:rPr lang="en-150" dirty="0"/>
                  <a:t>L</a:t>
                </a:r>
                <a:r>
                  <a:rPr lang="en-GB" dirty="0"/>
                  <a:t>F</a:t>
                </a:r>
                <a:r>
                  <a:rPr lang="en-150" dirty="0"/>
                  <a:t>P </a:t>
                </a:r>
                <a:r>
                  <a:rPr lang="en-GB" dirty="0"/>
                  <a:t>i</a:t>
                </a:r>
                <a:r>
                  <a:rPr lang="en-150" dirty="0"/>
                  <a:t>s </a:t>
                </a:r>
                <a:r>
                  <a:rPr lang="en-GB" dirty="0"/>
                  <a:t>w</a:t>
                </a:r>
                <a:r>
                  <a:rPr lang="en-150" dirty="0"/>
                  <a:t>o</a:t>
                </a:r>
                <a:r>
                  <a:rPr lang="en-GB" dirty="0"/>
                  <a:t>r</a:t>
                </a:r>
                <a:r>
                  <a:rPr lang="en-150" dirty="0"/>
                  <a:t>k-conserving</a:t>
                </a:r>
              </a:p>
              <a:p>
                <a:pPr lvl="1"/>
                <a:r>
                  <a:rPr lang="en-150" dirty="0"/>
                  <a:t>A higher priority task is ready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92DA15-6A24-40AF-BD39-7BA33157E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03DF4-3F90-412B-9F89-7440A42B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796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E157-C9FA-4F23-A158-68A0E932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y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004CF-0C8A-4071-B07C-3832416C18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150" dirty="0"/>
                  <a:t>O</a:t>
                </a:r>
                <a:r>
                  <a:rPr lang="en-GB" dirty="0"/>
                  <a:t>b</a:t>
                </a:r>
                <a:r>
                  <a:rPr lang="en-150" dirty="0"/>
                  <a:t>t</a:t>
                </a:r>
                <a:r>
                  <a:rPr lang="en-GB" dirty="0"/>
                  <a:t>a</a:t>
                </a:r>
                <a:r>
                  <a:rPr lang="en-150" dirty="0"/>
                  <a:t>i</a:t>
                </a:r>
                <a:r>
                  <a:rPr lang="en-GB" dirty="0"/>
                  <a:t>n</a:t>
                </a:r>
                <a:r>
                  <a:rPr lang="en-150" dirty="0"/>
                  <a:t> </a:t>
                </a:r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𝐸𝐹</m:t>
                    </m:r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150" dirty="0"/>
                  <a:t> and </a:t>
                </a:r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𝐿𝐹</m:t>
                    </m:r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150" dirty="0"/>
                  <a:t> from: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𝐸𝐹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𝐸𝑆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150" b="0" i="1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15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𝐿𝐹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𝐿𝑆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150" b="0" i="1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sup>
                      </m:sSubSup>
                      <m:d>
                        <m:d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150" b="0" dirty="0"/>
              </a:p>
              <a:p>
                <a:r>
                  <a:rPr lang="en-150" b="0" dirty="0"/>
                  <a:t>And compute new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150" b="0" i="1" smtClean="0">
                            <a:latin typeface="Cambria Math" panose="02040503050406030204" pitchFamily="18" charset="0"/>
                          </a:rPr>
                          <m:t>min</m:t>
                        </m:r>
                      </m:sup>
                    </m:sSubSup>
                  </m:oMath>
                </a14:m>
                <a:r>
                  <a:rPr lang="en-15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150" b="0" i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150" b="0" i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15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p>
                    </m:sSubSup>
                    <m:r>
                      <a:rPr lang="en-150" b="0" i="1" smtClean="0">
                        <a:latin typeface="Cambria Math" panose="02040503050406030204" pitchFamily="18" charset="0"/>
                      </a:rPr>
                      <m:t>⁡⁡</m:t>
                    </m:r>
                  </m:oMath>
                </a14:m>
                <a:endParaRPr lang="en-15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004CF-0C8A-4071-B07C-3832416C18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6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B2F4D-C086-424A-8691-0551FD82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119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5345-3F65-4BEB-A293-F5B8FA342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P</a:t>
            </a:r>
            <a:r>
              <a:rPr lang="en-GB" dirty="0"/>
              <a:t>a</a:t>
            </a:r>
            <a:r>
              <a:rPr lang="en-150" dirty="0"/>
              <a:t>r</a:t>
            </a:r>
            <a:r>
              <a:rPr lang="en-GB" dirty="0"/>
              <a:t>a</a:t>
            </a:r>
            <a:r>
              <a:rPr lang="en-150" dirty="0"/>
              <a:t>l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e</a:t>
            </a:r>
            <a:r>
              <a:rPr lang="en-150" dirty="0"/>
              <a:t>c</a:t>
            </a:r>
            <a:r>
              <a:rPr lang="en-GB" dirty="0"/>
              <a:t>u</a:t>
            </a:r>
            <a:r>
              <a:rPr lang="en-150" dirty="0"/>
              <a:t>t</a:t>
            </a:r>
            <a:r>
              <a:rPr lang="en-GB" dirty="0"/>
              <a:t>e</a:t>
            </a:r>
            <a:r>
              <a:rPr lang="en-150" dirty="0"/>
              <a:t>d </a:t>
            </a:r>
            <a:r>
              <a:rPr lang="en-GB" dirty="0"/>
              <a:t>t</a:t>
            </a:r>
            <a:r>
              <a:rPr lang="en-150" dirty="0"/>
              <a:t>o</a:t>
            </a:r>
            <a:r>
              <a:rPr lang="en-GB" dirty="0"/>
              <a:t>g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 as a “gang”</a:t>
            </a:r>
          </a:p>
          <a:p>
            <a:r>
              <a:rPr lang="en-150" dirty="0"/>
              <a:t>Execution does not start until there are enough free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s</a:t>
            </a: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D953D-18B3-4ED8-9A45-8E1463D8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W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i</a:t>
            </a:r>
            <a:r>
              <a:rPr lang="en-150" dirty="0"/>
              <a:t>s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g?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98147A-15A6-4AB5-B3B2-6D87BE3DA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44" y="3095410"/>
            <a:ext cx="4772334" cy="2374911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B44108-5ECD-4FBE-8B81-E61FDF3AB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22" y="3095409"/>
            <a:ext cx="4772334" cy="2374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D247D8-7047-4682-A6C1-2406FA70AC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22" y="3095410"/>
            <a:ext cx="4772334" cy="23749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74D571-B840-451D-A328-142B933B91C7}"/>
              </a:ext>
            </a:extLst>
          </p:cNvPr>
          <p:cNvSpPr txBox="1"/>
          <p:nvPr/>
        </p:nvSpPr>
        <p:spPr>
          <a:xfrm>
            <a:off x="1622612" y="5540188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690924-C427-4429-BD8A-144FF1FF793D}"/>
              </a:ext>
            </a:extLst>
          </p:cNvPr>
          <p:cNvSpPr txBox="1"/>
          <p:nvPr/>
        </p:nvSpPr>
        <p:spPr>
          <a:xfrm>
            <a:off x="7395882" y="5540188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BB062D-4693-4767-BF75-40E5D6FB4771}"/>
              </a:ext>
            </a:extLst>
          </p:cNvPr>
          <p:cNvCxnSpPr/>
          <p:nvPr/>
        </p:nvCxnSpPr>
        <p:spPr>
          <a:xfrm>
            <a:off x="5029200" y="4249271"/>
            <a:ext cx="13088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14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869862-BBAA-4DE2-BBCE-5E1B2E4F46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150" dirty="0"/>
              <a:t>N</a:t>
            </a:r>
            <a:r>
              <a:rPr lang="en-GB" dirty="0"/>
              <a:t>e</a:t>
            </a:r>
            <a:r>
              <a:rPr lang="en-150" dirty="0"/>
              <a:t>w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57746A4-2947-4750-9897-B8B02CD8C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396DC-D529-4595-BEC0-B540077B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6918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5B93-C838-420B-98DB-EC47BB44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L</a:t>
            </a:r>
            <a:r>
              <a:rPr lang="en-GB" dirty="0"/>
              <a:t>P</a:t>
            </a:r>
            <a:r>
              <a:rPr lang="en-150" dirty="0"/>
              <a:t>M</a:t>
            </a:r>
            <a:r>
              <a:rPr lang="en-GB" dirty="0"/>
              <a:t>R</a:t>
            </a:r>
            <a:r>
              <a:rPr lang="en-150" dirty="0"/>
              <a:t>G</a:t>
            </a:r>
            <a:r>
              <a:rPr lang="en-GB" dirty="0"/>
              <a:t>S</a:t>
            </a:r>
          </a:p>
        </p:txBody>
      </p:sp>
      <p:sp>
        <p:nvSpPr>
          <p:cNvPr id="3" name="Content Placeholder 2" hidden="1">
            <a:extLst>
              <a:ext uri="{FF2B5EF4-FFF2-40B4-BE49-F238E27FC236}">
                <a16:creationId xmlns:a16="http://schemas.microsoft.com/office/drawing/2014/main" id="{C6C6B923-AE93-4655-A9DB-05DFFE74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m</a:t>
            </a:r>
            <a:r>
              <a:rPr lang="en-GB" dirty="0"/>
              <a:t>i</a:t>
            </a:r>
            <a:r>
              <a:rPr lang="en-150" dirty="0"/>
              <a:t>t</a:t>
            </a:r>
            <a:r>
              <a:rPr lang="en-GB" dirty="0"/>
              <a:t>e</a:t>
            </a:r>
            <a:r>
              <a:rPr lang="en-150" dirty="0"/>
              <a:t>d-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e</a:t>
            </a:r>
            <a:r>
              <a:rPr lang="en-GB" dirty="0"/>
              <a:t>m</a:t>
            </a:r>
            <a:r>
              <a:rPr lang="en-150" dirty="0"/>
              <a:t>p</a:t>
            </a:r>
            <a:r>
              <a:rPr lang="en-GB" dirty="0"/>
              <a:t>t</a:t>
            </a:r>
            <a:r>
              <a:rPr lang="en-150" dirty="0"/>
              <a:t>i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M</a:t>
            </a:r>
            <a:r>
              <a:rPr lang="en-150" dirty="0"/>
              <a:t>o</a:t>
            </a:r>
            <a:r>
              <a:rPr lang="en-GB" dirty="0"/>
              <a:t>l</a:t>
            </a:r>
            <a:r>
              <a:rPr lang="en-150" dirty="0"/>
              <a:t>d</a:t>
            </a:r>
            <a:r>
              <a:rPr lang="en-GB" dirty="0"/>
              <a:t>a</a:t>
            </a:r>
            <a:r>
              <a:rPr lang="en-150" dirty="0"/>
              <a:t>b</a:t>
            </a:r>
            <a:r>
              <a:rPr lang="en-GB" dirty="0"/>
              <a:t>l</a:t>
            </a:r>
            <a:r>
              <a:rPr lang="en-150" dirty="0"/>
              <a:t>e Reservation Gang Scheduler</a:t>
            </a:r>
          </a:p>
          <a:p>
            <a:r>
              <a:rPr lang="en-150" dirty="0"/>
              <a:t>Non-work conserving scheduler</a:t>
            </a:r>
          </a:p>
          <a:p>
            <a:r>
              <a:rPr lang="en-150" dirty="0"/>
              <a:t>Rese</a:t>
            </a:r>
            <a:r>
              <a:rPr lang="en-GB" dirty="0"/>
              <a:t>r</a:t>
            </a:r>
            <a:r>
              <a:rPr lang="en-150" dirty="0"/>
              <a:t>v</a:t>
            </a:r>
            <a:r>
              <a:rPr lang="en-GB" dirty="0"/>
              <a:t>e</a:t>
            </a:r>
            <a:r>
              <a:rPr lang="en-150" dirty="0"/>
              <a:t> cores of higher-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y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d</a:t>
            </a:r>
            <a:r>
              <a:rPr lang="en-150" dirty="0"/>
              <a:t>i</a:t>
            </a:r>
            <a:r>
              <a:rPr lang="en-GB" dirty="0"/>
              <a:t>s</a:t>
            </a:r>
            <a:r>
              <a:rPr lang="en-150" dirty="0"/>
              <a:t>t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b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m</a:t>
            </a:r>
            <a:r>
              <a:rPr lang="en-150" dirty="0"/>
              <a:t>a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o</a:t>
            </a:r>
            <a:r>
              <a:rPr lang="en-150" dirty="0"/>
              <a:t>n</a:t>
            </a:r>
            <a:r>
              <a:rPr lang="en-GB" dirty="0"/>
              <a:t>e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m</a:t>
            </a:r>
            <a:r>
              <a:rPr lang="en-GB" dirty="0"/>
              <a:t>o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w</a:t>
            </a:r>
            <a:r>
              <a:rPr lang="en-150" dirty="0"/>
              <a:t>e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y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</a:t>
            </a:r>
            <a:r>
              <a:rPr lang="en-GB" dirty="0"/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EC209-9A63-4A23-BDFE-9627342A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21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_base">
                <a:extLst>
                  <a:ext uri="{FF2B5EF4-FFF2-40B4-BE49-F238E27FC236}">
                    <a16:creationId xmlns:a16="http://schemas.microsoft.com/office/drawing/2014/main" id="{86EE8435-BA21-4444-A3E9-94BFF81470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5586379"/>
                  </p:ext>
                </p:extLst>
              </p:nvPr>
            </p:nvGraphicFramePr>
            <p:xfrm>
              <a:off x="7306235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smtClean="0"/>
                                    </m:ctrlPr>
                                  </m:sSubSupPr>
                                  <m:e>
                                    <m:r>
                                      <a:rPr lang="en-150" smtClean="0"/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/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smtClean="0"/>
                                    </m:ctrlPr>
                                  </m:sSubSupPr>
                                  <m:e>
                                    <m:r>
                                      <a:rPr lang="en-150" smtClean="0"/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/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smtClean="0"/>
                                    </m:ctrlPr>
                                  </m:sSubPr>
                                  <m:e>
                                    <m:r>
                                      <a:rPr lang="en-150" smtClean="0"/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smtClean="0"/>
                                    </m:ctrlPr>
                                  </m:sSubPr>
                                  <m:e>
                                    <m:r>
                                      <a:rPr lang="en-150" smtClean="0"/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/>
                                  <m:t>(</m:t>
                                </m:r>
                                <m:r>
                                  <a:rPr lang="en-150" smtClean="0"/>
                                  <m:t>𝒗</m:t>
                                </m:r>
                                <m:r>
                                  <a:rPr lang="en-150" smtClean="0"/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smtClean="0"/>
                                    </m:ctrlPr>
                                  </m:sSubPr>
                                  <m:e>
                                    <m:r>
                                      <a:rPr lang="en-150" smtClean="0"/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smtClean="0"/>
                                    </m:ctrlPr>
                                  </m:sSubPr>
                                  <m:e>
                                    <m:r>
                                      <a:rPr lang="en-150" smtClean="0"/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smtClean="0"/>
                                    </m:ctrlPr>
                                  </m:sSubPr>
                                  <m:e>
                                    <m:r>
                                      <a:rPr lang="en-150" smtClean="0"/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smtClean="0"/>
                                    </m:ctrlPr>
                                  </m:sSubPr>
                                  <m:e>
                                    <m:r>
                                      <a:rPr lang="en-150" smtClean="0"/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_base">
                <a:extLst>
                  <a:ext uri="{FF2B5EF4-FFF2-40B4-BE49-F238E27FC236}">
                    <a16:creationId xmlns:a16="http://schemas.microsoft.com/office/drawing/2014/main" id="{86EE8435-BA21-4444-A3E9-94BFF81470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5586379"/>
                  </p:ext>
                </p:extLst>
              </p:nvPr>
            </p:nvGraphicFramePr>
            <p:xfrm>
              <a:off x="7306235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0DC2898-13CD-4966-A24A-883C0210E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F0B8F1F9-3923-4D2A-B109-8E0649048F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6940"/>
            <a:ext cx="5093075" cy="2342396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8BCF9D-768A-4E52-ACF5-47D22FC860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362734B-1C47-44DF-A4AC-172C69E565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C2E6BBE-E0F7-4761-AAFD-B4613B5296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6940"/>
            <a:ext cx="5093075" cy="23423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B_j0">
                <a:extLst>
                  <a:ext uri="{FF2B5EF4-FFF2-40B4-BE49-F238E27FC236}">
                    <a16:creationId xmlns:a16="http://schemas.microsoft.com/office/drawing/2014/main" id="{9B7F500E-8946-4B1A-9BBA-E4C390965BC5}"/>
                  </a:ext>
                </a:extLst>
              </p:cNvPr>
              <p:cNvSpPr txBox="1"/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8" name="TB_j0">
                <a:extLst>
                  <a:ext uri="{FF2B5EF4-FFF2-40B4-BE49-F238E27FC236}">
                    <a16:creationId xmlns:a16="http://schemas.microsoft.com/office/drawing/2014/main" id="{9B7F500E-8946-4B1A-9BBA-E4C390965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blipFill>
                <a:blip r:embed="rId8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B_j1">
                <a:extLst>
                  <a:ext uri="{FF2B5EF4-FFF2-40B4-BE49-F238E27FC236}">
                    <a16:creationId xmlns:a16="http://schemas.microsoft.com/office/drawing/2014/main" id="{493A6B90-0674-4F84-BA44-B1D844177C6E}"/>
                  </a:ext>
                </a:extLst>
              </p:cNvPr>
              <p:cNvSpPr txBox="1"/>
              <p:nvPr/>
            </p:nvSpPr>
            <p:spPr>
              <a:xfrm>
                <a:off x="5312663" y="3920066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7" name="TB_j1">
                <a:extLst>
                  <a:ext uri="{FF2B5EF4-FFF2-40B4-BE49-F238E27FC236}">
                    <a16:creationId xmlns:a16="http://schemas.microsoft.com/office/drawing/2014/main" id="{493A6B90-0674-4F84-BA44-B1D844177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3" y="3920066"/>
                <a:ext cx="1702217" cy="369332"/>
              </a:xfrm>
              <a:prstGeom prst="rect">
                <a:avLst/>
              </a:prstGeom>
              <a:blipFill>
                <a:blip r:embed="rId9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B_j2">
                <a:extLst>
                  <a:ext uri="{FF2B5EF4-FFF2-40B4-BE49-F238E27FC236}">
                    <a16:creationId xmlns:a16="http://schemas.microsoft.com/office/drawing/2014/main" id="{EB34E394-0A34-4C22-A616-6C7839402D4C}"/>
                  </a:ext>
                </a:extLst>
              </p:cNvPr>
              <p:cNvSpPr txBox="1"/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9" name="TB_j2">
                <a:extLst>
                  <a:ext uri="{FF2B5EF4-FFF2-40B4-BE49-F238E27FC236}">
                    <a16:creationId xmlns:a16="http://schemas.microsoft.com/office/drawing/2014/main" id="{EB34E394-0A34-4C22-A616-6C7839402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blipFill>
                <a:blip r:embed="rId10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B_j3">
                <a:extLst>
                  <a:ext uri="{FF2B5EF4-FFF2-40B4-BE49-F238E27FC236}">
                    <a16:creationId xmlns:a16="http://schemas.microsoft.com/office/drawing/2014/main" id="{2CE901D1-E60E-4EC9-B51E-70B618A9D119}"/>
                  </a:ext>
                </a:extLst>
              </p:cNvPr>
              <p:cNvSpPr txBox="1"/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0" name="TB_j3">
                <a:extLst>
                  <a:ext uri="{FF2B5EF4-FFF2-40B4-BE49-F238E27FC236}">
                    <a16:creationId xmlns:a16="http://schemas.microsoft.com/office/drawing/2014/main" id="{2CE901D1-E60E-4EC9-B51E-70B618A9D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blipFill>
                <a:blip r:embed="rId11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B_scheduler">
            <a:extLst>
              <a:ext uri="{FF2B5EF4-FFF2-40B4-BE49-F238E27FC236}">
                <a16:creationId xmlns:a16="http://schemas.microsoft.com/office/drawing/2014/main" id="{67B0408C-CF38-4C95-B442-77EB9007AAFB}"/>
              </a:ext>
            </a:extLst>
          </p:cNvPr>
          <p:cNvSpPr txBox="1"/>
          <p:nvPr/>
        </p:nvSpPr>
        <p:spPr>
          <a:xfrm>
            <a:off x="2081048" y="3499945"/>
            <a:ext cx="280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J</a:t>
            </a:r>
            <a:r>
              <a:rPr lang="en-GB" dirty="0"/>
              <a:t>L</a:t>
            </a:r>
            <a:r>
              <a:rPr lang="en-150" dirty="0"/>
              <a:t>F</a:t>
            </a:r>
            <a:r>
              <a:rPr lang="en-GB" dirty="0"/>
              <a:t>P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table_j0">
                <a:extLst>
                  <a:ext uri="{FF2B5EF4-FFF2-40B4-BE49-F238E27FC236}">
                    <a16:creationId xmlns:a16="http://schemas.microsoft.com/office/drawing/2014/main" id="{7B17CC8F-2BE8-4FC1-B995-A4D3DAAF0D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9287861"/>
                  </p:ext>
                </p:extLst>
              </p:nvPr>
            </p:nvGraphicFramePr>
            <p:xfrm>
              <a:off x="7306234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smtClean="0"/>
                                    </m:ctrlPr>
                                  </m:sSubSupPr>
                                  <m:e>
                                    <m:r>
                                      <a:rPr lang="en-150" smtClean="0"/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/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smtClean="0"/>
                                    </m:ctrlPr>
                                  </m:sSubSupPr>
                                  <m:e>
                                    <m:r>
                                      <a:rPr lang="en-150" smtClean="0"/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/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smtClean="0"/>
                                    </m:ctrlPr>
                                  </m:sSubPr>
                                  <m:e>
                                    <m:r>
                                      <a:rPr lang="en-150" smtClean="0"/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smtClean="0"/>
                                    </m:ctrlPr>
                                  </m:sSubPr>
                                  <m:e>
                                    <m:r>
                                      <a:rPr lang="en-150" smtClean="0"/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/>
                                  <m:t>(</m:t>
                                </m:r>
                                <m:r>
                                  <a:rPr lang="en-150" smtClean="0"/>
                                  <m:t>𝒗</m:t>
                                </m:r>
                                <m:r>
                                  <a:rPr lang="en-150" smtClean="0"/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smtClean="0"/>
                                    </m:ctrlPr>
                                  </m:sSubPr>
                                  <m:e>
                                    <m:r>
                                      <a:rPr lang="en-150" smtClean="0"/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smtClean="0"/>
                                    </m:ctrlPr>
                                  </m:sSubPr>
                                  <m:e>
                                    <m:r>
                                      <a:rPr lang="en-150" smtClean="0"/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smtClean="0"/>
                                    </m:ctrlPr>
                                  </m:sSubPr>
                                  <m:e>
                                    <m:r>
                                      <a:rPr lang="en-150" smtClean="0"/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table_j0">
                <a:extLst>
                  <a:ext uri="{FF2B5EF4-FFF2-40B4-BE49-F238E27FC236}">
                    <a16:creationId xmlns:a16="http://schemas.microsoft.com/office/drawing/2014/main" id="{7B17CC8F-2BE8-4FC1-B995-A4D3DAAF0D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9287861"/>
                  </p:ext>
                </p:extLst>
              </p:nvPr>
            </p:nvGraphicFramePr>
            <p:xfrm>
              <a:off x="7306234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" name="table_j1">
                <a:extLst>
                  <a:ext uri="{FF2B5EF4-FFF2-40B4-BE49-F238E27FC236}">
                    <a16:creationId xmlns:a16="http://schemas.microsoft.com/office/drawing/2014/main" id="{CFFC8D64-0DEA-4C08-B126-6ABE19EAD6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51488"/>
                  </p:ext>
                </p:extLst>
              </p:nvPr>
            </p:nvGraphicFramePr>
            <p:xfrm>
              <a:off x="7306234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smtClean="0"/>
                                    </m:ctrlPr>
                                  </m:sSubSupPr>
                                  <m:e>
                                    <m:r>
                                      <a:rPr lang="en-150" smtClean="0"/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/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smtClean="0"/>
                                    </m:ctrlPr>
                                  </m:sSubSupPr>
                                  <m:e>
                                    <m:r>
                                      <a:rPr lang="en-150" smtClean="0"/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/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smtClean="0"/>
                                    </m:ctrlPr>
                                  </m:sSubPr>
                                  <m:e>
                                    <m:r>
                                      <a:rPr lang="en-150" smtClean="0"/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smtClean="0"/>
                                    </m:ctrlPr>
                                  </m:sSubPr>
                                  <m:e>
                                    <m:r>
                                      <a:rPr lang="en-150" smtClean="0"/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/>
                                  <m:t>(</m:t>
                                </m:r>
                                <m:r>
                                  <a:rPr lang="en-150" smtClean="0"/>
                                  <m:t>𝒗</m:t>
                                </m:r>
                                <m:r>
                                  <a:rPr lang="en-150" smtClean="0"/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smtClean="0"/>
                                    </m:ctrlPr>
                                  </m:sSubPr>
                                  <m:e>
                                    <m:r>
                                      <a:rPr lang="en-150" smtClean="0"/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smtClean="0"/>
                                    </m:ctrlPr>
                                  </m:sSubPr>
                                  <m:e>
                                    <m:r>
                                      <a:rPr lang="en-150" smtClean="0"/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smtClean="0"/>
                                    </m:ctrlPr>
                                  </m:sSubPr>
                                  <m:e>
                                    <m:r>
                                      <a:rPr lang="en-150" smtClean="0"/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" name="table_j1">
                <a:extLst>
                  <a:ext uri="{FF2B5EF4-FFF2-40B4-BE49-F238E27FC236}">
                    <a16:creationId xmlns:a16="http://schemas.microsoft.com/office/drawing/2014/main" id="{CFFC8D64-0DEA-4C08-B126-6ABE19EAD6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51488"/>
                  </p:ext>
                </p:extLst>
              </p:nvPr>
            </p:nvGraphicFramePr>
            <p:xfrm>
              <a:off x="7306234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table_j2">
                <a:extLst>
                  <a:ext uri="{FF2B5EF4-FFF2-40B4-BE49-F238E27FC236}">
                    <a16:creationId xmlns:a16="http://schemas.microsoft.com/office/drawing/2014/main" id="{8B0FFC53-C77D-40CB-A93D-8453E48ECA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8046208"/>
                  </p:ext>
                </p:extLst>
              </p:nvPr>
            </p:nvGraphicFramePr>
            <p:xfrm>
              <a:off x="7306233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smtClean="0"/>
                                    </m:ctrlPr>
                                  </m:sSubSupPr>
                                  <m:e>
                                    <m:r>
                                      <a:rPr lang="en-150" smtClean="0"/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/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smtClean="0"/>
                                    </m:ctrlPr>
                                  </m:sSubSupPr>
                                  <m:e>
                                    <m:r>
                                      <a:rPr lang="en-150" smtClean="0"/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/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smtClean="0"/>
                                    </m:ctrlPr>
                                  </m:sSubPr>
                                  <m:e>
                                    <m:r>
                                      <a:rPr lang="en-150" smtClean="0"/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smtClean="0"/>
                                    </m:ctrlPr>
                                  </m:sSubPr>
                                  <m:e>
                                    <m:r>
                                      <a:rPr lang="en-150" smtClean="0"/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/>
                                  <m:t>(</m:t>
                                </m:r>
                                <m:r>
                                  <a:rPr lang="en-150" smtClean="0"/>
                                  <m:t>𝒗</m:t>
                                </m:r>
                                <m:r>
                                  <a:rPr lang="en-150" smtClean="0"/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smtClean="0"/>
                                    </m:ctrlPr>
                                  </m:sSubPr>
                                  <m:e>
                                    <m:r>
                                      <a:rPr lang="en-150" smtClean="0"/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smtClean="0"/>
                                    </m:ctrlPr>
                                  </m:sSubPr>
                                  <m:e>
                                    <m:r>
                                      <a:rPr lang="en-150" smtClean="0"/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smtClean="0"/>
                                    </m:ctrlPr>
                                  </m:sSubPr>
                                  <m:e>
                                    <m:r>
                                      <a:rPr lang="en-150" smtClean="0"/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5" name="table_j2">
                <a:extLst>
                  <a:ext uri="{FF2B5EF4-FFF2-40B4-BE49-F238E27FC236}">
                    <a16:creationId xmlns:a16="http://schemas.microsoft.com/office/drawing/2014/main" id="{8B0FFC53-C77D-40CB-A93D-8453E48ECA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8046208"/>
                  </p:ext>
                </p:extLst>
              </p:nvPr>
            </p:nvGraphicFramePr>
            <p:xfrm>
              <a:off x="7306233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table_j3">
                <a:extLst>
                  <a:ext uri="{FF2B5EF4-FFF2-40B4-BE49-F238E27FC236}">
                    <a16:creationId xmlns:a16="http://schemas.microsoft.com/office/drawing/2014/main" id="{DFD3A474-790E-4EE0-8143-0E81FD21F8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5676931"/>
                  </p:ext>
                </p:extLst>
              </p:nvPr>
            </p:nvGraphicFramePr>
            <p:xfrm>
              <a:off x="7306232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smtClean="0"/>
                                    </m:ctrlPr>
                                  </m:sSubSupPr>
                                  <m:e>
                                    <m:r>
                                      <a:rPr lang="en-150" smtClean="0"/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/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smtClean="0"/>
                                    </m:ctrlPr>
                                  </m:sSubSupPr>
                                  <m:e>
                                    <m:r>
                                      <a:rPr lang="en-150" smtClean="0"/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/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smtClean="0"/>
                                    </m:ctrlPr>
                                  </m:sSubPr>
                                  <m:e>
                                    <m:r>
                                      <a:rPr lang="en-150" smtClean="0"/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smtClean="0"/>
                                    </m:ctrlPr>
                                  </m:sSubPr>
                                  <m:e>
                                    <m:r>
                                      <a:rPr lang="en-150" smtClean="0"/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/>
                                  <m:t>(</m:t>
                                </m:r>
                                <m:r>
                                  <a:rPr lang="en-150" smtClean="0"/>
                                  <m:t>𝒗</m:t>
                                </m:r>
                                <m:r>
                                  <a:rPr lang="en-150" smtClean="0"/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smtClean="0"/>
                                    </m:ctrlPr>
                                  </m:sSubPr>
                                  <m:e>
                                    <m:r>
                                      <a:rPr lang="en-150" smtClean="0"/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smtClean="0"/>
                                    </m:ctrlPr>
                                  </m:sSubPr>
                                  <m:e>
                                    <m:r>
                                      <a:rPr lang="en-150" smtClean="0"/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smtClean="0"/>
                                    </m:ctrlPr>
                                  </m:sSubPr>
                                  <m:e>
                                    <m:r>
                                      <a:rPr lang="en-150" smtClean="0"/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24, 13, 20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" name="table_j3">
                <a:extLst>
                  <a:ext uri="{FF2B5EF4-FFF2-40B4-BE49-F238E27FC236}">
                    <a16:creationId xmlns:a16="http://schemas.microsoft.com/office/drawing/2014/main" id="{DFD3A474-790E-4EE0-8143-0E81FD21F8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5676931"/>
                  </p:ext>
                </p:extLst>
              </p:nvPr>
            </p:nvGraphicFramePr>
            <p:xfrm>
              <a:off x="7306232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100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>
                              <a:solidFill>
                                <a:srgbClr val="FF0000"/>
                              </a:solidFill>
                            </a:rPr>
                            <a:t>24, 13, 20</a:t>
                          </a:r>
                          <a:endParaRPr lang="en-GB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9460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7" grpId="0"/>
      <p:bldP spid="17" grpId="1"/>
      <p:bldP spid="17" grpId="2"/>
      <p:bldP spid="17" grpId="3"/>
      <p:bldP spid="19" grpId="0"/>
      <p:bldP spid="19" grpId="1"/>
      <p:bldP spid="20" grpId="0"/>
      <p:bldP spid="20" grpId="1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5B93-C838-420B-98DB-EC47BB44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L</a:t>
            </a:r>
            <a:r>
              <a:rPr lang="en-GB" dirty="0"/>
              <a:t>P</a:t>
            </a:r>
            <a:r>
              <a:rPr lang="en-150" dirty="0"/>
              <a:t>M</a:t>
            </a:r>
            <a:r>
              <a:rPr lang="en-GB" dirty="0"/>
              <a:t>R</a:t>
            </a:r>
            <a:r>
              <a:rPr lang="en-150" dirty="0"/>
              <a:t>G</a:t>
            </a:r>
            <a:r>
              <a:rPr lang="en-GB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6B923-AE93-4655-A9DB-05DFFE74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m</a:t>
            </a:r>
            <a:r>
              <a:rPr lang="en-GB" dirty="0"/>
              <a:t>i</a:t>
            </a:r>
            <a:r>
              <a:rPr lang="en-150" dirty="0"/>
              <a:t>t</a:t>
            </a:r>
            <a:r>
              <a:rPr lang="en-GB" dirty="0"/>
              <a:t>e</a:t>
            </a:r>
            <a:r>
              <a:rPr lang="en-150" dirty="0"/>
              <a:t>d-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e</a:t>
            </a:r>
            <a:r>
              <a:rPr lang="en-GB" dirty="0"/>
              <a:t>m</a:t>
            </a:r>
            <a:r>
              <a:rPr lang="en-150" dirty="0"/>
              <a:t>p</a:t>
            </a:r>
            <a:r>
              <a:rPr lang="en-GB" dirty="0"/>
              <a:t>t</a:t>
            </a:r>
            <a:r>
              <a:rPr lang="en-150" dirty="0"/>
              <a:t>i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M</a:t>
            </a:r>
            <a:r>
              <a:rPr lang="en-150" dirty="0"/>
              <a:t>o</a:t>
            </a:r>
            <a:r>
              <a:rPr lang="en-GB" dirty="0"/>
              <a:t>l</a:t>
            </a:r>
            <a:r>
              <a:rPr lang="en-150" dirty="0"/>
              <a:t>d</a:t>
            </a:r>
            <a:r>
              <a:rPr lang="en-GB" dirty="0"/>
              <a:t>a</a:t>
            </a:r>
            <a:r>
              <a:rPr lang="en-150" dirty="0"/>
              <a:t>b</a:t>
            </a:r>
            <a:r>
              <a:rPr lang="en-GB" dirty="0"/>
              <a:t>l</a:t>
            </a:r>
            <a:r>
              <a:rPr lang="en-150" dirty="0"/>
              <a:t>e Reservation Gang Scheduler</a:t>
            </a:r>
          </a:p>
          <a:p>
            <a:r>
              <a:rPr lang="en-150" dirty="0"/>
              <a:t>Non-work conserving scheduler</a:t>
            </a:r>
          </a:p>
          <a:p>
            <a:r>
              <a:rPr lang="en-150" dirty="0"/>
              <a:t>Rese</a:t>
            </a:r>
            <a:r>
              <a:rPr lang="en-GB" dirty="0"/>
              <a:t>r</a:t>
            </a:r>
            <a:r>
              <a:rPr lang="en-150" dirty="0"/>
              <a:t>v</a:t>
            </a:r>
            <a:r>
              <a:rPr lang="en-GB" dirty="0"/>
              <a:t>e</a:t>
            </a:r>
            <a:r>
              <a:rPr lang="en-150" dirty="0"/>
              <a:t> cores of higher-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y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d</a:t>
            </a:r>
            <a:r>
              <a:rPr lang="en-150" dirty="0"/>
              <a:t>i</a:t>
            </a:r>
            <a:r>
              <a:rPr lang="en-GB" dirty="0"/>
              <a:t>s</a:t>
            </a:r>
            <a:r>
              <a:rPr lang="en-150" dirty="0"/>
              <a:t>t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b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m</a:t>
            </a:r>
            <a:r>
              <a:rPr lang="en-150" dirty="0"/>
              <a:t>a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o</a:t>
            </a:r>
            <a:r>
              <a:rPr lang="en-150" dirty="0"/>
              <a:t>n</a:t>
            </a:r>
            <a:r>
              <a:rPr lang="en-GB" dirty="0"/>
              <a:t>e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m</a:t>
            </a:r>
            <a:r>
              <a:rPr lang="en-GB" dirty="0"/>
              <a:t>o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w</a:t>
            </a:r>
            <a:r>
              <a:rPr lang="en-150" dirty="0"/>
              <a:t>e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y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</a:t>
            </a:r>
            <a:r>
              <a:rPr lang="en-GB" dirty="0"/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EC209-9A63-4A23-BDFE-9627342A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22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6EE8435-BA21-4444-A3E9-94BFF814702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5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smtClean="0"/>
                                    </m:ctrlPr>
                                  </m:sSubSupPr>
                                  <m:e>
                                    <m:r>
                                      <a:rPr lang="en-150" smtClean="0"/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/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smtClean="0"/>
                                    </m:ctrlPr>
                                  </m:sSubSupPr>
                                  <m:e>
                                    <m:r>
                                      <a:rPr lang="en-150" smtClean="0"/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/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smtClean="0"/>
                                    </m:ctrlPr>
                                  </m:sSubPr>
                                  <m:e>
                                    <m:r>
                                      <a:rPr lang="en-150" smtClean="0"/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smtClean="0"/>
                                    </m:ctrlPr>
                                  </m:sSubPr>
                                  <m:e>
                                    <m:r>
                                      <a:rPr lang="en-150" smtClean="0"/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/>
                                  <m:t>(</m:t>
                                </m:r>
                                <m:r>
                                  <a:rPr lang="en-150" smtClean="0"/>
                                  <m:t>𝒗</m:t>
                                </m:r>
                                <m:r>
                                  <a:rPr lang="en-150" smtClean="0"/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smtClean="0"/>
                                    </m:ctrlPr>
                                  </m:sSubPr>
                                  <m:e>
                                    <m:r>
                                      <a:rPr lang="en-150" smtClean="0"/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smtClean="0"/>
                                    </m:ctrlPr>
                                  </m:sSubPr>
                                  <m:e>
                                    <m:r>
                                      <a:rPr lang="en-150" smtClean="0"/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smtClean="0"/>
                                    </m:ctrlPr>
                                  </m:sSubPr>
                                  <m:e>
                                    <m:r>
                                      <a:rPr lang="en-150" smtClean="0"/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smtClean="0"/>
                                    </m:ctrlPr>
                                  </m:sSubPr>
                                  <m:e>
                                    <m:r>
                                      <a:rPr lang="en-150" smtClean="0"/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6EE8435-BA21-4444-A3E9-94BFF814702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06235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0DC2898-13CD-4966-A24A-883C0210E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B8F1F9-3923-4D2A-B109-8E0649048F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8BCF9D-768A-4E52-ACF5-47D22FC860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2399" y="3698249"/>
            <a:ext cx="5087383" cy="23397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62734B-1C47-44DF-A4AC-172C69E565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9554" y="3698249"/>
            <a:ext cx="5093073" cy="23397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C2E6BBE-E0F7-4761-AAFD-B4613B5296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0C28923-C96B-467C-92DB-DAF6989AD4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1001" y="3698249"/>
            <a:ext cx="5093073" cy="23397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B7F500E-8946-4B1A-9BBA-E4C390965BC5}"/>
                  </a:ext>
                </a:extLst>
              </p:cNvPr>
              <p:cNvSpPr txBox="1"/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B7F500E-8946-4B1A-9BBA-E4C390965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blipFill>
                <a:blip r:embed="rId9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3A6B90-0674-4F84-BA44-B1D844177C6E}"/>
                  </a:ext>
                </a:extLst>
              </p:cNvPr>
              <p:cNvSpPr txBox="1"/>
              <p:nvPr/>
            </p:nvSpPr>
            <p:spPr>
              <a:xfrm>
                <a:off x="5312663" y="3920066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3A6B90-0674-4F84-BA44-B1D844177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3" y="3920066"/>
                <a:ext cx="1702217" cy="369332"/>
              </a:xfrm>
              <a:prstGeom prst="rect">
                <a:avLst/>
              </a:prstGeom>
              <a:blipFill>
                <a:blip r:embed="rId10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B34E394-0A34-4C22-A616-6C7839402D4C}"/>
                  </a:ext>
                </a:extLst>
              </p:cNvPr>
              <p:cNvSpPr txBox="1"/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B34E394-0A34-4C22-A616-6C7839402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blipFill>
                <a:blip r:embed="rId11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CE901D1-E60E-4EC9-B51E-70B618A9D119}"/>
                  </a:ext>
                </a:extLst>
              </p:cNvPr>
              <p:cNvSpPr txBox="1"/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150" dirty="0"/>
                  <a:t>S</a:t>
                </a:r>
                <a:r>
                  <a:rPr lang="en-GB" dirty="0"/>
                  <a:t>c</a:t>
                </a:r>
                <a:r>
                  <a:rPr lang="en-150" dirty="0"/>
                  <a:t>h</a:t>
                </a:r>
                <a:r>
                  <a:rPr lang="en-GB" dirty="0"/>
                  <a:t>e</a:t>
                </a:r>
                <a:r>
                  <a:rPr lang="en-150" dirty="0"/>
                  <a:t>d</a:t>
                </a:r>
                <a:r>
                  <a:rPr lang="en-GB" dirty="0"/>
                  <a:t>u</a:t>
                </a:r>
                <a:r>
                  <a:rPr lang="en-150" dirty="0"/>
                  <a:t>l</a:t>
                </a:r>
                <a:r>
                  <a:rPr lang="en-GB" dirty="0"/>
                  <a:t>i</a:t>
                </a:r>
                <a:r>
                  <a:rPr lang="en-150" dirty="0"/>
                  <a:t>n</a:t>
                </a:r>
                <a:r>
                  <a:rPr lang="en-GB" dirty="0"/>
                  <a:t>g</a:t>
                </a:r>
                <a:r>
                  <a:rPr lang="en-15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CE901D1-E60E-4EC9-B51E-70B618A9D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2" y="3919950"/>
                <a:ext cx="1702217" cy="369332"/>
              </a:xfrm>
              <a:prstGeom prst="rect">
                <a:avLst/>
              </a:prstGeom>
              <a:blipFill>
                <a:blip r:embed="rId12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7B0408C-CF38-4C95-B442-77EB9007AAFB}"/>
              </a:ext>
            </a:extLst>
          </p:cNvPr>
          <p:cNvSpPr txBox="1"/>
          <p:nvPr/>
        </p:nvSpPr>
        <p:spPr>
          <a:xfrm>
            <a:off x="2081048" y="3499945"/>
            <a:ext cx="280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LPMRGS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78816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7" grpId="0"/>
      <p:bldP spid="17" grpId="1"/>
      <p:bldP spid="17" grpId="2"/>
      <p:bldP spid="17" grpId="4"/>
      <p:bldP spid="19" grpId="0"/>
      <p:bldP spid="19" grpId="1"/>
      <p:bldP spid="20" grpId="0"/>
      <p:bldP spid="20" grpId="1"/>
      <p:bldP spid="20" grpId="2"/>
      <p:bldP spid="20" grpId="3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D1DD-3E18-4847-B8B6-45C2C35A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Why gang?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04BE-21BF-4929-BEB5-619CEFD1E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Efficient synchronization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2B572-D3F7-4790-AF68-0FE735AF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3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BDDAD-8552-486C-A3EE-656FEC5FF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2444" y="3201791"/>
            <a:ext cx="4772334" cy="2225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67AFEA-A83D-4F91-9D84-CA0AD96E4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37222" y="3138865"/>
            <a:ext cx="4772334" cy="228800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A156A8-7E1A-46AB-B3D8-76B5DA14592F}"/>
              </a:ext>
            </a:extLst>
          </p:cNvPr>
          <p:cNvCxnSpPr>
            <a:cxnSpLocks/>
          </p:cNvCxnSpPr>
          <p:nvPr/>
        </p:nvCxnSpPr>
        <p:spPr>
          <a:xfrm>
            <a:off x="5450539" y="4536141"/>
            <a:ext cx="9970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47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D1DD-3E18-4847-B8B6-45C2C35A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Why gang?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04BE-21BF-4929-BEB5-619CEFD1E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Efficient synchronization</a:t>
            </a:r>
          </a:p>
          <a:p>
            <a:r>
              <a:rPr lang="en-GB" dirty="0"/>
              <a:t>A</a:t>
            </a:r>
            <a:r>
              <a:rPr lang="en-150" dirty="0"/>
              <a:t>v</a:t>
            </a:r>
            <a:r>
              <a:rPr lang="en-GB" dirty="0"/>
              <a:t>o</a:t>
            </a:r>
            <a:r>
              <a:rPr lang="en-150" dirty="0"/>
              <a:t>i</a:t>
            </a:r>
            <a:r>
              <a:rPr lang="en-GB" dirty="0"/>
              <a:t>d</a:t>
            </a:r>
            <a:r>
              <a:rPr lang="en-150" dirty="0"/>
              <a:t>s </a:t>
            </a:r>
            <a:r>
              <a:rPr lang="en-GB" dirty="0"/>
              <a:t>o</a:t>
            </a:r>
            <a:r>
              <a:rPr lang="en-150" dirty="0"/>
              <a:t>v</a:t>
            </a:r>
            <a:r>
              <a:rPr lang="en-GB" dirty="0"/>
              <a:t>e</a:t>
            </a:r>
            <a:r>
              <a:rPr lang="en-150" dirty="0"/>
              <a:t>r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a</a:t>
            </a:r>
            <a:r>
              <a:rPr lang="en-150" dirty="0"/>
              <a:t>d </a:t>
            </a:r>
            <a:r>
              <a:rPr lang="en-GB" dirty="0"/>
              <a:t>w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n 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i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d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2B572-D3F7-4790-AF68-0FE735AF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4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BDDAD-8552-486C-A3EE-656FEC5FF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2056" y="2940922"/>
            <a:ext cx="4653110" cy="2746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67AFEA-A83D-4F91-9D84-CA0AD96E4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3535" y="2877995"/>
            <a:ext cx="4759708" cy="280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1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1D12-FEB4-4C83-9F9D-DB0A41A9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Types of gang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B570-CDA9-4735-B1B2-90D9C8839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b="1" dirty="0"/>
              <a:t>R</a:t>
            </a:r>
            <a:r>
              <a:rPr lang="en-GB" b="1" dirty="0"/>
              <a:t>i</a:t>
            </a:r>
            <a:r>
              <a:rPr lang="en-150" b="1" dirty="0"/>
              <a:t>g</a:t>
            </a:r>
            <a:r>
              <a:rPr lang="en-GB" b="1" dirty="0"/>
              <a:t>i</a:t>
            </a:r>
            <a:r>
              <a:rPr lang="en-150" b="1" dirty="0"/>
              <a:t>d</a:t>
            </a:r>
            <a:r>
              <a:rPr lang="en-150" dirty="0"/>
              <a:t>: </a:t>
            </a:r>
            <a:r>
              <a:rPr lang="en-GB" dirty="0"/>
              <a:t>n</a:t>
            </a:r>
            <a:r>
              <a:rPr lang="en-150" dirty="0"/>
              <a:t>u</a:t>
            </a:r>
            <a:r>
              <a:rPr lang="en-GB" dirty="0"/>
              <a:t>m</a:t>
            </a:r>
            <a:r>
              <a:rPr lang="en-150" dirty="0"/>
              <a:t>b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b</a:t>
            </a:r>
            <a:r>
              <a:rPr lang="en-150" dirty="0"/>
              <a:t>y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o</a:t>
            </a:r>
            <a:r>
              <a:rPr lang="en-150" dirty="0"/>
              <a:t>g</a:t>
            </a:r>
            <a:r>
              <a:rPr lang="en-GB" dirty="0"/>
              <a:t>r</a:t>
            </a:r>
            <a:r>
              <a:rPr lang="en-150" dirty="0"/>
              <a:t>a</a:t>
            </a:r>
            <a:r>
              <a:rPr lang="en-GB" dirty="0"/>
              <a:t>m</a:t>
            </a:r>
            <a:r>
              <a:rPr lang="en-150" dirty="0"/>
              <a:t>m</a:t>
            </a:r>
            <a:r>
              <a:rPr lang="en-GB" dirty="0"/>
              <a:t>e</a:t>
            </a:r>
            <a:r>
              <a:rPr lang="en-150" dirty="0"/>
              <a:t>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C0DB3-D6CA-4A43-AC6F-7AAA3319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5</a:t>
            </a:fld>
            <a:endParaRPr lang="en-GB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D2414D-FCA4-430E-A634-7605D63A9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5" y="3429000"/>
            <a:ext cx="6966170" cy="257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3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1D12-FEB4-4C83-9F9D-DB0A41A9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Types of gang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B570-CDA9-4735-B1B2-90D9C8839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b="1" dirty="0"/>
              <a:t>R</a:t>
            </a:r>
            <a:r>
              <a:rPr lang="en-GB" b="1" dirty="0"/>
              <a:t>i</a:t>
            </a:r>
            <a:r>
              <a:rPr lang="en-150" b="1" dirty="0"/>
              <a:t>g</a:t>
            </a:r>
            <a:r>
              <a:rPr lang="en-GB" b="1" dirty="0"/>
              <a:t>i</a:t>
            </a:r>
            <a:r>
              <a:rPr lang="en-150" b="1" dirty="0"/>
              <a:t>d</a:t>
            </a:r>
            <a:r>
              <a:rPr lang="en-150" dirty="0"/>
              <a:t>: </a:t>
            </a:r>
            <a:r>
              <a:rPr lang="en-GB" dirty="0"/>
              <a:t>n</a:t>
            </a:r>
            <a:r>
              <a:rPr lang="en-150" dirty="0"/>
              <a:t>u</a:t>
            </a:r>
            <a:r>
              <a:rPr lang="en-GB" dirty="0"/>
              <a:t>m</a:t>
            </a:r>
            <a:r>
              <a:rPr lang="en-150" dirty="0"/>
              <a:t>b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b</a:t>
            </a:r>
            <a:r>
              <a:rPr lang="en-150" dirty="0"/>
              <a:t>y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o</a:t>
            </a:r>
            <a:r>
              <a:rPr lang="en-150" dirty="0"/>
              <a:t>g</a:t>
            </a:r>
            <a:r>
              <a:rPr lang="en-GB" dirty="0"/>
              <a:t>r</a:t>
            </a:r>
            <a:r>
              <a:rPr lang="en-150" dirty="0"/>
              <a:t>a</a:t>
            </a:r>
            <a:r>
              <a:rPr lang="en-GB" dirty="0"/>
              <a:t>m</a:t>
            </a:r>
            <a:r>
              <a:rPr lang="en-150" dirty="0"/>
              <a:t>m</a:t>
            </a:r>
            <a:r>
              <a:rPr lang="en-GB" dirty="0"/>
              <a:t>e</a:t>
            </a:r>
            <a:r>
              <a:rPr lang="en-150" dirty="0"/>
              <a:t>r</a:t>
            </a:r>
          </a:p>
          <a:p>
            <a:r>
              <a:rPr lang="en-150" b="1" dirty="0"/>
              <a:t>Moldable</a:t>
            </a:r>
            <a:r>
              <a:rPr lang="en-150" dirty="0"/>
              <a:t>: number of cores assigned during scheduling</a:t>
            </a:r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C0DB3-D6CA-4A43-AC6F-7AAA3319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6</a:t>
            </a:fld>
            <a:endParaRPr lang="en-GB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B01846-EFE4-42A9-B902-28F61CA76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7" y="3429000"/>
            <a:ext cx="6966168" cy="2573831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518715-9E1F-4E3C-8307-FAA637848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5" y="3429000"/>
            <a:ext cx="6961686" cy="25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3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1D12-FEB4-4C83-9F9D-DB0A41A9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Types of gang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B570-CDA9-4735-B1B2-90D9C8839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b="1" dirty="0"/>
              <a:t>R</a:t>
            </a:r>
            <a:r>
              <a:rPr lang="en-GB" b="1" dirty="0"/>
              <a:t>i</a:t>
            </a:r>
            <a:r>
              <a:rPr lang="en-150" b="1" dirty="0"/>
              <a:t>g</a:t>
            </a:r>
            <a:r>
              <a:rPr lang="en-GB" b="1" dirty="0"/>
              <a:t>i</a:t>
            </a:r>
            <a:r>
              <a:rPr lang="en-150" b="1" dirty="0"/>
              <a:t>d</a:t>
            </a:r>
            <a:r>
              <a:rPr lang="en-150" dirty="0"/>
              <a:t>: </a:t>
            </a:r>
            <a:r>
              <a:rPr lang="en-GB" dirty="0"/>
              <a:t>n</a:t>
            </a:r>
            <a:r>
              <a:rPr lang="en-150" dirty="0"/>
              <a:t>u</a:t>
            </a:r>
            <a:r>
              <a:rPr lang="en-GB" dirty="0"/>
              <a:t>m</a:t>
            </a:r>
            <a:r>
              <a:rPr lang="en-150" dirty="0"/>
              <a:t>b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b</a:t>
            </a:r>
            <a:r>
              <a:rPr lang="en-150" dirty="0"/>
              <a:t>y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o</a:t>
            </a:r>
            <a:r>
              <a:rPr lang="en-150" dirty="0"/>
              <a:t>g</a:t>
            </a:r>
            <a:r>
              <a:rPr lang="en-GB" dirty="0"/>
              <a:t>r</a:t>
            </a:r>
            <a:r>
              <a:rPr lang="en-150" dirty="0"/>
              <a:t>a</a:t>
            </a:r>
            <a:r>
              <a:rPr lang="en-GB" dirty="0"/>
              <a:t>m</a:t>
            </a:r>
            <a:r>
              <a:rPr lang="en-150" dirty="0"/>
              <a:t>m</a:t>
            </a:r>
            <a:r>
              <a:rPr lang="en-GB" dirty="0"/>
              <a:t>e</a:t>
            </a:r>
            <a:r>
              <a:rPr lang="en-150" dirty="0"/>
              <a:t>r</a:t>
            </a:r>
          </a:p>
          <a:p>
            <a:r>
              <a:rPr lang="en-150" b="1" dirty="0"/>
              <a:t>Moldable</a:t>
            </a:r>
            <a:r>
              <a:rPr lang="en-150" dirty="0"/>
              <a:t>: number of cores assigned during scheduling</a:t>
            </a:r>
          </a:p>
          <a:p>
            <a:r>
              <a:rPr lang="en-150" b="1" dirty="0"/>
              <a:t>Malleable</a:t>
            </a:r>
            <a:r>
              <a:rPr lang="en-150" dirty="0"/>
              <a:t>: Number of cores can change during runtime</a:t>
            </a:r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C0DB3-D6CA-4A43-AC6F-7AAA3319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7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B01846-EFE4-42A9-B902-28F61CA76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2917" y="3429000"/>
            <a:ext cx="6966168" cy="257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7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animClr clrSpc="rgb" dir="cw">
                                      <p:cBhvr>
                                        <p:cTn id="7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animClr clrSpc="rgb" dir="cw">
                                      <p:cBhvr>
                                        <p:cTn id="12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13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AD00-8EE4-4735-BEDE-BEB1F93D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P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v</a:t>
            </a:r>
            <a:r>
              <a:rPr lang="en-150" dirty="0"/>
              <a:t>i</a:t>
            </a:r>
            <a:r>
              <a:rPr lang="en-GB" dirty="0"/>
              <a:t>o</a:t>
            </a:r>
            <a:r>
              <a:rPr lang="en-150" dirty="0"/>
              <a:t>u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9BE75-4890-4E9C-B99F-CDE75D2B9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t</a:t>
            </a:r>
            <a:r>
              <a:rPr lang="en-GB" dirty="0"/>
              <a:t>r</a:t>
            </a:r>
            <a:r>
              <a:rPr lang="en-150" dirty="0"/>
              <a:t>o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c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i</a:t>
            </a:r>
            <a:r>
              <a:rPr lang="en-150" dirty="0"/>
              <a:t>n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text of high-performance computing</a:t>
            </a:r>
            <a:r>
              <a:rPr lang="en-150" baseline="30000" dirty="0"/>
              <a:t>[1]</a:t>
            </a:r>
          </a:p>
          <a:p>
            <a:r>
              <a:rPr lang="en-150" dirty="0"/>
              <a:t>In real-time:</a:t>
            </a:r>
          </a:p>
          <a:p>
            <a:pPr lvl="1"/>
            <a:r>
              <a:rPr lang="en-150" dirty="0"/>
              <a:t>We know that JLFP scheduler is no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d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b</a:t>
            </a:r>
            <a:r>
              <a:rPr lang="en-150" dirty="0"/>
              <a:t>l</a:t>
            </a:r>
            <a:r>
              <a:rPr lang="en-GB" dirty="0"/>
              <a:t>e</a:t>
            </a:r>
            <a:r>
              <a:rPr lang="en-150" dirty="0"/>
              <a:t>/</a:t>
            </a:r>
            <a:r>
              <a:rPr lang="en-GB" dirty="0"/>
              <a:t>s</a:t>
            </a:r>
            <a:r>
              <a:rPr lang="en-150" dirty="0"/>
              <a:t>u</a:t>
            </a:r>
            <a:r>
              <a:rPr lang="en-GB" dirty="0"/>
              <a:t>s</a:t>
            </a:r>
            <a:r>
              <a:rPr lang="en-150" dirty="0"/>
              <a:t>t</a:t>
            </a:r>
            <a:r>
              <a:rPr lang="en-GB" dirty="0"/>
              <a:t>a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a</a:t>
            </a:r>
            <a:r>
              <a:rPr lang="en-GB" dirty="0"/>
              <a:t>b</a:t>
            </a:r>
            <a:r>
              <a:rPr lang="en-150" dirty="0"/>
              <a:t>l</a:t>
            </a:r>
            <a:r>
              <a:rPr lang="en-GB" dirty="0"/>
              <a:t>e</a:t>
            </a:r>
            <a:r>
              <a:rPr lang="en-150" baseline="30000" dirty="0"/>
              <a:t>[2]</a:t>
            </a:r>
          </a:p>
          <a:p>
            <a:pPr lvl="1"/>
            <a:r>
              <a:rPr lang="en-150" dirty="0"/>
              <a:t>Most of the work is focused in fully-preemptive solutions:</a:t>
            </a:r>
          </a:p>
          <a:p>
            <a:pPr lvl="2"/>
            <a:r>
              <a:rPr lang="en-GB" dirty="0"/>
              <a:t>O</a:t>
            </a:r>
            <a:r>
              <a:rPr lang="en-150" dirty="0"/>
              <a:t>p</a:t>
            </a:r>
            <a:r>
              <a:rPr lang="en-GB" dirty="0"/>
              <a:t>t</a:t>
            </a:r>
            <a:r>
              <a:rPr lang="en-150" dirty="0"/>
              <a:t>i</a:t>
            </a:r>
            <a:r>
              <a:rPr lang="en-GB" dirty="0"/>
              <a:t>m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f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g</a:t>
            </a:r>
            <a:r>
              <a:rPr lang="en-150" dirty="0"/>
              <a:t>i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(</a:t>
            </a:r>
            <a:r>
              <a:rPr lang="en-GB" dirty="0"/>
              <a:t>D</a:t>
            </a:r>
            <a:r>
              <a:rPr lang="en-150" dirty="0"/>
              <a:t>P-</a:t>
            </a:r>
            <a:r>
              <a:rPr lang="en-GB" dirty="0"/>
              <a:t>F</a:t>
            </a:r>
            <a:r>
              <a:rPr lang="en-150" dirty="0"/>
              <a:t>air)</a:t>
            </a:r>
            <a:r>
              <a:rPr lang="en-150" baseline="30000" dirty="0"/>
              <a:t>[3]</a:t>
            </a:r>
          </a:p>
          <a:p>
            <a:pPr lvl="2"/>
            <a:r>
              <a:rPr lang="en-150" dirty="0"/>
              <a:t>Moldable scheduler</a:t>
            </a:r>
            <a:r>
              <a:rPr lang="en-150" baseline="30000" dirty="0"/>
              <a:t>[4]</a:t>
            </a:r>
          </a:p>
          <a:p>
            <a:pPr lvl="1"/>
            <a:r>
              <a:rPr lang="en-150" dirty="0"/>
              <a:t>Bundled scheduling</a:t>
            </a:r>
            <a:r>
              <a:rPr lang="en-150" baseline="30000" dirty="0"/>
              <a:t>[5]</a:t>
            </a:r>
          </a:p>
          <a:p>
            <a:pPr lvl="2"/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h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c</a:t>
            </a:r>
            <a:r>
              <a:rPr lang="en-GB" dirty="0"/>
              <a:t>e</a:t>
            </a:r>
            <a:r>
              <a:rPr lang="en-150" dirty="0"/>
              <a:t>d</a:t>
            </a:r>
            <a:r>
              <a:rPr lang="en-GB" dirty="0"/>
              <a:t>e</a:t>
            </a:r>
            <a:r>
              <a:rPr lang="en-150" dirty="0"/>
              <a:t>n</a:t>
            </a:r>
            <a:r>
              <a:rPr lang="en-GB" dirty="0"/>
              <a:t>c</a:t>
            </a:r>
            <a:r>
              <a:rPr lang="en-150" dirty="0"/>
              <a:t>e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s</a:t>
            </a:r>
            <a:r>
              <a:rPr lang="en-GB" dirty="0"/>
              <a:t>t</a:t>
            </a:r>
            <a:r>
              <a:rPr lang="en-150" dirty="0"/>
              <a:t>r</a:t>
            </a:r>
            <a:r>
              <a:rPr lang="en-GB" dirty="0"/>
              <a:t>a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t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m</a:t>
            </a:r>
            <a:r>
              <a:rPr lang="en-150" dirty="0"/>
              <a:t>o</a:t>
            </a:r>
            <a:r>
              <a:rPr lang="en-GB" dirty="0"/>
              <a:t>d</a:t>
            </a:r>
            <a:r>
              <a:rPr lang="en-150" dirty="0"/>
              <a:t>e</a:t>
            </a:r>
            <a:r>
              <a:rPr lang="en-GB" dirty="0"/>
              <a:t>l</a:t>
            </a:r>
            <a:r>
              <a:rPr lang="en-150" dirty="0"/>
              <a:t>l</a:t>
            </a:r>
            <a:r>
              <a:rPr lang="en-GB" dirty="0"/>
              <a:t>e</a:t>
            </a:r>
            <a:r>
              <a:rPr lang="en-150" dirty="0"/>
              <a:t>d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u</a:t>
            </a:r>
            <a:r>
              <a:rPr lang="en-GB" dirty="0"/>
              <a:t>c</a:t>
            </a:r>
            <a:r>
              <a:rPr lang="en-150" dirty="0"/>
              <a:t>c</a:t>
            </a:r>
            <a:r>
              <a:rPr lang="en-GB" dirty="0"/>
              <a:t>e</a:t>
            </a:r>
            <a:r>
              <a:rPr lang="en-150" dirty="0"/>
              <a:t>s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o</a:t>
            </a:r>
            <a:r>
              <a:rPr lang="en-150" dirty="0"/>
              <a:t>n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b</a:t>
            </a:r>
            <a:r>
              <a:rPr lang="en-150" dirty="0"/>
              <a:t>u</a:t>
            </a:r>
            <a:r>
              <a:rPr lang="en-GB" dirty="0"/>
              <a:t>n</a:t>
            </a:r>
            <a:r>
              <a:rPr lang="en-150" dirty="0"/>
              <a:t>d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s</a:t>
            </a:r>
            <a:endParaRPr lang="en-150" dirty="0"/>
          </a:p>
          <a:p>
            <a:pPr lvl="2"/>
            <a:r>
              <a:rPr lang="en-150" dirty="0"/>
              <a:t>Our limited-preemptive definition comes from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0137C-F653-40C2-B18A-E7333D55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BDFA7-9760-4F17-BA63-549C8364FEE0}"/>
              </a:ext>
            </a:extLst>
          </p:cNvPr>
          <p:cNvSpPr txBox="1"/>
          <p:nvPr/>
        </p:nvSpPr>
        <p:spPr>
          <a:xfrm>
            <a:off x="1965435" y="6230227"/>
            <a:ext cx="1860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600" baseline="30000" dirty="0">
                <a:solidFill>
                  <a:srgbClr val="FFFFFF"/>
                </a:solidFill>
                <a:latin typeface="+mj-lt"/>
                <a:ea typeface="Noto Sans CJK SC" pitchFamily="2"/>
                <a:cs typeface="Arial" panose="020B0604020202020204" pitchFamily="34" charset="0"/>
              </a:rPr>
              <a:t>[1]</a:t>
            </a:r>
            <a:r>
              <a:rPr lang="en-GB" sz="1600" dirty="0">
                <a:solidFill>
                  <a:srgbClr val="FFFFFF"/>
                </a:solidFill>
                <a:latin typeface="+mj-lt"/>
                <a:ea typeface="Noto Sans CJK SC" pitchFamily="2"/>
                <a:cs typeface="Arial" panose="020B0604020202020204" pitchFamily="34" charset="0"/>
              </a:rPr>
              <a:t>Ousterhout, 1982</a:t>
            </a:r>
            <a:endParaRPr lang="en-GB" sz="16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CB406-3919-47F1-9CDC-EA2140840398}"/>
              </a:ext>
            </a:extLst>
          </p:cNvPr>
          <p:cNvSpPr/>
          <p:nvPr/>
        </p:nvSpPr>
        <p:spPr>
          <a:xfrm>
            <a:off x="1970201" y="6509688"/>
            <a:ext cx="2233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[2]</a:t>
            </a:r>
            <a:r>
              <a:rPr lang="en-GB" sz="16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Goossens et al., 2010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DA36A-725C-4698-8AB5-96B138DAB20A}"/>
              </a:ext>
            </a:extLst>
          </p:cNvPr>
          <p:cNvSpPr txBox="1"/>
          <p:nvPr/>
        </p:nvSpPr>
        <p:spPr>
          <a:xfrm>
            <a:off x="4204139" y="6231435"/>
            <a:ext cx="2233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aseline="3000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GB" dirty="0"/>
              <a:t>[</a:t>
            </a:r>
            <a:r>
              <a:rPr lang="en-150" dirty="0"/>
              <a:t>3</a:t>
            </a:r>
            <a:r>
              <a:rPr lang="en-GB" dirty="0"/>
              <a:t>]</a:t>
            </a:r>
            <a:r>
              <a:rPr lang="en-GB" baseline="0" dirty="0"/>
              <a:t>Goossens et al., 2016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D7AEE6-C2FA-4ABD-9DE7-114CBD552E90}"/>
              </a:ext>
            </a:extLst>
          </p:cNvPr>
          <p:cNvSpPr/>
          <p:nvPr/>
        </p:nvSpPr>
        <p:spPr>
          <a:xfrm>
            <a:off x="4204139" y="6505185"/>
            <a:ext cx="2038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[</a:t>
            </a:r>
            <a:r>
              <a:rPr lang="en-150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4</a:t>
            </a:r>
            <a:r>
              <a:rPr lang="en-GB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]</a:t>
            </a:r>
            <a:r>
              <a:rPr lang="en-GB" sz="16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Berten et al., 2011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952FAB-C182-4EE4-9293-695C1BDAB1CE}"/>
              </a:ext>
            </a:extLst>
          </p:cNvPr>
          <p:cNvSpPr/>
          <p:nvPr/>
        </p:nvSpPr>
        <p:spPr>
          <a:xfrm>
            <a:off x="6438076" y="6230227"/>
            <a:ext cx="1989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[4]</a:t>
            </a:r>
            <a:r>
              <a:rPr lang="en-GB" sz="16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Wasly et al., 2017</a:t>
            </a:r>
          </a:p>
        </p:txBody>
      </p:sp>
    </p:spTree>
    <p:extLst>
      <p:ext uri="{BB962C8B-B14F-4D97-AF65-F5344CB8AC3E}">
        <p14:creationId xmlns:p14="http://schemas.microsoft.com/office/powerpoint/2010/main" val="194814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4D4B-C6E4-46E8-800B-B31B15B9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Summarizing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3402A-A4A9-4664-BAE6-9AF34DA4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9</a:t>
            </a:fld>
            <a:endParaRPr lang="en-GB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0A419C-D1B9-49FD-B4F6-0F3B21314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42" y="1597572"/>
            <a:ext cx="11208316" cy="41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1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elft_horizontal_template.potx" id="{EFC5E46F-4315-4591-A770-616E58271BB4}" vid="{C5DBB3DB-8ECA-4AEF-8836-4E1FDE5E37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TUDelft_horizontal_template</Template>
  <TotalTime>242</TotalTime>
  <Words>1790</Words>
  <Application>Microsoft Office PowerPoint</Application>
  <PresentationFormat>Widescreen</PresentationFormat>
  <Paragraphs>287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Scheduling and Analysis of Limited-Preemptive Malleable Gang Taks</vt:lpstr>
      <vt:lpstr>What is gang?</vt:lpstr>
      <vt:lpstr>Why gang?</vt:lpstr>
      <vt:lpstr>Why gang?</vt:lpstr>
      <vt:lpstr>Types of gang</vt:lpstr>
      <vt:lpstr>Types of gang</vt:lpstr>
      <vt:lpstr>Types of gang</vt:lpstr>
      <vt:lpstr>Previous work</vt:lpstr>
      <vt:lpstr>Summarizing</vt:lpstr>
      <vt:lpstr>Summarizing</vt:lpstr>
      <vt:lpstr>Our work</vt:lpstr>
      <vt:lpstr>Project goals</vt:lpstr>
      <vt:lpstr>Schedule Abstraction Graph</vt:lpstr>
      <vt:lpstr>Job-Level Fixed Priority Scheduler for Gang</vt:lpstr>
      <vt:lpstr>Difficulties related to SAG</vt:lpstr>
      <vt:lpstr>Analysis</vt:lpstr>
      <vt:lpstr>Analysis</vt:lpstr>
      <vt:lpstr>Analysis</vt:lpstr>
      <vt:lpstr>Analysis</vt:lpstr>
      <vt:lpstr>New scheduler</vt:lpstr>
      <vt:lpstr>LPMRGS</vt:lpstr>
      <vt:lpstr>LPMRGS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and Analysis of Limited-Preemptive Malleable Gang Taks</dc:title>
  <dc:creator>Joan Marce i Igual</dc:creator>
  <cp:lastModifiedBy>Joan Marce i Igual</cp:lastModifiedBy>
  <cp:revision>155</cp:revision>
  <dcterms:created xsi:type="dcterms:W3CDTF">2020-02-18T15:41:45Z</dcterms:created>
  <dcterms:modified xsi:type="dcterms:W3CDTF">2020-02-18T20:11:41Z</dcterms:modified>
</cp:coreProperties>
</file>