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313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8" r:id="rId17"/>
    <p:sldId id="329" r:id="rId18"/>
    <p:sldId id="341" r:id="rId19"/>
    <p:sldId id="340" r:id="rId20"/>
    <p:sldId id="339" r:id="rId21"/>
    <p:sldId id="342" r:id="rId22"/>
    <p:sldId id="343" r:id="rId23"/>
    <p:sldId id="334" r:id="rId24"/>
    <p:sldId id="335" r:id="rId25"/>
    <p:sldId id="336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2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F1833-6975-429C-9183-714EB1A6A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79EA4-0F00-4A03-9719-9059B7A02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8881B-A1D3-4C57-8848-AF310D754CB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9126B-56DF-43DC-B094-0F4771A20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EFCA-826E-4DA8-A8E8-34A90E1E6E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C4F8-5E15-45FE-81BC-C5030EDBF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Introduced in high-performance computing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Real-time: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Fixed-priority is not predictable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Fully-</a:t>
            </a:r>
            <a:r>
              <a:rPr lang="en-GB" dirty="0" err="1"/>
              <a:t>preemptive</a:t>
            </a:r>
            <a:r>
              <a:rPr lang="en-GB" dirty="0"/>
              <a:t> solutions: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Optimal scheduler for rigid gang but high number of preemptions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Moldable scheduler using moldable property to match deadlines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Bundled scheduling: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Precedence constraints modelled as a succession of bundles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LP definition  comes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Example, three bundles.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Rigid gang reserves a whole block for the three bundles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Bundled scheduling creates three individual rigid bundles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Limited-</a:t>
            </a:r>
            <a:r>
              <a:rPr lang="en-GB" dirty="0" err="1"/>
              <a:t>Preemptive</a:t>
            </a:r>
            <a:r>
              <a:rPr lang="en-GB" dirty="0"/>
              <a:t> creates three individual moldable bundles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6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912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SAG is the bridge between tests and simulations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Accurate and relatively fast</a:t>
            </a:r>
          </a:p>
          <a:p>
            <a:pPr marL="171450" indent="-171450">
              <a:buFontTx/>
              <a:buChar char="-"/>
            </a:pPr>
            <a:r>
              <a:rPr lang="en-GB" dirty="0"/>
              <a:t>Explore space of possible schedules</a:t>
            </a:r>
          </a:p>
          <a:p>
            <a:pPr marL="171450" indent="-171450">
              <a:buFontTx/>
              <a:buChar char="-"/>
            </a:pPr>
            <a:r>
              <a:rPr lang="en-GB" dirty="0"/>
              <a:t>Model scheduler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 of graph exploration:</a:t>
                </a:r>
              </a:p>
              <a:p>
                <a:endParaRPr lang="en-GB" dirty="0"/>
              </a:p>
              <a:p>
                <a:pPr marL="171450" indent="-171450">
                  <a:buFontTx/>
                  <a:buChar char="-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goes first no deadline miss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goes first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has a deadline miss later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 of graph exploration:</a:t>
                </a:r>
              </a:p>
              <a:p>
                <a:endParaRPr lang="en-GB" dirty="0"/>
              </a:p>
              <a:p>
                <a:pPr marL="171450" indent="-171450">
                  <a:buFontTx/>
                  <a:buChar char="-"/>
                </a:pPr>
                <a:r>
                  <a:rPr lang="en-GB" dirty="0"/>
                  <a:t>If </a:t>
                </a:r>
                <a:r>
                  <a:rPr lang="en-GB" b="0" i="0">
                    <a:latin typeface="Cambria Math" panose="02040503050406030204" pitchFamily="18" charset="0"/>
                  </a:rPr>
                  <a:t>𝐽_1</a:t>
                </a:r>
                <a:r>
                  <a:rPr lang="en-GB" dirty="0"/>
                  <a:t> goes first no deadline miss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dirty="0"/>
                  <a:t>If </a:t>
                </a:r>
                <a:r>
                  <a:rPr lang="en-GB" b="0" i="0">
                    <a:latin typeface="Cambria Math" panose="02040503050406030204" pitchFamily="18" charset="0"/>
                  </a:rPr>
                  <a:t>𝐽_2</a:t>
                </a:r>
                <a:r>
                  <a:rPr lang="en-GB" dirty="0"/>
                  <a:t> goes first then </a:t>
                </a:r>
                <a:r>
                  <a:rPr lang="en-GB" b="0" i="0">
                    <a:latin typeface="Cambria Math" panose="02040503050406030204" pitchFamily="18" charset="0"/>
                  </a:rPr>
                  <a:t>𝐽_1</a:t>
                </a:r>
                <a:r>
                  <a:rPr lang="en-GB" dirty="0"/>
                  <a:t> has a deadline miss later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4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Multiple related threads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Execute them together as a “gang”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Form a single job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Gang looks worse but it actually has 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Global scheduling would be pre-empted  when waiting for synchronization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Gang scheduling would busy wait and for the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Global scheduling would load the same data multiple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Gang scheduling would load the data once for all the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types: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Rigid gang: Number of cores fixed by programmer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Moldable gang: Number of cores between minimum and maximum. Scheduler chooses at scheduling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Malleable gang: Number of cores between minimum and maximum. Can vary during runtime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types: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Rigid gang: Number of cores fixed by programmer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Moldable gang: Number of cores between minimum and maximum. Scheduler chooses at scheduling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Malleable gang: Number of cores between minimum and maximum. Can vary during runtime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Three types: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Rigid gang: Number of cores fixed by programmer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Moldable gang: Number of cores between minimum and maximum. Scheduler chooses at scheduling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Malleable gang: Number of cores between minimum and maximum. Can vary during runtime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10/05/2020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6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5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10/05/2020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11" Type="http://schemas.openxmlformats.org/officeDocument/2006/relationships/image" Target="../media/image52.png"/><Relationship Id="rId5" Type="http://schemas.openxmlformats.org/officeDocument/2006/relationships/image" Target="../media/image43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6.pn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12" Type="http://schemas.openxmlformats.org/officeDocument/2006/relationships/image" Target="../media/image65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11" Type="http://schemas.openxmlformats.org/officeDocument/2006/relationships/image" Target="../media/image64.png"/><Relationship Id="rId5" Type="http://schemas.openxmlformats.org/officeDocument/2006/relationships/image" Target="../media/image48.png"/><Relationship Id="rId15" Type="http://schemas.openxmlformats.org/officeDocument/2006/relationships/image" Target="../media/image55.png"/><Relationship Id="rId10" Type="http://schemas.openxmlformats.org/officeDocument/2006/relationships/image" Target="../media/image63.png"/><Relationship Id="rId4" Type="http://schemas.openxmlformats.org/officeDocument/2006/relationships/image" Target="../media/image42.png"/><Relationship Id="rId9" Type="http://schemas.openxmlformats.org/officeDocument/2006/relationships/image" Target="../media/image60.png"/><Relationship Id="rId1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18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Scheduling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endParaRPr lang="en-GB" b="1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7" y="57473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of May</a:t>
            </a:r>
            <a:r>
              <a:rPr lang="en-150" dirty="0"/>
              <a:t>, 2020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BD6911-0E07-4542-BF05-F885B7816F28}"/>
              </a:ext>
            </a:extLst>
          </p:cNvPr>
          <p:cNvGrpSpPr/>
          <p:nvPr/>
        </p:nvGrpSpPr>
        <p:grpSpPr>
          <a:xfrm>
            <a:off x="4814931" y="3601613"/>
            <a:ext cx="2562139" cy="944302"/>
            <a:chOff x="4814931" y="3602034"/>
            <a:chExt cx="2562139" cy="944302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0D7EC06-78C5-4612-BDC9-60717D381D56}"/>
                </a:ext>
              </a:extLst>
            </p:cNvPr>
            <p:cNvSpPr txBox="1">
              <a:spLocks/>
            </p:cNvSpPr>
            <p:nvPr/>
          </p:nvSpPr>
          <p:spPr>
            <a:xfrm>
              <a:off x="4814931" y="3602034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Geoffrey </a:t>
              </a:r>
              <a:r>
                <a:rPr lang="en-GB" dirty="0" err="1"/>
                <a:t>Nelissen</a:t>
              </a:r>
              <a:endParaRPr lang="en-GB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72CECE-8321-4D9D-96C7-A76020E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40031" y="4088536"/>
              <a:ext cx="911937" cy="4578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32F69-5F5D-4DF6-B9BE-C93AA39235F3}"/>
              </a:ext>
            </a:extLst>
          </p:cNvPr>
          <p:cNvGrpSpPr/>
          <p:nvPr/>
        </p:nvGrpSpPr>
        <p:grpSpPr>
          <a:xfrm>
            <a:off x="8503466" y="3601613"/>
            <a:ext cx="2562139" cy="944302"/>
            <a:chOff x="7275102" y="3601191"/>
            <a:chExt cx="2562139" cy="944302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75484DE7-4255-4220-AEE5-E46B6C12CE63}"/>
                </a:ext>
              </a:extLst>
            </p:cNvPr>
            <p:cNvSpPr txBox="1">
              <a:spLocks/>
            </p:cNvSpPr>
            <p:nvPr/>
          </p:nvSpPr>
          <p:spPr>
            <a:xfrm>
              <a:off x="7275102" y="3601191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Mitra Nasri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3B7D57-DD64-4FA1-8FB9-5A86AE46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00202" y="4087693"/>
              <a:ext cx="911937" cy="457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54808-BE4F-46C9-903F-9981A57E2434}"/>
              </a:ext>
            </a:extLst>
          </p:cNvPr>
          <p:cNvGrpSpPr/>
          <p:nvPr/>
        </p:nvGrpSpPr>
        <p:grpSpPr>
          <a:xfrm>
            <a:off x="1126396" y="3601613"/>
            <a:ext cx="2562139" cy="837577"/>
            <a:chOff x="2252792" y="3601191"/>
            <a:chExt cx="2562139" cy="837577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03CF2CC-A6AE-4A40-9685-613E4A3C224C}"/>
                </a:ext>
              </a:extLst>
            </p:cNvPr>
            <p:cNvSpPr txBox="1">
              <a:spLocks/>
            </p:cNvSpPr>
            <p:nvPr/>
          </p:nvSpPr>
          <p:spPr>
            <a:xfrm>
              <a:off x="2252792" y="3601191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150" u="sng" dirty="0"/>
                <a:t>Joan Marcè i Igual</a:t>
              </a:r>
              <a:endParaRPr lang="en-GB" u="sng" dirty="0"/>
            </a:p>
          </p:txBody>
        </p:sp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FB814C4-0B1A-4F92-9A25-63F1FE366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436" y="3980968"/>
              <a:ext cx="1208852" cy="45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Introduced in the context of high-performance computing</a:t>
            </a:r>
            <a:r>
              <a:rPr lang="en-GB" baseline="30000" noProof="0" dirty="0"/>
              <a:t>[1]</a:t>
            </a:r>
          </a:p>
          <a:p>
            <a:r>
              <a:rPr lang="en-GB" noProof="0" dirty="0"/>
              <a:t>In real-time:</a:t>
            </a:r>
          </a:p>
          <a:p>
            <a:pPr lvl="1"/>
            <a:r>
              <a:rPr lang="en-GB" noProof="0" dirty="0"/>
              <a:t>We know that JLFP scheduler is not predictable/sustainable</a:t>
            </a:r>
            <a:r>
              <a:rPr lang="en-GB" baseline="30000" noProof="0" dirty="0"/>
              <a:t>[2]</a:t>
            </a:r>
          </a:p>
          <a:p>
            <a:pPr lvl="1"/>
            <a:r>
              <a:rPr lang="en-GB" noProof="0" dirty="0"/>
              <a:t>Most of the work is focused in fully-preemptive solutions:</a:t>
            </a:r>
          </a:p>
          <a:p>
            <a:pPr lvl="2"/>
            <a:r>
              <a:rPr lang="en-GB" noProof="0" dirty="0"/>
              <a:t>Optimal scheduler for rigid gang (DP-Fair)</a:t>
            </a:r>
            <a:r>
              <a:rPr lang="en-GB" baseline="30000" noProof="0" dirty="0"/>
              <a:t>[3]</a:t>
            </a:r>
          </a:p>
          <a:p>
            <a:pPr lvl="2"/>
            <a:r>
              <a:rPr lang="en-GB" noProof="0" dirty="0"/>
              <a:t>Moldable scheduler</a:t>
            </a:r>
            <a:r>
              <a:rPr lang="en-GB" baseline="30000" noProof="0" dirty="0"/>
              <a:t>[4]</a:t>
            </a:r>
          </a:p>
          <a:p>
            <a:pPr lvl="1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Bundled scheduling</a:t>
            </a:r>
            <a:r>
              <a:rPr lang="en-GB" baseline="30000" noProof="0" dirty="0"/>
              <a:t>[5]</a:t>
            </a:r>
          </a:p>
          <a:p>
            <a:pPr lvl="2"/>
            <a:r>
              <a:rPr lang="en-GB" noProof="0" dirty="0"/>
              <a:t>Tasks with precedence constraints modelled as a succession of bundles</a:t>
            </a:r>
          </a:p>
          <a:p>
            <a:pPr lvl="2"/>
            <a:r>
              <a:rPr lang="en-GB" noProof="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11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Rigid gang reserves the whole block</a:t>
            </a:r>
          </a:p>
          <a:p>
            <a:r>
              <a:rPr lang="en-GB" noProof="0" dirty="0"/>
              <a:t>Bundled creates multiple rigid blocks with dependencies</a:t>
            </a:r>
          </a:p>
          <a:p>
            <a:r>
              <a:rPr lang="en-GB" noProof="0" dirty="0"/>
              <a:t>Limited-Preemptive tries to schedule these blocks in a moldable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Design </a:t>
            </a:r>
            <a:r>
              <a:rPr lang="en-GB" dirty="0"/>
              <a:t>an accurate </a:t>
            </a:r>
            <a:r>
              <a:rPr lang="en-GB" noProof="0" dirty="0"/>
              <a:t>schedulability analysis for limited-preemptive moldable gang tasks</a:t>
            </a:r>
          </a:p>
          <a:p>
            <a:r>
              <a:rPr lang="en-GB" noProof="0" dirty="0"/>
              <a:t>Propose a new scheduling algorithm to improve the schedulability of limited-preemptive moldable gang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Job-Level Fixed Priority Scheduler for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81FD-2868-4882-8387-BDCBDC7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5"/>
            <a:ext cx="10515600" cy="2113806"/>
          </a:xfrm>
        </p:spPr>
        <p:txBody>
          <a:bodyPr>
            <a:normAutofit/>
          </a:bodyPr>
          <a:lstStyle/>
          <a:p>
            <a:r>
              <a:rPr lang="en-GB" noProof="0" dirty="0"/>
              <a:t>Based on Global JLFP scheduler</a:t>
            </a:r>
          </a:p>
          <a:p>
            <a:pPr lvl="1"/>
            <a:r>
              <a:rPr lang="en-GB" noProof="0" dirty="0"/>
              <a:t>Work conserving scheduler</a:t>
            </a:r>
          </a:p>
          <a:p>
            <a:pPr lvl="1"/>
            <a:r>
              <a:rPr lang="en-GB" noProof="0" dirty="0"/>
              <a:t>Job with highest priority goes first</a:t>
            </a:r>
          </a:p>
          <a:p>
            <a:r>
              <a:rPr lang="en-GB" noProof="0" dirty="0"/>
              <a:t>All the predecessors of a job must have finished before it can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29000"/>
                <a:ext cx="10515600" cy="60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Assigns maximum cores available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609402"/>
              </a:xfrm>
              <a:prstGeom prst="rect">
                <a:avLst/>
              </a:prstGeom>
              <a:blipFill>
                <a:blip r:embed="rId3"/>
                <a:stretch>
                  <a:fillRect l="-1043" t="-12121"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Difficulties related to SAG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have to consider all scenarios. </a:t>
            </a:r>
          </a:p>
          <a:p>
            <a:r>
              <a:rPr lang="en-GB" noProof="0" dirty="0"/>
              <a:t>The scheduler has to decide:</a:t>
            </a:r>
          </a:p>
          <a:p>
            <a:pPr lvl="1"/>
            <a:r>
              <a:rPr lang="en-GB" noProof="0" dirty="0"/>
              <a:t>When to release a job</a:t>
            </a:r>
          </a:p>
          <a:p>
            <a:pPr lvl="1"/>
            <a:r>
              <a:rPr lang="en-GB" noProof="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7EE9-F1EB-4429-A64C-67E5533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SAG analysis changes in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AB31-68E6-40CE-9190-E4460197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 a state was created for every schedulable job</a:t>
            </a:r>
          </a:p>
          <a:p>
            <a:r>
              <a:rPr lang="en-GB" dirty="0"/>
              <a:t>Now a state is created for every job and possible number of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12B3A-4B84-4D31-8FCE-06DA963D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  <p:pic>
        <p:nvPicPr>
          <p:cNvPr id="6" name="sag_cores" descr="A close up of a logo&#10;&#10;Description automatically generated">
            <a:extLst>
              <a:ext uri="{FF2B5EF4-FFF2-40B4-BE49-F238E27FC236}">
                <a16:creationId xmlns:a16="http://schemas.microsoft.com/office/drawing/2014/main" id="{3CE617E3-D05E-40B8-B7AA-2F717297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54" y="2955459"/>
            <a:ext cx="3591840" cy="3006214"/>
          </a:xfrm>
          <a:prstGeom prst="rect">
            <a:avLst/>
          </a:prstGeom>
        </p:spPr>
      </p:pic>
      <p:pic>
        <p:nvPicPr>
          <p:cNvPr id="8" name="sag_single" descr="A close up of a mans face&#10;&#10;Description automatically generated">
            <a:extLst>
              <a:ext uri="{FF2B5EF4-FFF2-40B4-BE49-F238E27FC236}">
                <a16:creationId xmlns:a16="http://schemas.microsoft.com/office/drawing/2014/main" id="{F743A6F8-A586-4023-AE1A-75A672FE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2955459"/>
            <a:ext cx="3591840" cy="30062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FC9F90-FA0F-4CF3-8351-2D2B5E7F9E94}"/>
              </a:ext>
            </a:extLst>
          </p:cNvPr>
          <p:cNvCxnSpPr>
            <a:cxnSpLocks/>
          </p:cNvCxnSpPr>
          <p:nvPr/>
        </p:nvCxnSpPr>
        <p:spPr>
          <a:xfrm>
            <a:off x="5015111" y="4544850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323A-B499-452B-A8F6-F066283B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173E-68EA-4B57-9CE1-E6CF5FD9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CE5BE-2421-4C31-8C1A-03401BD7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31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9D76-4023-4C95-98B7-E2D77ED9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Pessimism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41A2-2B15-44A5-AF4A-E764845A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6DFC-1AC2-4446-B344-C1AEAFEB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90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Scheduling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F9877A-50E0-4E07-8E55-71C18FD61B25}"/>
              </a:ext>
            </a:extLst>
          </p:cNvPr>
          <p:cNvGrpSpPr/>
          <p:nvPr/>
        </p:nvGrpSpPr>
        <p:grpSpPr>
          <a:xfrm>
            <a:off x="8490858" y="2704943"/>
            <a:ext cx="2612571" cy="1448114"/>
            <a:chOff x="3731624" y="3909067"/>
            <a:chExt cx="2612571" cy="144811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E68FA0-A4D2-4F33-97FE-F3C84540D738}"/>
                </a:ext>
              </a:extLst>
            </p:cNvPr>
            <p:cNvSpPr/>
            <p:nvPr/>
          </p:nvSpPr>
          <p:spPr>
            <a:xfrm>
              <a:off x="3731624" y="3909067"/>
              <a:ext cx="2612571" cy="740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Scheduling tests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452-E2C9-4169-8FB7-B65588674E23}"/>
                </a:ext>
              </a:extLst>
            </p:cNvPr>
            <p:cNvSpPr/>
            <p:nvPr/>
          </p:nvSpPr>
          <p:spPr>
            <a:xfrm>
              <a:off x="3731625" y="4649295"/>
              <a:ext cx="26125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Pessimist</a:t>
              </a:r>
            </a:p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Fast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ECCDD5-2987-4969-809F-FAECB190E0B6}"/>
              </a:ext>
            </a:extLst>
          </p:cNvPr>
          <p:cNvGrpSpPr/>
          <p:nvPr/>
        </p:nvGrpSpPr>
        <p:grpSpPr>
          <a:xfrm>
            <a:off x="1088570" y="2701984"/>
            <a:ext cx="2612574" cy="1448114"/>
            <a:chOff x="1088570" y="2701984"/>
            <a:chExt cx="2612574" cy="14481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69CF52-D0DF-45C3-97C0-DAC80EF6FBEB}"/>
                </a:ext>
              </a:extLst>
            </p:cNvPr>
            <p:cNvSpPr/>
            <p:nvPr/>
          </p:nvSpPr>
          <p:spPr>
            <a:xfrm>
              <a:off x="1088570" y="3442212"/>
              <a:ext cx="26125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Exact</a:t>
              </a:r>
            </a:p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Slow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651C6CE-8EFC-4FBF-B0D1-2855A7189495}"/>
                </a:ext>
              </a:extLst>
            </p:cNvPr>
            <p:cNvSpPr/>
            <p:nvPr/>
          </p:nvSpPr>
          <p:spPr>
            <a:xfrm>
              <a:off x="1088573" y="2701984"/>
              <a:ext cx="2612571" cy="740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Simulations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B945E-90AD-46C3-91C4-910B157C8B94}"/>
              </a:ext>
            </a:extLst>
          </p:cNvPr>
          <p:cNvSpPr/>
          <p:nvPr/>
        </p:nvSpPr>
        <p:spPr>
          <a:xfrm>
            <a:off x="4789714" y="2394373"/>
            <a:ext cx="2612571" cy="135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Schedule Abstraction </a:t>
            </a:r>
          </a:p>
          <a:p>
            <a:pPr algn="ctr"/>
            <a:r>
              <a:rPr lang="en-GB" sz="2400" dirty="0"/>
              <a:t>Graph</a:t>
            </a:r>
            <a:r>
              <a:rPr lang="en-GB" baseline="30000" dirty="0"/>
              <a:t>[1]</a:t>
            </a:r>
            <a:endParaRPr lang="en-GB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F93F7-221F-49B9-81C8-9851C8521F43}"/>
              </a:ext>
            </a:extLst>
          </p:cNvPr>
          <p:cNvSpPr/>
          <p:nvPr/>
        </p:nvSpPr>
        <p:spPr>
          <a:xfrm>
            <a:off x="4789714" y="3750153"/>
            <a:ext cx="2612571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771" lvl="1" indent="-228594" defTabSz="914377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Accurate</a:t>
            </a:r>
          </a:p>
          <a:p>
            <a:pPr marL="685771" lvl="1" indent="-228594" defTabSz="914377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Relatively fast</a:t>
            </a:r>
            <a:endParaRPr lang="en-150" sz="2000" dirty="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395EB-B6C0-4C7B-B9BE-B5C6F4CFFEF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01144" y="3072098"/>
            <a:ext cx="1088570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3DC79-DC6B-4799-A8A9-4726618A149D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7402285" y="3072428"/>
            <a:ext cx="1088573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EB2275-83F9-444A-BFF0-36FE91410EEE}"/>
              </a:ext>
            </a:extLst>
          </p:cNvPr>
          <p:cNvSpPr txBox="1"/>
          <p:nvPr/>
        </p:nvSpPr>
        <p:spPr>
          <a:xfrm>
            <a:off x="2223436" y="6246796"/>
            <a:ext cx="355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30000" dirty="0">
                <a:solidFill>
                  <a:schemeClr val="bg1"/>
                </a:solidFill>
              </a:rPr>
              <a:t>[1] Nasri et al., 2018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3F51B5-14A1-455F-9DAD-6A6AA9C1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0611"/>
            <a:ext cx="10515600" cy="1132170"/>
          </a:xfrm>
        </p:spPr>
        <p:txBody>
          <a:bodyPr/>
          <a:lstStyle/>
          <a:p>
            <a:r>
              <a:rPr lang="en-GB" dirty="0"/>
              <a:t>Explore space of possible schedules for a given job set</a:t>
            </a:r>
          </a:p>
          <a:p>
            <a:r>
              <a:rPr lang="en-GB" dirty="0"/>
              <a:t>Models scheduler decisions</a:t>
            </a:r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/>
      <p:bldP spid="1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CE0C-9D6D-4A2F-BBBC-054251A0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Cores released pessimism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7C4A-DD8D-43C8-BB7D-210AF421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3A261-C51C-42A4-9F80-F2B139F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15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0416-620A-4B73-95EE-A16467C3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Precedence constraints pessimism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0E3B-8A30-4B2D-ACCB-DD9E524B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6D8C-7CB7-472A-AA8F-2188533C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5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9556"/>
            <a:ext cx="5087383" cy="2337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233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5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4754" r="-6305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4754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4754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4754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Gang scheduling is an interesting problem with a lot that can be done</a:t>
            </a:r>
          </a:p>
          <a:p>
            <a:r>
              <a:rPr lang="en-GB" dirty="0"/>
              <a:t>A faster and more accurate </a:t>
            </a:r>
            <a:r>
              <a:rPr lang="en-150" dirty="0"/>
              <a:t>analysis </a:t>
            </a:r>
            <a:r>
              <a:rPr lang="en-GB" dirty="0"/>
              <a:t>can be defined </a:t>
            </a:r>
            <a:r>
              <a:rPr lang="en-150" dirty="0"/>
              <a:t>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AG</a:t>
            </a:r>
            <a:endParaRPr lang="en-GB" dirty="0"/>
          </a:p>
          <a:p>
            <a:r>
              <a:rPr lang="en-GB" dirty="0"/>
              <a:t>Its</a:t>
            </a:r>
            <a:r>
              <a:rPr lang="en-150" dirty="0"/>
              <a:t> moldable</a:t>
            </a:r>
            <a:r>
              <a:rPr lang="en-GB" dirty="0"/>
              <a:t> properties can be used with the proper scheduler</a:t>
            </a:r>
            <a:endParaRPr lang="en-150" dirty="0"/>
          </a:p>
          <a:p>
            <a:r>
              <a:rPr lang="en-150" dirty="0"/>
              <a:t>Questions?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3B98-7E35-4575-B975-84E74400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SAG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9792-E136-4F4C-8A78-CEE9DBD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global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51158-6B95-4AED-A8FB-78B824DA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8" name="global_j1_0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BDB1E-65CD-4047-B1C5-4763C9B72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32" name="global_j1_0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0E2EF-B714-43CE-A668-9E3EE5B39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5954"/>
            <a:ext cx="5034394" cy="1786398"/>
          </a:xfrm>
          <a:prstGeom prst="rect">
            <a:avLst/>
          </a:prstGeom>
        </p:spPr>
      </p:pic>
      <p:pic>
        <p:nvPicPr>
          <p:cNvPr id="10" name="global_j1_0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C38DF-FC3A-49D5-8CDB-4865F8A61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12" name="global_j2_0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F34F2-A4A6-4030-9811-7AAF06D5B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34" name="global_j2_0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C2D9D-5766-44E8-BEA0-5852797EE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5954"/>
            <a:ext cx="5034394" cy="1786398"/>
          </a:xfrm>
          <a:prstGeom prst="rect">
            <a:avLst/>
          </a:prstGeom>
        </p:spPr>
      </p:pic>
      <p:pic>
        <p:nvPicPr>
          <p:cNvPr id="14" name="glboal_j2_0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EC44DFDE-9A03-41D9-BD0E-9DA176E3F8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16" name="global_j2_0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E16527-0862-4463-99CD-6E46B9B48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0530"/>
            <a:ext cx="5039588" cy="1381822"/>
          </a:xfrm>
          <a:prstGeom prst="rect">
            <a:avLst/>
          </a:prstGeom>
        </p:spPr>
      </p:pic>
      <p:pic>
        <p:nvPicPr>
          <p:cNvPr id="18" name="global_j2_0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1DEEA7-7944-4C98-9CBE-DF17EA6F2A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2617"/>
            <a:ext cx="5039588" cy="1370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">
                <a:extLst>
                  <a:ext uri="{FF2B5EF4-FFF2-40B4-BE49-F238E27FC236}">
                    <a16:creationId xmlns:a16="http://schemas.microsoft.com/office/drawing/2014/main" id="{8D7A9EDD-283F-4888-918D-A3F7AB3EA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163963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">
                <a:extLst>
                  <a:ext uri="{FF2B5EF4-FFF2-40B4-BE49-F238E27FC236}">
                    <a16:creationId xmlns:a16="http://schemas.microsoft.com/office/drawing/2014/main" id="{8D7A9EDD-283F-4888-918D-A3F7AB3EA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163963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state_00">
            <a:extLst>
              <a:ext uri="{FF2B5EF4-FFF2-40B4-BE49-F238E27FC236}">
                <a16:creationId xmlns:a16="http://schemas.microsoft.com/office/drawing/2014/main" id="{ABAE46F2-E735-42CD-81D5-E4987AE840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561" y="3911228"/>
            <a:ext cx="4138500" cy="1849784"/>
          </a:xfrm>
          <a:prstGeom prst="rect">
            <a:avLst/>
          </a:prstGeom>
        </p:spPr>
      </p:pic>
      <p:pic>
        <p:nvPicPr>
          <p:cNvPr id="23" name="state_01">
            <a:extLst>
              <a:ext uri="{FF2B5EF4-FFF2-40B4-BE49-F238E27FC236}">
                <a16:creationId xmlns:a16="http://schemas.microsoft.com/office/drawing/2014/main" id="{488BA744-3B60-4B0C-967D-01DE637131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561" y="3916454"/>
            <a:ext cx="4138499" cy="1839333"/>
          </a:xfrm>
          <a:prstGeom prst="rect">
            <a:avLst/>
          </a:prstGeom>
        </p:spPr>
      </p:pic>
      <p:pic>
        <p:nvPicPr>
          <p:cNvPr id="24" name="state_02">
            <a:extLst>
              <a:ext uri="{FF2B5EF4-FFF2-40B4-BE49-F238E27FC236}">
                <a16:creationId xmlns:a16="http://schemas.microsoft.com/office/drawing/2014/main" id="{50CBF8AA-79DD-4DFE-A2AC-0D6AD9787E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561" y="3916454"/>
            <a:ext cx="4138500" cy="1839333"/>
          </a:xfrm>
          <a:prstGeom prst="rect">
            <a:avLst/>
          </a:prstGeom>
        </p:spPr>
      </p:pic>
      <p:pic>
        <p:nvPicPr>
          <p:cNvPr id="26" name="state_03" hidden="1">
            <a:extLst>
              <a:ext uri="{FF2B5EF4-FFF2-40B4-BE49-F238E27FC236}">
                <a16:creationId xmlns:a16="http://schemas.microsoft.com/office/drawing/2014/main" id="{53E03208-75B9-4639-B955-2DA3E21359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561" y="3916454"/>
            <a:ext cx="4138500" cy="1839333"/>
          </a:xfrm>
          <a:prstGeom prst="rect">
            <a:avLst/>
          </a:prstGeom>
        </p:spPr>
      </p:pic>
      <p:pic>
        <p:nvPicPr>
          <p:cNvPr id="28" name="state_04">
            <a:extLst>
              <a:ext uri="{FF2B5EF4-FFF2-40B4-BE49-F238E27FC236}">
                <a16:creationId xmlns:a16="http://schemas.microsoft.com/office/drawing/2014/main" id="{50C37EBE-2EB0-4A84-8039-7855BC6148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561" y="3916454"/>
            <a:ext cx="4138500" cy="1839333"/>
          </a:xfrm>
          <a:prstGeom prst="rect">
            <a:avLst/>
          </a:prstGeom>
        </p:spPr>
      </p:pic>
      <p:pic>
        <p:nvPicPr>
          <p:cNvPr id="35" name="state_05">
            <a:extLst>
              <a:ext uri="{FF2B5EF4-FFF2-40B4-BE49-F238E27FC236}">
                <a16:creationId xmlns:a16="http://schemas.microsoft.com/office/drawing/2014/main" id="{36462B6F-178C-492A-8F23-80801B5729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562" y="3916454"/>
            <a:ext cx="4138499" cy="1839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_j1">
                <a:extLst>
                  <a:ext uri="{FF2B5EF4-FFF2-40B4-BE49-F238E27FC236}">
                    <a16:creationId xmlns:a16="http://schemas.microsoft.com/office/drawing/2014/main" id="{0AED96B4-4B34-469A-A86F-03D5255CB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080630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_j1">
                <a:extLst>
                  <a:ext uri="{FF2B5EF4-FFF2-40B4-BE49-F238E27FC236}">
                    <a16:creationId xmlns:a16="http://schemas.microsoft.com/office/drawing/2014/main" id="{0AED96B4-4B34-469A-A86F-03D5255CB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080630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_j2">
                <a:extLst>
                  <a:ext uri="{FF2B5EF4-FFF2-40B4-BE49-F238E27FC236}">
                    <a16:creationId xmlns:a16="http://schemas.microsoft.com/office/drawing/2014/main" id="{96FB37E2-6E5A-427A-8266-EAD3E8650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3233054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_j2">
                <a:extLst>
                  <a:ext uri="{FF2B5EF4-FFF2-40B4-BE49-F238E27FC236}">
                    <a16:creationId xmlns:a16="http://schemas.microsoft.com/office/drawing/2014/main" id="{96FB37E2-6E5A-427A-8266-EAD3E8650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3233054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_j2_j1">
                <a:extLst>
                  <a:ext uri="{FF2B5EF4-FFF2-40B4-BE49-F238E27FC236}">
                    <a16:creationId xmlns:a16="http://schemas.microsoft.com/office/drawing/2014/main" id="{8A0D5DB9-3194-4A06-B1F0-69E422A4D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744718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trike="noStrike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_j2_j1">
                <a:extLst>
                  <a:ext uri="{FF2B5EF4-FFF2-40B4-BE49-F238E27FC236}">
                    <a16:creationId xmlns:a16="http://schemas.microsoft.com/office/drawing/2014/main" id="{8A0D5DB9-3194-4A06-B1F0-69E422A4D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744718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_0">
                <a:extLst>
                  <a:ext uri="{FF2B5EF4-FFF2-40B4-BE49-F238E27FC236}">
                    <a16:creationId xmlns:a16="http://schemas.microsoft.com/office/drawing/2014/main" id="{7CB43FFA-0936-4892-977A-A0ED27983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010765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trike="noStrike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trike="noStrike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_0">
                <a:extLst>
                  <a:ext uri="{FF2B5EF4-FFF2-40B4-BE49-F238E27FC236}">
                    <a16:creationId xmlns:a16="http://schemas.microsoft.com/office/drawing/2014/main" id="{7CB43FFA-0936-4892-977A-A0ED27983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010765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_j1_0">
                <a:extLst>
                  <a:ext uri="{FF2B5EF4-FFF2-40B4-BE49-F238E27FC236}">
                    <a16:creationId xmlns:a16="http://schemas.microsoft.com/office/drawing/2014/main" id="{9A9A799C-B873-4FF9-9929-6A4215691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3988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dirty="0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trike="no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_j1_0">
                <a:extLst>
                  <a:ext uri="{FF2B5EF4-FFF2-40B4-BE49-F238E27FC236}">
                    <a16:creationId xmlns:a16="http://schemas.microsoft.com/office/drawing/2014/main" id="{9A9A799C-B873-4FF9-9929-6A4215691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3988"/>
                  </p:ext>
                </p:extLst>
              </p:nvPr>
            </p:nvGraphicFramePr>
            <p:xfrm>
              <a:off x="3416301" y="1810225"/>
              <a:ext cx="5359398" cy="1132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233">
                      <a:extLst>
                        <a:ext uri="{9D8B030D-6E8A-4147-A177-3AD203B41FA5}">
                          <a16:colId xmlns:a16="http://schemas.microsoft.com/office/drawing/2014/main" val="1868547817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2306624538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819877916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3311537130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020538495"/>
                        </a:ext>
                      </a:extLst>
                    </a:gridCol>
                    <a:gridCol w="893233">
                      <a:extLst>
                        <a:ext uri="{9D8B030D-6E8A-4147-A177-3AD203B41FA5}">
                          <a16:colId xmlns:a16="http://schemas.microsoft.com/office/drawing/2014/main" val="1184271868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680" t="-1563" r="-50136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01370" t="-1563" r="-40479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00000" t="-1563" r="-3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00000" t="-1563" r="-202041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402740" t="-1563" r="-103425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499320" t="-1563" r="-2721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393818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680" t="-104839" r="-5013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68676"/>
                      </a:ext>
                    </a:extLst>
                  </a:tr>
                  <a:tr h="372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680" t="-208197" r="-5013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trike="noStrike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97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61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threads executed together as a “gang”</a:t>
            </a:r>
          </a:p>
          <a:p>
            <a:r>
              <a:rPr lang="en-GB" noProof="0" dirty="0"/>
              <a:t>Execution does not start until there are enough free cores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gang?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  <a:p>
            <a:r>
              <a:rPr lang="en-GB" noProof="0" dirty="0"/>
              <a:t>Avoids overhead when loading initial data</a:t>
            </a:r>
          </a:p>
          <a:p>
            <a:r>
              <a:rPr lang="en-GB" noProof="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247" y="3267705"/>
            <a:ext cx="4168728" cy="2460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5814" y="3267259"/>
            <a:ext cx="4170242" cy="2461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244A1-FCE1-4545-9885-7BE4FD4BA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</a:p>
          <a:p>
            <a:r>
              <a:rPr lang="en-GB" b="1" noProof="0" dirty="0"/>
              <a:t>Malleable</a:t>
            </a:r>
            <a:r>
              <a:rPr lang="en-GB" noProof="0" dirty="0"/>
              <a:t>: number of cores can change during runtime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4F40-FF53-47A7-BB50-C800D4DA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1564</Words>
  <Application>Microsoft Office PowerPoint</Application>
  <PresentationFormat>Widescreen</PresentationFormat>
  <Paragraphs>548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Office Theme</vt:lpstr>
      <vt:lpstr>Scheduling Analysis of Limited-Preemptive Moldable Gang Tasks</vt:lpstr>
      <vt:lpstr>Scheduling Analysis </vt:lpstr>
      <vt:lpstr>How does SAG work?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Job-Level Fixed Priority Scheduler for Gang</vt:lpstr>
      <vt:lpstr>Difficulties related to SAG</vt:lpstr>
      <vt:lpstr>SAG analysis changes in gang</vt:lpstr>
      <vt:lpstr>Temporary results</vt:lpstr>
      <vt:lpstr>Pessimism identified</vt:lpstr>
      <vt:lpstr>Cores released pessimism</vt:lpstr>
      <vt:lpstr>Precedence constraints pessimism</vt:lpstr>
      <vt:lpstr>New scheduler</vt:lpstr>
      <vt:lpstr>New Scheduler</vt:lpstr>
      <vt:lpstr>New Scheduler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</dc:creator>
  <cp:lastModifiedBy>Joan Marcè Igual</cp:lastModifiedBy>
  <cp:revision>129</cp:revision>
  <dcterms:created xsi:type="dcterms:W3CDTF">2020-05-04T13:20:13Z</dcterms:created>
  <dcterms:modified xsi:type="dcterms:W3CDTF">2020-05-10T10:36:30Z</dcterms:modified>
</cp:coreProperties>
</file>