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4" r:id="rId18"/>
    <p:sldId id="272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EFF7"/>
    <a:srgbClr val="AEE2F0"/>
    <a:srgbClr val="98DAEC"/>
    <a:srgbClr val="42BBDD"/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4" y="3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7E13D9-DB12-424B-A0B8-3D2EDA86849F}" type="datetimeFigureOut">
              <a:rPr lang="en-GB" smtClean="0"/>
              <a:t>18/02/2020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DCBAA-299B-4552-9387-24D12127C08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664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B0F26-C018-4475-8D5C-D38546A76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0C3C9-E80E-4018-862E-DFB3C6F5D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10515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31EC9-AEA9-4B21-8C93-C0652A0A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8A22E1-EB92-4D54-BACA-04AA8A92E613}" type="datetime1">
              <a:rPr lang="en-GB" smtClean="0"/>
              <a:t>18/02/2020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056A6-F03B-486B-9384-5438F28F1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B6616-4D13-4823-A047-747DD71B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65F0C3-D9E9-4961-A3A4-87F2116D42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85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BB01-B048-446F-8BEE-C07156F2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8E65C-5860-4424-AE89-3F6DBD598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D628A-7F7E-4580-A1EE-64CAE2066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ACEA-79DB-4B06-B53C-1515C6E9AA2A}" type="datetime1">
              <a:rPr lang="en-GB" smtClean="0"/>
              <a:t>18/02/2020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E5580-58FE-43BE-B895-CA3E6875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DC36F-B23F-4B27-9039-852F53528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6289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8473C-BE99-411A-83AD-5B1DFB65CA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74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ADB4E-125B-42BD-B566-03D639C01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7447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98456-E8FC-4ADC-8BEA-5FBDE7930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A314-3A0B-49C4-ADB0-F8BBA4139E56}" type="datetime1">
              <a:rPr lang="en-GB" smtClean="0"/>
              <a:t>18/02/2020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B0067-5992-46B9-8A1E-65391BF9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1E721-8B08-43CD-8518-0CF29AD1D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836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3DE55-9F76-49FE-86BD-1E8B88766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8DBB0-1C2F-494B-9ED8-22218757F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47E90-2CDC-4088-A8E5-5B2BBFE2C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987B-0079-4EE9-8A70-14597C3743BC}" type="datetime1">
              <a:rPr lang="en-GB" smtClean="0"/>
              <a:t>18/02/2020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AD877-73B1-4111-9DBF-128F450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7D27-5153-422E-9618-B9A5079F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4106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2C87D-B880-4ADC-9124-17E79F7C0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DECED-6865-4FD7-BB30-426F238CF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125AF-0E82-462A-AB18-7ACDD06A9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6FE2-9B88-4810-AC3E-E01CD02C2930}" type="datetime1">
              <a:rPr lang="en-GB" smtClean="0"/>
              <a:t>18/02/2020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5A38D-B0F1-4A35-BBF0-84603F5E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9E72C-AFBB-463F-B3B8-897E77502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653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0F30C-D9EF-417A-BB30-C0B601FB0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3EA1D-39E1-4785-8201-0961743FE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59301"/>
            <a:ext cx="5181600" cy="45256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CD81D-F987-43E1-AC04-2BFEFFE04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59301"/>
            <a:ext cx="5181600" cy="45256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62BAA-AFFB-4046-94FC-A09C776F7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68621-535E-44A6-A126-3F2534EA9A7B}" type="datetime1">
              <a:rPr lang="en-GB" smtClean="0"/>
              <a:t>18/02/2020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151EF-F1F8-4ADF-959C-C8EF498A7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413FE-70D7-470C-8DC9-4BA3847F2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7041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C267-B81A-4C16-9004-87C3882B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34182-1CD1-40F5-90BF-E8F9CDD3C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72BB1-CEE4-4E26-8222-1FC52BCA6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57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65AB69-5642-487F-9997-20B7F2C32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8DEA59-EB79-43FA-904D-D27398644C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57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3C2370-C2D2-4438-90C7-050F3B514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5B32-CFB7-415D-9B96-9BE2AE3D1AAC}" type="datetime1">
              <a:rPr lang="en-GB" smtClean="0"/>
              <a:t>18/02/2020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C77980-2559-4526-8EE5-3238452BB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A08436-8756-4349-9068-BEE3BD15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282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2BA4-F3ED-457B-AA83-F384104BB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B5F60B-AC3F-4751-9F55-421333925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1E27-F50C-4FD5-A040-64C12EA57AB4}" type="datetime1">
              <a:rPr lang="en-GB" smtClean="0"/>
              <a:t>18/02/2020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332F97-A202-4A47-A827-0FFA2B66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C9CBC-A98D-48FC-B0E9-3649E818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379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16AFF6-E170-4FB6-8215-E7848DAE4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BC3F-8614-44B4-9683-36A45BFFB7A1}" type="datetime1">
              <a:rPr lang="en-GB" smtClean="0"/>
              <a:t>18/02/2020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04BEC0-D301-4E8D-94B6-66BFACB9D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DD39B-ACC9-4BE5-809C-0D27E799B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92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5DCB2-6C57-4AE3-B3BB-390832D86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8C0D1-D794-4975-9F3C-C648CDF04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A1876-7E30-4830-8465-8C5824ECB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A4FF7-E52B-4408-AE09-8519152BF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1C06-D056-41B0-9F5F-5E90B83401B6}" type="datetime1">
              <a:rPr lang="en-GB" smtClean="0"/>
              <a:t>18/02/2020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C2A34-DEA4-4413-9660-F204588DD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2AEC1-AA5A-45AB-A580-859BE5F8E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8909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27212-D3D5-4E17-A2C0-D17F4C079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F5672D-5E2D-4B29-95E2-049C8F57D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44F36-3489-4D6F-B147-9160D37FE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0233F-A86A-4775-BDFA-70A392D36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FB93-9673-43A0-BDFE-39DE919D7FF9}" type="datetime1">
              <a:rPr lang="en-GB" smtClean="0"/>
              <a:t>18/02/2020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2DFFC-202E-4369-80FE-B7AF6CA59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FED85-59B0-4EC4-894D-5395D2AE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8187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7334E3F-BD1F-44E6-BCA5-BD99406F48FD}"/>
              </a:ext>
            </a:extLst>
          </p:cNvPr>
          <p:cNvSpPr/>
          <p:nvPr userDrawn="1"/>
        </p:nvSpPr>
        <p:spPr>
          <a:xfrm>
            <a:off x="0" y="6222112"/>
            <a:ext cx="12192000" cy="635888"/>
          </a:xfrm>
          <a:prstGeom prst="rect">
            <a:avLst/>
          </a:prstGeom>
          <a:solidFill>
            <a:srgbClr val="00A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5C9A93-EF6B-4541-9DBB-D2AE7161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4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AABDD-2E86-447A-B64F-7A14EFE48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96044"/>
            <a:ext cx="10515600" cy="448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D195E-7E07-4EC9-903C-2E5BCD7515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1D06A54C-354E-461C-AA7A-CD74CDD91362}" type="datetime1">
              <a:rPr lang="en-GB" smtClean="0"/>
              <a:pPr/>
              <a:t>18/02/2020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DB2F7-7243-4BF2-9A01-C783DB22E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AAA29-7895-46B9-80FE-F3E9AEFC4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565F0C3-D9E9-4961-A3A4-87F2116D428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61E1CA-B643-4090-86EE-39CE194CEA0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lum/>
            <a:alphaModFix/>
          </a:blip>
          <a:srcRect r="47852"/>
          <a:stretch>
            <a:fillRect/>
          </a:stretch>
        </p:blipFill>
        <p:spPr>
          <a:xfrm>
            <a:off x="208200" y="6222112"/>
            <a:ext cx="1260000" cy="63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626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A6D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A6D6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77C53-EBEA-4664-8702-AA18DE2C15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150" dirty="0"/>
              <a:t>S</a:t>
            </a:r>
            <a:r>
              <a:rPr lang="en-GB" dirty="0"/>
              <a:t>c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d</a:t>
            </a:r>
            <a:r>
              <a:rPr lang="en-GB" dirty="0"/>
              <a:t>u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a</a:t>
            </a:r>
            <a:r>
              <a:rPr lang="en-150" dirty="0"/>
              <a:t>l</a:t>
            </a:r>
            <a:r>
              <a:rPr lang="en-GB" dirty="0"/>
              <a:t>y</a:t>
            </a:r>
            <a:r>
              <a:rPr lang="en-150" dirty="0"/>
              <a:t>s</a:t>
            </a:r>
            <a:r>
              <a:rPr lang="en-GB" dirty="0"/>
              <a:t>i</a:t>
            </a:r>
            <a:r>
              <a:rPr lang="en-150" dirty="0"/>
              <a:t>s </a:t>
            </a:r>
            <a:r>
              <a:rPr lang="en-GB" dirty="0"/>
              <a:t>o</a:t>
            </a:r>
            <a:r>
              <a:rPr lang="en-150" dirty="0"/>
              <a:t>f 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m</a:t>
            </a:r>
            <a:r>
              <a:rPr lang="en-150" dirty="0"/>
              <a:t>i</a:t>
            </a:r>
            <a:r>
              <a:rPr lang="en-GB" dirty="0"/>
              <a:t>t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-</a:t>
            </a:r>
            <a:r>
              <a:rPr lang="en-GB" dirty="0"/>
              <a:t>P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e</a:t>
            </a:r>
            <a:r>
              <a:rPr lang="en-GB" dirty="0"/>
              <a:t>m</a:t>
            </a:r>
            <a:r>
              <a:rPr lang="en-150" dirty="0"/>
              <a:t>p</a:t>
            </a:r>
            <a:r>
              <a:rPr lang="en-GB" dirty="0"/>
              <a:t>t</a:t>
            </a:r>
            <a:r>
              <a:rPr lang="en-150" dirty="0"/>
              <a:t>i</a:t>
            </a:r>
            <a:r>
              <a:rPr lang="en-GB" dirty="0"/>
              <a:t>v</a:t>
            </a:r>
            <a:r>
              <a:rPr lang="en-150" dirty="0"/>
              <a:t>e </a:t>
            </a:r>
            <a:r>
              <a:rPr lang="en-GB" dirty="0"/>
              <a:t>M</a:t>
            </a:r>
            <a:r>
              <a:rPr lang="en-150" dirty="0"/>
              <a:t>a</a:t>
            </a:r>
            <a:r>
              <a:rPr lang="en-GB" dirty="0"/>
              <a:t>l</a:t>
            </a:r>
            <a:r>
              <a:rPr lang="en-150" dirty="0"/>
              <a:t>l</a:t>
            </a:r>
            <a:r>
              <a:rPr lang="en-GB" dirty="0"/>
              <a:t>e</a:t>
            </a:r>
            <a:r>
              <a:rPr lang="en-150" dirty="0"/>
              <a:t>a</a:t>
            </a:r>
            <a:r>
              <a:rPr lang="en-GB" dirty="0"/>
              <a:t>b</a:t>
            </a:r>
            <a:r>
              <a:rPr lang="en-150" dirty="0"/>
              <a:t>le Gan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a</a:t>
            </a:r>
            <a:r>
              <a:rPr lang="en-GB" dirty="0"/>
              <a:t>k</a:t>
            </a:r>
            <a:r>
              <a:rPr lang="en-150" dirty="0"/>
              <a:t>s</a:t>
            </a:r>
            <a:endParaRPr lang="en-GB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0D7EC06-78C5-4612-BDC9-60717D381D56}"/>
              </a:ext>
            </a:extLst>
          </p:cNvPr>
          <p:cNvSpPr txBox="1">
            <a:spLocks/>
          </p:cNvSpPr>
          <p:nvPr/>
        </p:nvSpPr>
        <p:spPr>
          <a:xfrm>
            <a:off x="838200" y="3602033"/>
            <a:ext cx="2562138" cy="39951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150" dirty="0"/>
              <a:t>Joan Marcè i Igual</a:t>
            </a:r>
            <a:endParaRPr lang="en-GB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46F022E-AEE3-4DA1-B4E5-644E9AF778FA}"/>
              </a:ext>
            </a:extLst>
          </p:cNvPr>
          <p:cNvSpPr txBox="1">
            <a:spLocks/>
          </p:cNvSpPr>
          <p:nvPr/>
        </p:nvSpPr>
        <p:spPr>
          <a:xfrm>
            <a:off x="3678225" y="3602033"/>
            <a:ext cx="2562138" cy="39951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400"/>
            </a:lvl1pPr>
            <a:lvl2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GB" dirty="0"/>
              <a:t>Geoffrey Nelissen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2C6EAA-7B6B-4308-A1DD-C054FDEB55E9}"/>
              </a:ext>
            </a:extLst>
          </p:cNvPr>
          <p:cNvSpPr txBox="1"/>
          <p:nvPr/>
        </p:nvSpPr>
        <p:spPr>
          <a:xfrm>
            <a:off x="6518250" y="3576812"/>
            <a:ext cx="2223082" cy="4247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400"/>
            </a:lvl1pPr>
            <a:lvl2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GB" dirty="0"/>
              <a:t>Mitra Nasri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F62559-BC78-415E-86B3-3E17C2690B71}"/>
              </a:ext>
            </a:extLst>
          </p:cNvPr>
          <p:cNvSpPr txBox="1"/>
          <p:nvPr/>
        </p:nvSpPr>
        <p:spPr>
          <a:xfrm>
            <a:off x="9019220" y="3572559"/>
            <a:ext cx="2260276" cy="428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400"/>
            </a:lvl1pPr>
            <a:lvl2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GB" dirty="0"/>
              <a:t>Paris Panagiotou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FE3B9B-6215-43CC-87C3-A955B632325E}"/>
              </a:ext>
            </a:extLst>
          </p:cNvPr>
          <p:cNvSpPr txBox="1"/>
          <p:nvPr/>
        </p:nvSpPr>
        <p:spPr>
          <a:xfrm>
            <a:off x="4057476" y="4991450"/>
            <a:ext cx="40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24</a:t>
            </a:r>
            <a:r>
              <a:rPr lang="en-150" baseline="30000" dirty="0"/>
              <a:t>th</a:t>
            </a:r>
            <a:r>
              <a:rPr lang="en-150" dirty="0"/>
              <a:t> of February, 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138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C1511-9365-4A7D-80BF-399D510B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S</a:t>
            </a:r>
            <a:r>
              <a:rPr lang="en-GB" dirty="0"/>
              <a:t>u</a:t>
            </a:r>
            <a:r>
              <a:rPr lang="en-150" dirty="0"/>
              <a:t>m</a:t>
            </a:r>
            <a:r>
              <a:rPr lang="en-GB" dirty="0"/>
              <a:t>m</a:t>
            </a:r>
            <a:r>
              <a:rPr lang="en-150" dirty="0"/>
              <a:t>a</a:t>
            </a:r>
            <a:r>
              <a:rPr lang="en-GB" dirty="0"/>
              <a:t>r</a:t>
            </a:r>
            <a:r>
              <a:rPr lang="en-150" dirty="0"/>
              <a:t>i</a:t>
            </a:r>
            <a:r>
              <a:rPr lang="en-GB" dirty="0"/>
              <a:t>z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64231-F9F9-4019-AF12-1BDB268D5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dirty="0"/>
              <a:t>Rigid gang reserves the whole block</a:t>
            </a:r>
          </a:p>
          <a:p>
            <a:r>
              <a:rPr lang="en-150" dirty="0"/>
              <a:t>Bundled creates multiple rigid blocks w</a:t>
            </a:r>
            <a:r>
              <a:rPr lang="en-GB" dirty="0"/>
              <a:t>i</a:t>
            </a:r>
            <a:r>
              <a:rPr lang="en-150" dirty="0"/>
              <a:t>t</a:t>
            </a:r>
            <a:r>
              <a:rPr lang="en-GB" dirty="0"/>
              <a:t>h</a:t>
            </a:r>
            <a:r>
              <a:rPr lang="en-150" dirty="0"/>
              <a:t> </a:t>
            </a:r>
            <a:r>
              <a:rPr lang="en-GB" dirty="0"/>
              <a:t>d</a:t>
            </a:r>
            <a:r>
              <a:rPr lang="en-150" dirty="0"/>
              <a:t>e</a:t>
            </a:r>
            <a:r>
              <a:rPr lang="en-GB" dirty="0"/>
              <a:t>p</a:t>
            </a:r>
            <a:r>
              <a:rPr lang="en-150" dirty="0"/>
              <a:t>e</a:t>
            </a:r>
            <a:r>
              <a:rPr lang="en-GB" dirty="0"/>
              <a:t>n</a:t>
            </a:r>
            <a:r>
              <a:rPr lang="en-150" dirty="0"/>
              <a:t>c</a:t>
            </a:r>
            <a:r>
              <a:rPr lang="en-GB" dirty="0"/>
              <a:t>e</a:t>
            </a:r>
            <a:r>
              <a:rPr lang="en-150" dirty="0"/>
              <a:t>n</a:t>
            </a:r>
            <a:r>
              <a:rPr lang="en-GB" dirty="0"/>
              <a:t>c</a:t>
            </a:r>
            <a:r>
              <a:rPr lang="en-150" dirty="0"/>
              <a:t>i</a:t>
            </a:r>
            <a:r>
              <a:rPr lang="en-GB" dirty="0"/>
              <a:t>e</a:t>
            </a:r>
            <a:r>
              <a:rPr lang="en-150" dirty="0"/>
              <a:t>s</a:t>
            </a:r>
          </a:p>
          <a:p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m</a:t>
            </a:r>
            <a:r>
              <a:rPr lang="en-GB" dirty="0"/>
              <a:t>i</a:t>
            </a:r>
            <a:r>
              <a:rPr lang="en-150" dirty="0"/>
              <a:t>t</a:t>
            </a:r>
            <a:r>
              <a:rPr lang="en-GB" dirty="0"/>
              <a:t>e</a:t>
            </a:r>
            <a:r>
              <a:rPr lang="en-150" dirty="0"/>
              <a:t>d-</a:t>
            </a:r>
            <a:r>
              <a:rPr lang="en-GB" dirty="0"/>
              <a:t>P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e</a:t>
            </a:r>
            <a:r>
              <a:rPr lang="en-GB" dirty="0"/>
              <a:t>m</a:t>
            </a:r>
            <a:r>
              <a:rPr lang="en-150" dirty="0"/>
              <a:t>p</a:t>
            </a:r>
            <a:r>
              <a:rPr lang="en-GB" dirty="0"/>
              <a:t>t</a:t>
            </a:r>
            <a:r>
              <a:rPr lang="en-150" dirty="0"/>
              <a:t>i</a:t>
            </a:r>
            <a:r>
              <a:rPr lang="en-GB" dirty="0"/>
              <a:t>v</a:t>
            </a:r>
            <a:r>
              <a:rPr lang="en-150" dirty="0"/>
              <a:t>e </a:t>
            </a:r>
            <a:r>
              <a:rPr lang="en-GB" dirty="0"/>
              <a:t>t</a:t>
            </a:r>
            <a:r>
              <a:rPr lang="en-150" dirty="0"/>
              <a:t>r</a:t>
            </a:r>
            <a:r>
              <a:rPr lang="en-GB" dirty="0"/>
              <a:t>i</a:t>
            </a:r>
            <a:r>
              <a:rPr lang="en-150" dirty="0"/>
              <a:t>e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o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e these blocks in a moldable w</a:t>
            </a:r>
            <a:r>
              <a:rPr lang="en-GB" dirty="0"/>
              <a:t>a</a:t>
            </a:r>
            <a:r>
              <a:rPr lang="en-150" dirty="0"/>
              <a:t>y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52D5A4-DDCF-4A61-922F-712272E1E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10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EDF3EB-DBDB-4A69-B86A-776206493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76469" y="3134713"/>
            <a:ext cx="7039062" cy="2543962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18F33F-3409-43F1-855B-E3F83ED81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469" y="3134713"/>
            <a:ext cx="7039062" cy="2543962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69E881-857F-4867-8011-F4A9B6CF89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469" y="3134713"/>
            <a:ext cx="7039062" cy="25439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7D20F7C-FC84-411B-AAED-2E85828F02C1}"/>
              </a:ext>
            </a:extLst>
          </p:cNvPr>
          <p:cNvSpPr txBox="1"/>
          <p:nvPr/>
        </p:nvSpPr>
        <p:spPr>
          <a:xfrm>
            <a:off x="4409090" y="5678675"/>
            <a:ext cx="337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R</a:t>
            </a:r>
            <a:r>
              <a:rPr lang="en-GB" dirty="0"/>
              <a:t>i</a:t>
            </a:r>
            <a:r>
              <a:rPr lang="en-150" dirty="0"/>
              <a:t>g</a:t>
            </a:r>
            <a:r>
              <a:rPr lang="en-GB" dirty="0"/>
              <a:t>i</a:t>
            </a:r>
            <a:r>
              <a:rPr lang="en-150" dirty="0"/>
              <a:t>d 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 scheduling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103E46-F4C6-4DF4-AE16-7C4911136C91}"/>
              </a:ext>
            </a:extLst>
          </p:cNvPr>
          <p:cNvSpPr txBox="1"/>
          <p:nvPr/>
        </p:nvSpPr>
        <p:spPr>
          <a:xfrm>
            <a:off x="4409090" y="5677400"/>
            <a:ext cx="337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</a:t>
            </a:r>
            <a:r>
              <a:rPr lang="en-150" dirty="0"/>
              <a:t>u</a:t>
            </a:r>
            <a:r>
              <a:rPr lang="en-GB" dirty="0"/>
              <a:t>n</a:t>
            </a:r>
            <a:r>
              <a:rPr lang="en-150" dirty="0"/>
              <a:t>d</a:t>
            </a:r>
            <a:r>
              <a:rPr lang="en-GB" dirty="0"/>
              <a:t>l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m</a:t>
            </a:r>
            <a:r>
              <a:rPr lang="en-150" dirty="0"/>
              <a:t>o</a:t>
            </a:r>
            <a:r>
              <a:rPr lang="en-GB" dirty="0"/>
              <a:t>d</a:t>
            </a:r>
            <a:r>
              <a:rPr lang="en-150" dirty="0"/>
              <a:t>e</a:t>
            </a:r>
            <a:r>
              <a:rPr lang="en-GB" dirty="0"/>
              <a:t>l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D81545-FCAD-40C3-B4A0-EEF1D4D4FC55}"/>
              </a:ext>
            </a:extLst>
          </p:cNvPr>
          <p:cNvSpPr txBox="1"/>
          <p:nvPr/>
        </p:nvSpPr>
        <p:spPr>
          <a:xfrm>
            <a:off x="4409090" y="5677400"/>
            <a:ext cx="337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m</a:t>
            </a:r>
            <a:r>
              <a:rPr lang="en-150" dirty="0"/>
              <a:t>i</a:t>
            </a:r>
            <a:r>
              <a:rPr lang="en-GB" dirty="0"/>
              <a:t>t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-Preemptive scheduling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906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/>
      <p:bldP spid="12" grpId="0"/>
      <p:bldP spid="12" grpId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D59A8-BEC8-45A9-8006-AA2FD692E2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150" dirty="0"/>
              <a:t>O</a:t>
            </a:r>
            <a:r>
              <a:rPr lang="en-GB" dirty="0"/>
              <a:t>u</a:t>
            </a:r>
            <a:r>
              <a:rPr lang="en-150" dirty="0"/>
              <a:t>r work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0A6F23-A0F0-42D4-8D10-191E659FA4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4105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70C6E-572A-41C8-A2C6-BE42B94BB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P</a:t>
            </a:r>
            <a:r>
              <a:rPr lang="en-GB" dirty="0"/>
              <a:t>r</a:t>
            </a:r>
            <a:r>
              <a:rPr lang="en-150" dirty="0"/>
              <a:t>o</a:t>
            </a:r>
            <a:r>
              <a:rPr lang="en-GB" dirty="0"/>
              <a:t>j</a:t>
            </a:r>
            <a:r>
              <a:rPr lang="en-150" dirty="0"/>
              <a:t>e</a:t>
            </a:r>
            <a:r>
              <a:rPr lang="en-GB" dirty="0"/>
              <a:t>c</a:t>
            </a:r>
            <a:r>
              <a:rPr lang="en-150" dirty="0"/>
              <a:t>t </a:t>
            </a:r>
            <a:r>
              <a:rPr lang="en-GB" dirty="0"/>
              <a:t>g</a:t>
            </a:r>
            <a:r>
              <a:rPr lang="en-150" dirty="0"/>
              <a:t>o</a:t>
            </a:r>
            <a:r>
              <a:rPr lang="en-GB" dirty="0"/>
              <a:t>a</a:t>
            </a:r>
            <a:r>
              <a:rPr lang="en-150" dirty="0"/>
              <a:t>l</a:t>
            </a:r>
            <a:r>
              <a:rPr lang="en-GB" dirty="0"/>
              <a:t>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8924B-E360-4C4B-A683-0F4EB1C76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dirty="0"/>
              <a:t>D</a:t>
            </a:r>
            <a:r>
              <a:rPr lang="en-GB" dirty="0"/>
              <a:t>e</a:t>
            </a:r>
            <a:r>
              <a:rPr lang="en-150" dirty="0"/>
              <a:t>s</a:t>
            </a:r>
            <a:r>
              <a:rPr lang="en-GB" dirty="0"/>
              <a:t>i</a:t>
            </a:r>
            <a:r>
              <a:rPr lang="en-150" dirty="0"/>
              <a:t>g</a:t>
            </a:r>
            <a:r>
              <a:rPr lang="en-GB" dirty="0"/>
              <a:t>n</a:t>
            </a:r>
            <a:r>
              <a:rPr lang="en-150" dirty="0"/>
              <a:t> </a:t>
            </a:r>
            <a:r>
              <a:rPr lang="en-GB" dirty="0"/>
              <a:t>a</a:t>
            </a:r>
            <a:r>
              <a:rPr lang="en-150" dirty="0"/>
              <a:t>n </a:t>
            </a:r>
            <a:r>
              <a:rPr lang="en-GB" dirty="0"/>
              <a:t>a</a:t>
            </a:r>
            <a:r>
              <a:rPr lang="en-150" dirty="0"/>
              <a:t>c</a:t>
            </a:r>
            <a:r>
              <a:rPr lang="en-GB" dirty="0"/>
              <a:t>c</a:t>
            </a:r>
            <a:r>
              <a:rPr lang="en-150" dirty="0"/>
              <a:t>u</a:t>
            </a:r>
            <a:r>
              <a:rPr lang="en-GB" dirty="0"/>
              <a:t>r</a:t>
            </a:r>
            <a:r>
              <a:rPr lang="en-150" dirty="0"/>
              <a:t>a</a:t>
            </a:r>
            <a:r>
              <a:rPr lang="en-GB" dirty="0"/>
              <a:t>t</a:t>
            </a:r>
            <a:r>
              <a:rPr lang="en-150" dirty="0"/>
              <a:t>e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ability analysis for limited-preemptive moldable gang tasks</a:t>
            </a:r>
          </a:p>
          <a:p>
            <a:r>
              <a:rPr lang="en-150" dirty="0"/>
              <a:t>Propose a new scheduling algorithm to improve the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ability of limited-preemptive m</a:t>
            </a:r>
            <a:r>
              <a:rPr lang="en-GB" dirty="0"/>
              <a:t>o</a:t>
            </a:r>
            <a:r>
              <a:rPr lang="en-150" dirty="0"/>
              <a:t>l</a:t>
            </a:r>
            <a:r>
              <a:rPr lang="en-GB" dirty="0"/>
              <a:t>d</a:t>
            </a:r>
            <a:r>
              <a:rPr lang="en-150" dirty="0"/>
              <a:t>a</a:t>
            </a:r>
            <a:r>
              <a:rPr lang="en-GB" dirty="0"/>
              <a:t>b</a:t>
            </a:r>
            <a:r>
              <a:rPr lang="en-150" dirty="0"/>
              <a:t>l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 </a:t>
            </a:r>
            <a:r>
              <a:rPr lang="en-GB" dirty="0"/>
              <a:t>t</a:t>
            </a:r>
            <a:r>
              <a:rPr lang="en-150" dirty="0"/>
              <a:t>a</a:t>
            </a:r>
            <a:r>
              <a:rPr lang="en-GB" dirty="0"/>
              <a:t>s</a:t>
            </a:r>
            <a:r>
              <a:rPr lang="en-150" dirty="0"/>
              <a:t>k</a:t>
            </a:r>
            <a:r>
              <a:rPr lang="en-GB" dirty="0"/>
              <a:t>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DA1E5-3AAC-4F49-9C97-80AE97159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689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059C3-3538-4735-974E-DE1D6E5ED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Schedule Abstraction Graph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DB3AB-8D09-414E-988D-844F27F80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dirty="0"/>
              <a:t>A</a:t>
            </a:r>
            <a:r>
              <a:rPr lang="en-GB" dirty="0"/>
              <a:t>c</a:t>
            </a:r>
            <a:r>
              <a:rPr lang="en-150" dirty="0"/>
              <a:t>c</a:t>
            </a:r>
            <a:r>
              <a:rPr lang="en-GB" dirty="0"/>
              <a:t>u</a:t>
            </a:r>
            <a:r>
              <a:rPr lang="en-150" dirty="0"/>
              <a:t>r</a:t>
            </a:r>
            <a:r>
              <a:rPr lang="en-GB" dirty="0"/>
              <a:t>a</a:t>
            </a:r>
            <a:r>
              <a:rPr lang="en-150" dirty="0"/>
              <a:t>t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r</a:t>
            </a:r>
            <a:r>
              <a:rPr lang="en-150" dirty="0"/>
              <a:t>e</a:t>
            </a:r>
            <a:r>
              <a:rPr lang="en-GB" dirty="0"/>
              <a:t>l</a:t>
            </a:r>
            <a:r>
              <a:rPr lang="en-150" dirty="0"/>
              <a:t>a</a:t>
            </a:r>
            <a:r>
              <a:rPr lang="en-GB" dirty="0"/>
              <a:t>t</a:t>
            </a:r>
            <a:r>
              <a:rPr lang="en-150" dirty="0"/>
              <a:t>i</a:t>
            </a:r>
            <a:r>
              <a:rPr lang="en-GB" dirty="0"/>
              <a:t>v</a:t>
            </a:r>
            <a:r>
              <a:rPr lang="en-150" dirty="0"/>
              <a:t>e</a:t>
            </a:r>
            <a:r>
              <a:rPr lang="en-GB" dirty="0"/>
              <a:t>l</a:t>
            </a:r>
            <a:r>
              <a:rPr lang="en-150" dirty="0"/>
              <a:t>y </a:t>
            </a:r>
            <a:r>
              <a:rPr lang="en-GB" dirty="0"/>
              <a:t>f</a:t>
            </a:r>
            <a:r>
              <a:rPr lang="en-150" dirty="0"/>
              <a:t>a</a:t>
            </a:r>
            <a:r>
              <a:rPr lang="en-GB" dirty="0"/>
              <a:t>s</a:t>
            </a:r>
            <a:r>
              <a:rPr lang="en-150" dirty="0"/>
              <a:t>t 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a</a:t>
            </a:r>
            <a:r>
              <a:rPr lang="en-150" dirty="0"/>
              <a:t>l</a:t>
            </a:r>
            <a:r>
              <a:rPr lang="en-GB" dirty="0"/>
              <a:t>y</a:t>
            </a:r>
            <a:r>
              <a:rPr lang="en-150" dirty="0"/>
              <a:t>s</a:t>
            </a:r>
            <a:r>
              <a:rPr lang="en-GB" dirty="0"/>
              <a:t>i</a:t>
            </a:r>
            <a:r>
              <a:rPr lang="en-150" dirty="0"/>
              <a:t>s</a:t>
            </a:r>
          </a:p>
          <a:p>
            <a:pPr lvl="1"/>
            <a:r>
              <a:rPr lang="en-150" dirty="0"/>
              <a:t>Faster than an exact analysis</a:t>
            </a:r>
          </a:p>
          <a:p>
            <a:pPr lvl="1"/>
            <a:r>
              <a:rPr lang="en-150" dirty="0"/>
              <a:t>Not as pessimistic as closed-form analyses</a:t>
            </a:r>
          </a:p>
          <a:p>
            <a:r>
              <a:rPr lang="en-150" dirty="0"/>
              <a:t>Models scheduler decisions</a:t>
            </a:r>
          </a:p>
          <a:p>
            <a:r>
              <a:rPr lang="en-150" dirty="0"/>
              <a:t>Encodes core availability after every transition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2F6DA-6179-4B2A-B61D-31B244DE0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13</a:t>
            </a:fld>
            <a:endParaRPr lang="en-GB" dirty="0"/>
          </a:p>
        </p:txBody>
      </p:sp>
      <p:pic>
        <p:nvPicPr>
          <p:cNvPr id="6" name="Picture 5" descr="A close up of a clock&#10;&#10;Description automatically generated">
            <a:extLst>
              <a:ext uri="{FF2B5EF4-FFF2-40B4-BE49-F238E27FC236}">
                <a16:creationId xmlns:a16="http://schemas.microsoft.com/office/drawing/2014/main" id="{FB391515-6D5C-42D7-B1D0-BC0599807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342" y="4050971"/>
            <a:ext cx="7655858" cy="202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93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D1C0C-45E5-4B3D-A9D8-ACEB28DA6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J</a:t>
            </a:r>
            <a:r>
              <a:rPr lang="en-GB" dirty="0"/>
              <a:t>o</a:t>
            </a:r>
            <a:r>
              <a:rPr lang="en-150" dirty="0"/>
              <a:t>b-</a:t>
            </a:r>
            <a:r>
              <a:rPr lang="en-GB" dirty="0"/>
              <a:t>L</a:t>
            </a:r>
            <a:r>
              <a:rPr lang="en-150" dirty="0"/>
              <a:t>e</a:t>
            </a:r>
            <a:r>
              <a:rPr lang="en-GB" dirty="0"/>
              <a:t>v</a:t>
            </a:r>
            <a:r>
              <a:rPr lang="en-150" dirty="0"/>
              <a:t>e</a:t>
            </a:r>
            <a:r>
              <a:rPr lang="en-GB" dirty="0"/>
              <a:t>l</a:t>
            </a:r>
            <a:r>
              <a:rPr lang="en-150" dirty="0"/>
              <a:t> </a:t>
            </a:r>
            <a:r>
              <a:rPr lang="en-GB" dirty="0"/>
              <a:t>F</a:t>
            </a:r>
            <a:r>
              <a:rPr lang="en-150" dirty="0"/>
              <a:t>i</a:t>
            </a:r>
            <a:r>
              <a:rPr lang="en-GB" dirty="0"/>
              <a:t>x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P</a:t>
            </a:r>
            <a:r>
              <a:rPr lang="en-150" dirty="0"/>
              <a:t>r</a:t>
            </a:r>
            <a:r>
              <a:rPr lang="en-GB" dirty="0"/>
              <a:t>i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i</a:t>
            </a:r>
            <a:r>
              <a:rPr lang="en-GB" dirty="0"/>
              <a:t>t</a:t>
            </a:r>
            <a:r>
              <a:rPr lang="en-150" dirty="0"/>
              <a:t>y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e</a:t>
            </a:r>
            <a:r>
              <a:rPr lang="en-GB" dirty="0"/>
              <a:t>r</a:t>
            </a:r>
            <a:r>
              <a:rPr lang="en-150" dirty="0"/>
              <a:t> </a:t>
            </a:r>
            <a:r>
              <a:rPr lang="en-GB" dirty="0"/>
              <a:t>f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 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8D81FD-2868-4882-8387-BDCBDC7042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150" dirty="0"/>
                  <a:t>B</a:t>
                </a:r>
                <a:r>
                  <a:rPr lang="en-GB" dirty="0"/>
                  <a:t>a</a:t>
                </a:r>
                <a:r>
                  <a:rPr lang="en-150" dirty="0"/>
                  <a:t>s</a:t>
                </a:r>
                <a:r>
                  <a:rPr lang="en-GB" dirty="0"/>
                  <a:t>e</a:t>
                </a:r>
                <a:r>
                  <a:rPr lang="en-150" dirty="0"/>
                  <a:t>d on G</a:t>
                </a:r>
                <a:r>
                  <a:rPr lang="en-GB" dirty="0"/>
                  <a:t>l</a:t>
                </a:r>
                <a:r>
                  <a:rPr lang="en-150" dirty="0"/>
                  <a:t>o</a:t>
                </a:r>
                <a:r>
                  <a:rPr lang="en-GB" dirty="0"/>
                  <a:t>b</a:t>
                </a:r>
                <a:r>
                  <a:rPr lang="en-150" dirty="0"/>
                  <a:t>a</a:t>
                </a:r>
                <a:r>
                  <a:rPr lang="en-GB" dirty="0"/>
                  <a:t>l</a:t>
                </a:r>
                <a:r>
                  <a:rPr lang="en-150" dirty="0"/>
                  <a:t> </a:t>
                </a:r>
                <a:r>
                  <a:rPr lang="en-GB" dirty="0"/>
                  <a:t>J</a:t>
                </a:r>
                <a:r>
                  <a:rPr lang="en-150" dirty="0"/>
                  <a:t>L</a:t>
                </a:r>
                <a:r>
                  <a:rPr lang="en-GB" dirty="0"/>
                  <a:t>F</a:t>
                </a:r>
                <a:r>
                  <a:rPr lang="en-150" dirty="0"/>
                  <a:t>P </a:t>
                </a:r>
                <a:r>
                  <a:rPr lang="en-GB" dirty="0"/>
                  <a:t>s</a:t>
                </a:r>
                <a:r>
                  <a:rPr lang="en-150" dirty="0"/>
                  <a:t>c</a:t>
                </a:r>
                <a:r>
                  <a:rPr lang="en-GB" dirty="0"/>
                  <a:t>h</a:t>
                </a:r>
                <a:r>
                  <a:rPr lang="en-150" dirty="0"/>
                  <a:t>e</a:t>
                </a:r>
                <a:r>
                  <a:rPr lang="en-GB" dirty="0"/>
                  <a:t>d</a:t>
                </a:r>
                <a:r>
                  <a:rPr lang="en-150" dirty="0"/>
                  <a:t>u</a:t>
                </a:r>
                <a:r>
                  <a:rPr lang="en-GB" dirty="0"/>
                  <a:t>l</a:t>
                </a:r>
                <a:r>
                  <a:rPr lang="en-150" dirty="0"/>
                  <a:t>e</a:t>
                </a:r>
                <a:r>
                  <a:rPr lang="en-GB" dirty="0"/>
                  <a:t>r</a:t>
                </a:r>
                <a:endParaRPr lang="en-150" dirty="0"/>
              </a:p>
              <a:p>
                <a:r>
                  <a:rPr lang="en-150" dirty="0"/>
                  <a:t>Work conserving scheduler</a:t>
                </a:r>
              </a:p>
              <a:p>
                <a:r>
                  <a:rPr lang="en-150" dirty="0"/>
                  <a:t>Job with highest priority goes first</a:t>
                </a:r>
              </a:p>
              <a:p>
                <a:r>
                  <a:rPr lang="en-150" dirty="0"/>
                  <a:t>Assigns </a:t>
                </a:r>
                <a:r>
                  <a:rPr lang="en-GB" dirty="0"/>
                  <a:t>m</a:t>
                </a:r>
                <a:r>
                  <a:rPr lang="en-150" dirty="0"/>
                  <a:t>a</a:t>
                </a:r>
                <a:r>
                  <a:rPr lang="en-GB" dirty="0"/>
                  <a:t>x</a:t>
                </a:r>
                <a:r>
                  <a:rPr lang="en-150" dirty="0"/>
                  <a:t>i</a:t>
                </a:r>
                <a:r>
                  <a:rPr lang="en-GB" dirty="0"/>
                  <a:t>m</a:t>
                </a:r>
                <a:r>
                  <a:rPr lang="en-150" dirty="0"/>
                  <a:t>u</a:t>
                </a:r>
                <a:r>
                  <a:rPr lang="en-GB" dirty="0"/>
                  <a:t>m</a:t>
                </a:r>
                <a:r>
                  <a:rPr lang="en-150" dirty="0"/>
                  <a:t> </a:t>
                </a:r>
                <a:r>
                  <a:rPr lang="en-GB" dirty="0"/>
                  <a:t>c</a:t>
                </a:r>
                <a:r>
                  <a:rPr lang="en-150" dirty="0"/>
                  <a:t>o</a:t>
                </a:r>
                <a:r>
                  <a:rPr lang="en-GB" dirty="0"/>
                  <a:t>r</a:t>
                </a:r>
                <a:r>
                  <a:rPr lang="en-150" dirty="0"/>
                  <a:t>e</a:t>
                </a:r>
                <a:r>
                  <a:rPr lang="en-GB" dirty="0"/>
                  <a:t>s</a:t>
                </a:r>
                <a:r>
                  <a:rPr lang="en-150" dirty="0"/>
                  <a:t> </a:t>
                </a:r>
                <a:r>
                  <a:rPr lang="en-GB" dirty="0"/>
                  <a:t>a</a:t>
                </a:r>
                <a:r>
                  <a:rPr lang="en-150" dirty="0"/>
                  <a:t>v</a:t>
                </a:r>
                <a:r>
                  <a:rPr lang="en-GB" dirty="0"/>
                  <a:t>a</a:t>
                </a:r>
                <a:r>
                  <a:rPr lang="en-150" dirty="0"/>
                  <a:t>i</a:t>
                </a:r>
                <a:r>
                  <a:rPr lang="en-GB" dirty="0"/>
                  <a:t>l</a:t>
                </a:r>
                <a:r>
                  <a:rPr lang="en-150" dirty="0"/>
                  <a:t>a</a:t>
                </a:r>
                <a:r>
                  <a:rPr lang="en-GB" dirty="0"/>
                  <a:t>b</a:t>
                </a:r>
                <a:r>
                  <a:rPr lang="en-150" dirty="0"/>
                  <a:t>l</a:t>
                </a:r>
                <a:r>
                  <a:rPr lang="en-GB" dirty="0"/>
                  <a:t>e</a:t>
                </a:r>
                <a:r>
                  <a:rPr lang="en-150" dirty="0"/>
                  <a:t> </a:t>
                </a:r>
                <a:r>
                  <a:rPr lang="en-GB" dirty="0"/>
                  <a:t>b</a:t>
                </a:r>
                <a:r>
                  <a:rPr lang="en-150" dirty="0"/>
                  <a:t>e</a:t>
                </a:r>
                <a:r>
                  <a:rPr lang="en-GB" dirty="0"/>
                  <a:t>t</a:t>
                </a:r>
                <a:r>
                  <a:rPr lang="en-150" dirty="0"/>
                  <a:t>w</a:t>
                </a:r>
                <a:r>
                  <a:rPr lang="en-GB" dirty="0"/>
                  <a:t>e</a:t>
                </a:r>
                <a:r>
                  <a:rPr lang="en-150" dirty="0"/>
                  <a:t>e</a:t>
                </a:r>
                <a:r>
                  <a:rPr lang="en-GB" dirty="0"/>
                  <a:t>n</a:t>
                </a:r>
                <a:r>
                  <a:rPr lang="en-15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func>
                          <m:funcPr>
                            <m:ctrlPr>
                              <a:rPr lang="en-15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15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15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</m:oMath>
                </a14:m>
                <a:r>
                  <a:rPr lang="en-15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func>
                          <m:funcPr>
                            <m:ctrlPr>
                              <a:rPr lang="en-15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15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15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8D81FD-2868-4882-8387-BDCBDC7042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48599-EA99-438D-8DCB-B9F33B7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1260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31203-3184-4727-A710-7B6616D9E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Difficulties related to SAG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3763F-2D79-4342-88AF-4CDE15DDC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dirty="0"/>
              <a:t>W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h</a:t>
            </a:r>
            <a:r>
              <a:rPr lang="en-150" dirty="0"/>
              <a:t>a</a:t>
            </a:r>
            <a:r>
              <a:rPr lang="en-GB" dirty="0"/>
              <a:t>v</a:t>
            </a:r>
            <a:r>
              <a:rPr lang="en-150" dirty="0"/>
              <a:t>e </a:t>
            </a:r>
            <a:r>
              <a:rPr lang="en-GB" dirty="0"/>
              <a:t>t</a:t>
            </a:r>
            <a:r>
              <a:rPr lang="en-150" dirty="0"/>
              <a:t>o </a:t>
            </a:r>
            <a:r>
              <a:rPr lang="en-GB" dirty="0"/>
              <a:t>c</a:t>
            </a:r>
            <a:r>
              <a:rPr lang="en-150" dirty="0"/>
              <a:t>o</a:t>
            </a:r>
            <a:r>
              <a:rPr lang="en-GB" dirty="0"/>
              <a:t>n</a:t>
            </a:r>
            <a:r>
              <a:rPr lang="en-150" dirty="0"/>
              <a:t>s</a:t>
            </a:r>
            <a:r>
              <a:rPr lang="en-GB" dirty="0"/>
              <a:t>i</a:t>
            </a:r>
            <a:r>
              <a:rPr lang="en-150" dirty="0"/>
              <a:t>d</a:t>
            </a:r>
            <a:r>
              <a:rPr lang="en-GB" dirty="0"/>
              <a:t>e</a:t>
            </a:r>
            <a:r>
              <a:rPr lang="en-150" dirty="0"/>
              <a:t>r </a:t>
            </a:r>
            <a:r>
              <a:rPr lang="en-GB" dirty="0"/>
              <a:t>a</a:t>
            </a:r>
            <a:r>
              <a:rPr lang="en-150" dirty="0"/>
              <a:t>l</a:t>
            </a:r>
            <a:r>
              <a:rPr lang="en-GB" dirty="0"/>
              <a:t>l</a:t>
            </a:r>
            <a:r>
              <a:rPr lang="en-150" dirty="0"/>
              <a:t> scenarios. </a:t>
            </a:r>
          </a:p>
          <a:p>
            <a:r>
              <a:rPr lang="en-150" dirty="0"/>
              <a:t>The scheduler has to decide:</a:t>
            </a:r>
          </a:p>
          <a:p>
            <a:pPr lvl="1"/>
            <a:r>
              <a:rPr lang="en-150" dirty="0"/>
              <a:t>When to release a job</a:t>
            </a:r>
          </a:p>
          <a:p>
            <a:pPr lvl="1"/>
            <a:r>
              <a:rPr lang="en-150" dirty="0"/>
              <a:t>How many cores to assign to this job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04C30-A3E3-4EB4-B4F2-6F34A7F68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5705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CF2E-22FB-430A-BEE1-A2F207F56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a</a:t>
            </a:r>
            <a:r>
              <a:rPr lang="en-GB" dirty="0"/>
              <a:t>l</a:t>
            </a:r>
            <a:r>
              <a:rPr lang="en-150" dirty="0"/>
              <a:t>y</a:t>
            </a:r>
            <a:r>
              <a:rPr lang="en-GB" dirty="0"/>
              <a:t>s</a:t>
            </a:r>
            <a:r>
              <a:rPr lang="en-150" dirty="0"/>
              <a:t>i</a:t>
            </a:r>
            <a:r>
              <a:rPr lang="en-GB" dirty="0"/>
              <a:t>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A0370D-A7E8-4270-9A81-282A634D70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150" b="0" i="1" smtClean="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⁡</m:t>
                        </m:r>
                      </m:sup>
                    </m:sSubSup>
                  </m:oMath>
                </a14:m>
                <a:r>
                  <a:rPr lang="en-150" dirty="0"/>
                  <a:t> time at which we have </a:t>
                </a:r>
                <a14:m>
                  <m:oMath xmlns:m="http://schemas.openxmlformats.org/officeDocument/2006/math">
                    <m:r>
                      <a:rPr lang="en-15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150" dirty="0"/>
                  <a:t> cores possibly available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150" b="0" i="1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⁡</m:t>
                        </m:r>
                      </m:sup>
                    </m:sSubSup>
                  </m:oMath>
                </a14:m>
                <a:r>
                  <a:rPr lang="en-150" dirty="0"/>
                  <a:t> time at which we have </a:t>
                </a:r>
                <a14:m>
                  <m:oMath xmlns:m="http://schemas.openxmlformats.org/officeDocument/2006/math">
                    <m:r>
                      <a:rPr lang="en-15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150" dirty="0"/>
                  <a:t> cores certainly available</a:t>
                </a:r>
              </a:p>
              <a:p>
                <a:pPr marL="0" indent="0">
                  <a:buNone/>
                </a:pPr>
                <a:endParaRPr lang="en-150" sz="1100" dirty="0"/>
              </a:p>
              <a:p>
                <a14:m>
                  <m:oMath xmlns:m="http://schemas.openxmlformats.org/officeDocument/2006/math">
                    <m:r>
                      <a:rPr lang="en-150" b="0" i="1" smtClean="0">
                        <a:latin typeface="Cambria Math" panose="02040503050406030204" pitchFamily="18" charset="0"/>
                      </a:rPr>
                      <m:t>𝐸𝑆</m:t>
                    </m:r>
                    <m:sSub>
                      <m:sSub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150" dirty="0"/>
                  <a:t> Earliest Start Time</a:t>
                </a:r>
              </a:p>
              <a:p>
                <a14:m>
                  <m:oMath xmlns:m="http://schemas.openxmlformats.org/officeDocument/2006/math">
                    <m:r>
                      <a:rPr lang="en-150" b="0" i="1" smtClean="0">
                        <a:latin typeface="Cambria Math" panose="02040503050406030204" pitchFamily="18" charset="0"/>
                      </a:rPr>
                      <m:t>𝐿𝑆</m:t>
                    </m:r>
                    <m:sSub>
                      <m:sSub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150" dirty="0"/>
                  <a:t> Latest Start Time</a:t>
                </a:r>
              </a:p>
              <a:p>
                <a14:m>
                  <m:oMath xmlns:m="http://schemas.openxmlformats.org/officeDocument/2006/math">
                    <m:r>
                      <a:rPr lang="en-150" b="0" i="1" smtClean="0">
                        <a:latin typeface="Cambria Math" panose="02040503050406030204" pitchFamily="18" charset="0"/>
                      </a:rPr>
                      <m:t>𝐸𝐹</m:t>
                    </m:r>
                    <m:sSub>
                      <m:sSub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150" dirty="0"/>
                  <a:t> Earliest Finishing Time</a:t>
                </a:r>
                <a:endParaRPr lang="en-150" b="0" dirty="0"/>
              </a:p>
              <a:p>
                <a14:m>
                  <m:oMath xmlns:m="http://schemas.openxmlformats.org/officeDocument/2006/math">
                    <m:r>
                      <a:rPr lang="en-150" b="0" i="1" smtClean="0">
                        <a:latin typeface="Cambria Math" panose="02040503050406030204" pitchFamily="18" charset="0"/>
                      </a:rPr>
                      <m:t>𝐿𝐹</m:t>
                    </m:r>
                    <m:sSub>
                      <m:sSub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150" b="0" dirty="0"/>
                  <a:t> Latest Finishing Time</a:t>
                </a:r>
              </a:p>
              <a:p>
                <a:endParaRPr lang="en-150" sz="1100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𝐸𝑆</m:t>
                      </m:r>
                      <m:sSub>
                        <m:sSubPr>
                          <m:ctrlPr>
                            <a:rPr lang="en-1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𝐿𝑆</m:t>
                      </m:r>
                      <m:sSub>
                        <m:sSubPr>
                          <m:ctrlPr>
                            <a:rPr lang="en-1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150" b="0" dirty="0"/>
              </a:p>
              <a:p>
                <a:endParaRPr lang="en-15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A0370D-A7E8-4270-9A81-282A634D70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0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000AC-2956-4AC2-84C9-537C831FF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064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CF2E-22FB-430A-BEE1-A2F207F56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a</a:t>
            </a:r>
            <a:r>
              <a:rPr lang="en-GB" dirty="0"/>
              <a:t>l</a:t>
            </a:r>
            <a:r>
              <a:rPr lang="en-150" dirty="0"/>
              <a:t>y</a:t>
            </a:r>
            <a:r>
              <a:rPr lang="en-GB" dirty="0"/>
              <a:t>s</a:t>
            </a:r>
            <a:r>
              <a:rPr lang="en-150" dirty="0"/>
              <a:t>i</a:t>
            </a:r>
            <a:r>
              <a:rPr lang="en-GB" dirty="0"/>
              <a:t>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A0370D-A7E8-4270-9A81-282A634D70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150" b="0" i="1" smtClean="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⁡</m:t>
                        </m:r>
                      </m:sup>
                    </m:sSubSup>
                  </m:oMath>
                </a14:m>
                <a:r>
                  <a:rPr lang="en-150" dirty="0"/>
                  <a:t> time at which we have </a:t>
                </a:r>
                <a14:m>
                  <m:oMath xmlns:m="http://schemas.openxmlformats.org/officeDocument/2006/math">
                    <m:r>
                      <a:rPr lang="en-15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150" dirty="0"/>
                  <a:t> cores possibly available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150" b="0" i="1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⁡</m:t>
                        </m:r>
                      </m:sup>
                    </m:sSubSup>
                  </m:oMath>
                </a14:m>
                <a:r>
                  <a:rPr lang="en-150" dirty="0"/>
                  <a:t> time at which we have </a:t>
                </a:r>
                <a14:m>
                  <m:oMath xmlns:m="http://schemas.openxmlformats.org/officeDocument/2006/math">
                    <m:r>
                      <a:rPr lang="en-15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150" dirty="0"/>
                  <a:t> cores certainly available</a:t>
                </a:r>
              </a:p>
              <a:p>
                <a:pPr marL="0" indent="0">
                  <a:buNone/>
                </a:pPr>
                <a:endParaRPr lang="en-150" sz="1100" dirty="0"/>
              </a:p>
              <a:p>
                <a14:m>
                  <m:oMath xmlns:m="http://schemas.openxmlformats.org/officeDocument/2006/math">
                    <m:r>
                      <a:rPr lang="en-150" b="0" i="1" smtClean="0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150" dirty="0"/>
                  <a:t> Earliest Start Time</a:t>
                </a:r>
              </a:p>
              <a:p>
                <a14:m>
                  <m:oMath xmlns:m="http://schemas.openxmlformats.org/officeDocument/2006/math">
                    <m:r>
                      <a:rPr lang="en-150" b="0" i="1" smtClean="0">
                        <a:latin typeface="Cambria Math" panose="02040503050406030204" pitchFamily="18" charset="0"/>
                      </a:rPr>
                      <m:t>𝐿𝑆</m:t>
                    </m:r>
                    <m:sSubSup>
                      <m:sSubSup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150" dirty="0"/>
                  <a:t> Latest Start Time</a:t>
                </a:r>
              </a:p>
              <a:p>
                <a14:m>
                  <m:oMath xmlns:m="http://schemas.openxmlformats.org/officeDocument/2006/math">
                    <m:r>
                      <a:rPr lang="en-150" b="0" i="1" smtClean="0">
                        <a:latin typeface="Cambria Math" panose="02040503050406030204" pitchFamily="18" charset="0"/>
                      </a:rPr>
                      <m:t>𝐸𝐹</m:t>
                    </m:r>
                    <m:sSubSup>
                      <m:sSubSup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150" dirty="0"/>
                  <a:t> Earliest Finishing Time</a:t>
                </a:r>
                <a:endParaRPr lang="en-150" b="0" dirty="0"/>
              </a:p>
              <a:p>
                <a14:m>
                  <m:oMath xmlns:m="http://schemas.openxmlformats.org/officeDocument/2006/math">
                    <m:r>
                      <a:rPr lang="en-150" b="0" i="1" smtClean="0">
                        <a:latin typeface="Cambria Math" panose="02040503050406030204" pitchFamily="18" charset="0"/>
                      </a:rPr>
                      <m:t>𝐿𝐹</m:t>
                    </m:r>
                    <m:sSubSup>
                      <m:sSubSup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150" b="0" dirty="0"/>
                  <a:t> Latest Finishing Time</a:t>
                </a:r>
              </a:p>
              <a:p>
                <a:endParaRPr lang="en-150" sz="1100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𝐸𝑆</m:t>
                      </m:r>
                      <m:sSubSup>
                        <m:sSubSupPr>
                          <m:ctrlPr>
                            <a:rPr lang="en-1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𝐿𝑆</m:t>
                      </m:r>
                      <m:sSubSup>
                        <m:sSubSupPr>
                          <m:ctrlPr>
                            <a:rPr lang="en-1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</m:oMath>
                  </m:oMathPara>
                </a14:m>
                <a:endParaRPr lang="en-150" b="0" dirty="0"/>
              </a:p>
              <a:p>
                <a:endParaRPr lang="en-15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A0370D-A7E8-4270-9A81-282A634D70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0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000AC-2956-4AC2-84C9-537C831FF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7993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D6342-39EA-49F8-8113-0AD19302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a</a:t>
            </a:r>
            <a:r>
              <a:rPr lang="en-GB" dirty="0"/>
              <a:t>l</a:t>
            </a:r>
            <a:r>
              <a:rPr lang="en-150" dirty="0"/>
              <a:t>y</a:t>
            </a:r>
            <a:r>
              <a:rPr lang="en-GB" dirty="0"/>
              <a:t>s</a:t>
            </a:r>
            <a:r>
              <a:rPr lang="en-150" dirty="0"/>
              <a:t>i</a:t>
            </a:r>
            <a:r>
              <a:rPr lang="en-GB" dirty="0"/>
              <a:t>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92DA15-6A24-40AF-BD39-7BA33157E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𝐸𝑆</m:t>
                      </m:r>
                      <m:sSubSup>
                        <m:sSubSupPr>
                          <m:ctrlPr>
                            <a:rPr lang="en-1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150" b="0" i="1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⁡{</m:t>
                      </m:r>
                      <m:sSubSup>
                        <m:sSubSupPr>
                          <m:ctrlPr>
                            <a:rPr lang="en-1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150" b="0" i="1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sup>
                      </m:sSubSup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15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15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15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150" i="1">
                              <a:latin typeface="Cambria Math" panose="02040503050406030204" pitchFamily="18" charset="0"/>
                            </a:rPr>
                            <m:t>min</m:t>
                          </m:r>
                        </m:sup>
                      </m:sSubSup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}⁡</m:t>
                      </m:r>
                    </m:oMath>
                  </m:oMathPara>
                </a14:m>
                <a:endParaRPr lang="en-150" dirty="0"/>
              </a:p>
              <a:p>
                <a:r>
                  <a:rPr lang="en-150" dirty="0"/>
                  <a:t>J</a:t>
                </a:r>
                <a:r>
                  <a:rPr lang="en-GB" dirty="0"/>
                  <a:t>o</a:t>
                </a:r>
                <a:r>
                  <a:rPr lang="en-150" dirty="0"/>
                  <a:t>b cannot start before</a:t>
                </a:r>
              </a:p>
              <a:p>
                <a:pPr lvl="1"/>
                <a:r>
                  <a:rPr lang="en-150" dirty="0"/>
                  <a:t>Being released</a:t>
                </a:r>
              </a:p>
              <a:p>
                <a:pPr lvl="1"/>
                <a:r>
                  <a:rPr lang="en-150" dirty="0"/>
                  <a:t>Enough cores a</a:t>
                </a:r>
                <a:r>
                  <a:rPr lang="en-GB" dirty="0"/>
                  <a:t>r</a:t>
                </a:r>
                <a:r>
                  <a:rPr lang="en-150" dirty="0"/>
                  <a:t>e </a:t>
                </a:r>
                <a:r>
                  <a:rPr lang="en-GB" dirty="0"/>
                  <a:t>a</a:t>
                </a:r>
                <a:r>
                  <a:rPr lang="en-150" dirty="0"/>
                  <a:t>v</a:t>
                </a:r>
                <a:r>
                  <a:rPr lang="en-GB" dirty="0"/>
                  <a:t>a</a:t>
                </a:r>
                <a:r>
                  <a:rPr lang="en-150" dirty="0"/>
                  <a:t>i</a:t>
                </a:r>
                <a:r>
                  <a:rPr lang="en-GB" dirty="0"/>
                  <a:t>l</a:t>
                </a:r>
                <a:r>
                  <a:rPr lang="en-150" dirty="0"/>
                  <a:t>a</a:t>
                </a:r>
                <a:r>
                  <a:rPr lang="en-GB" dirty="0"/>
                  <a:t>b</a:t>
                </a:r>
                <a:r>
                  <a:rPr lang="en-150" dirty="0"/>
                  <a:t>l</a:t>
                </a:r>
                <a:r>
                  <a:rPr lang="en-GB" dirty="0"/>
                  <a:t>e</a:t>
                </a:r>
                <a:endParaRPr lang="en-150" dirty="0"/>
              </a:p>
              <a:p>
                <a:pPr lvl="1"/>
                <a:endParaRPr lang="en-150" sz="11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𝐿𝑆</m:t>
                      </m:r>
                      <m:sSubSup>
                        <m:sSubSupPr>
                          <m:ctrlPr>
                            <a:rPr lang="en-1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15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15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m:rPr>
                              <m:lit/>
                            </m:rPr>
                            <a:rPr lang="en-15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1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15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15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15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1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15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150" b="0" i="1" smtClean="0">
                                  <a:latin typeface="Cambria Math" panose="02040503050406030204" pitchFamily="18" charset="0"/>
                                </a:rPr>
                                <m:t>𝑤𝑐</m:t>
                              </m:r>
                            </m:sub>
                          </m:sSub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1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15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150" b="0" i="1" smtClean="0">
                                  <a:latin typeface="Cambria Math" panose="02040503050406030204" pitchFamily="18" charset="0"/>
                                </a:rPr>
                                <m:t>h𝑖𝑔h</m:t>
                              </m:r>
                            </m:sub>
                          </m:sSub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−1}</m:t>
                          </m:r>
                        </m:e>
                      </m:func>
                    </m:oMath>
                  </m:oMathPara>
                </a14:m>
                <a:endParaRPr lang="en-150" dirty="0"/>
              </a:p>
              <a:p>
                <a:r>
                  <a:rPr lang="en-150" dirty="0"/>
                  <a:t>Job cannot start with </a:t>
                </a:r>
                <a14:m>
                  <m:oMath xmlns:m="http://schemas.openxmlformats.org/officeDocument/2006/math">
                    <m:r>
                      <a:rPr lang="en-15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150" dirty="0"/>
                  <a:t> cores after: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15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15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150" dirty="0"/>
                  <a:t> cores are available as JLFP would schedule it with </a:t>
                </a:r>
                <a14:m>
                  <m:oMath xmlns:m="http://schemas.openxmlformats.org/officeDocument/2006/math">
                    <m:r>
                      <a:rPr lang="en-15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15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150" dirty="0"/>
                  <a:t> cores</a:t>
                </a:r>
              </a:p>
              <a:p>
                <a:pPr lvl="1"/>
                <a:r>
                  <a:rPr lang="en-150" dirty="0"/>
                  <a:t>A lower priority task is </a:t>
                </a:r>
                <a:r>
                  <a:rPr lang="en-GB" dirty="0"/>
                  <a:t>r</a:t>
                </a:r>
                <a:r>
                  <a:rPr lang="en-150" dirty="0"/>
                  <a:t>e</a:t>
                </a:r>
                <a:r>
                  <a:rPr lang="en-GB" dirty="0"/>
                  <a:t>a</a:t>
                </a:r>
                <a:r>
                  <a:rPr lang="en-150" dirty="0"/>
                  <a:t>d</a:t>
                </a:r>
                <a:r>
                  <a:rPr lang="en-GB" dirty="0"/>
                  <a:t>y</a:t>
                </a:r>
                <a:r>
                  <a:rPr lang="en-150" dirty="0"/>
                  <a:t> </a:t>
                </a:r>
                <a:r>
                  <a:rPr lang="en-GB" dirty="0"/>
                  <a:t>b</a:t>
                </a:r>
                <a:r>
                  <a:rPr lang="en-150" dirty="0"/>
                  <a:t>e</a:t>
                </a:r>
                <a:r>
                  <a:rPr lang="en-GB" dirty="0"/>
                  <a:t>c</a:t>
                </a:r>
                <a:r>
                  <a:rPr lang="en-150" dirty="0"/>
                  <a:t>a</a:t>
                </a:r>
                <a:r>
                  <a:rPr lang="en-GB" dirty="0"/>
                  <a:t>u</a:t>
                </a:r>
                <a:r>
                  <a:rPr lang="en-150" dirty="0"/>
                  <a:t>s</a:t>
                </a:r>
                <a:r>
                  <a:rPr lang="en-GB" dirty="0"/>
                  <a:t>e</a:t>
                </a:r>
                <a:r>
                  <a:rPr lang="en-150" dirty="0"/>
                  <a:t> </a:t>
                </a:r>
                <a:r>
                  <a:rPr lang="en-GB" dirty="0"/>
                  <a:t>J</a:t>
                </a:r>
                <a:r>
                  <a:rPr lang="en-150" dirty="0"/>
                  <a:t>L</a:t>
                </a:r>
                <a:r>
                  <a:rPr lang="en-GB" dirty="0"/>
                  <a:t>F</a:t>
                </a:r>
                <a:r>
                  <a:rPr lang="en-150" dirty="0"/>
                  <a:t>P </a:t>
                </a:r>
                <a:r>
                  <a:rPr lang="en-GB" dirty="0"/>
                  <a:t>i</a:t>
                </a:r>
                <a:r>
                  <a:rPr lang="en-150" dirty="0"/>
                  <a:t>s </a:t>
                </a:r>
                <a:r>
                  <a:rPr lang="en-GB" dirty="0"/>
                  <a:t>w</a:t>
                </a:r>
                <a:r>
                  <a:rPr lang="en-150" dirty="0"/>
                  <a:t>o</a:t>
                </a:r>
                <a:r>
                  <a:rPr lang="en-GB" dirty="0"/>
                  <a:t>r</a:t>
                </a:r>
                <a:r>
                  <a:rPr lang="en-150" dirty="0"/>
                  <a:t>k-conserving</a:t>
                </a:r>
              </a:p>
              <a:p>
                <a:pPr lvl="1"/>
                <a:r>
                  <a:rPr lang="en-150" dirty="0"/>
                  <a:t>A higher priority task is ready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92DA15-6A24-40AF-BD39-7BA33157E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03DF4-3F90-412B-9F89-7440A42BF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8796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AE157-C9FA-4F23-A158-68A0E9323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a</a:t>
            </a:r>
            <a:r>
              <a:rPr lang="en-GB" dirty="0"/>
              <a:t>l</a:t>
            </a:r>
            <a:r>
              <a:rPr lang="en-150" dirty="0"/>
              <a:t>y</a:t>
            </a:r>
            <a:r>
              <a:rPr lang="en-GB" dirty="0"/>
              <a:t>s</a:t>
            </a:r>
            <a:r>
              <a:rPr lang="en-150" dirty="0"/>
              <a:t>i</a:t>
            </a:r>
            <a:r>
              <a:rPr lang="en-GB" dirty="0"/>
              <a:t>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F004CF-0C8A-4071-B07C-3832416C18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150" dirty="0"/>
                  <a:t>O</a:t>
                </a:r>
                <a:r>
                  <a:rPr lang="en-GB" dirty="0"/>
                  <a:t>b</a:t>
                </a:r>
                <a:r>
                  <a:rPr lang="en-150" dirty="0"/>
                  <a:t>t</a:t>
                </a:r>
                <a:r>
                  <a:rPr lang="en-GB" dirty="0"/>
                  <a:t>a</a:t>
                </a:r>
                <a:r>
                  <a:rPr lang="en-150" dirty="0"/>
                  <a:t>i</a:t>
                </a:r>
                <a:r>
                  <a:rPr lang="en-GB" dirty="0"/>
                  <a:t>n</a:t>
                </a:r>
                <a:r>
                  <a:rPr lang="en-150" dirty="0"/>
                  <a:t> </a:t>
                </a:r>
                <a14:m>
                  <m:oMath xmlns:m="http://schemas.openxmlformats.org/officeDocument/2006/math">
                    <m:r>
                      <a:rPr lang="en-150" b="0" i="1" smtClean="0">
                        <a:latin typeface="Cambria Math" panose="02040503050406030204" pitchFamily="18" charset="0"/>
                      </a:rPr>
                      <m:t>𝐸𝐹</m:t>
                    </m:r>
                    <m:sSubSup>
                      <m:sSubSup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150" dirty="0"/>
                  <a:t> and </a:t>
                </a:r>
                <a14:m>
                  <m:oMath xmlns:m="http://schemas.openxmlformats.org/officeDocument/2006/math">
                    <m:r>
                      <a:rPr lang="en-150" b="0" i="1" smtClean="0">
                        <a:latin typeface="Cambria Math" panose="02040503050406030204" pitchFamily="18" charset="0"/>
                      </a:rPr>
                      <m:t>𝐿𝐹</m:t>
                    </m:r>
                    <m:sSubSup>
                      <m:sSubSup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150" dirty="0"/>
                  <a:t> from: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𝐸𝐹</m:t>
                      </m:r>
                      <m:sSubSup>
                        <m:sSubSupPr>
                          <m:ctrlPr>
                            <a:rPr lang="en-1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𝐸𝑆</m:t>
                      </m:r>
                      <m:sSubSup>
                        <m:sSubSupPr>
                          <m:ctrlPr>
                            <a:rPr lang="en-1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1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150" b="0" i="1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sup>
                      </m:sSubSup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15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𝐿𝐹</m:t>
                      </m:r>
                      <m:sSubSup>
                        <m:sSubSupPr>
                          <m:ctrlPr>
                            <a:rPr lang="en-1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𝐿𝑆</m:t>
                      </m:r>
                      <m:sSubSup>
                        <m:sSubSupPr>
                          <m:ctrlPr>
                            <a:rPr lang="en-1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15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15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150" b="0" i="1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sup>
                      </m:sSubSup>
                      <m:d>
                        <m:dPr>
                          <m:ctrlPr>
                            <a:rPr lang="en-1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1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150" b="0" dirty="0"/>
              </a:p>
              <a:p>
                <a:r>
                  <a:rPr lang="en-150" b="0" dirty="0"/>
                  <a:t>And compute new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15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15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150" b="0" i="1" smtClean="0">
                            <a:latin typeface="Cambria Math" panose="02040503050406030204" pitchFamily="18" charset="0"/>
                          </a:rPr>
                          <m:t>min</m:t>
                        </m:r>
                      </m:sup>
                    </m:sSubSup>
                  </m:oMath>
                </a14:m>
                <a:r>
                  <a:rPr lang="en-15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150" b="0" i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150" b="0" i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150" b="0" i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15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p>
                    </m:sSubSup>
                    <m:r>
                      <a:rPr lang="en-150" b="0" i="1" smtClean="0">
                        <a:latin typeface="Cambria Math" panose="02040503050406030204" pitchFamily="18" charset="0"/>
                      </a:rPr>
                      <m:t>⁡⁡</m:t>
                    </m:r>
                  </m:oMath>
                </a14:m>
                <a:endParaRPr lang="en-150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F004CF-0C8A-4071-B07C-3832416C18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6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3B2F4D-C086-424A-8691-0551FD827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1198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55345-3F65-4BEB-A293-F5B8FA342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dirty="0"/>
              <a:t>P</a:t>
            </a:r>
            <a:r>
              <a:rPr lang="en-GB" dirty="0"/>
              <a:t>a</a:t>
            </a:r>
            <a:r>
              <a:rPr lang="en-150" dirty="0"/>
              <a:t>r</a:t>
            </a:r>
            <a:r>
              <a:rPr lang="en-GB" dirty="0"/>
              <a:t>a</a:t>
            </a:r>
            <a:r>
              <a:rPr lang="en-150" dirty="0"/>
              <a:t>l</a:t>
            </a:r>
            <a:r>
              <a:rPr lang="en-GB" dirty="0"/>
              <a:t>l</a:t>
            </a:r>
            <a:r>
              <a:rPr lang="en-150" dirty="0"/>
              <a:t>e</a:t>
            </a:r>
            <a:r>
              <a:rPr lang="en-GB" dirty="0"/>
              <a:t>l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r</a:t>
            </a:r>
            <a:r>
              <a:rPr lang="en-150" dirty="0"/>
              <a:t>e</a:t>
            </a:r>
            <a:r>
              <a:rPr lang="en-GB" dirty="0"/>
              <a:t>a</a:t>
            </a:r>
            <a:r>
              <a:rPr lang="en-150" dirty="0"/>
              <a:t>d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e</a:t>
            </a:r>
            <a:r>
              <a:rPr lang="en-150" dirty="0"/>
              <a:t>x</a:t>
            </a:r>
            <a:r>
              <a:rPr lang="en-GB" dirty="0"/>
              <a:t>e</a:t>
            </a:r>
            <a:r>
              <a:rPr lang="en-150" dirty="0"/>
              <a:t>c</a:t>
            </a:r>
            <a:r>
              <a:rPr lang="en-GB" dirty="0"/>
              <a:t>u</a:t>
            </a:r>
            <a:r>
              <a:rPr lang="en-150" dirty="0"/>
              <a:t>t</a:t>
            </a:r>
            <a:r>
              <a:rPr lang="en-GB" dirty="0"/>
              <a:t>e</a:t>
            </a:r>
            <a:r>
              <a:rPr lang="en-150" dirty="0"/>
              <a:t>d </a:t>
            </a:r>
            <a:r>
              <a:rPr lang="en-GB" dirty="0"/>
              <a:t>t</a:t>
            </a:r>
            <a:r>
              <a:rPr lang="en-150" dirty="0"/>
              <a:t>o</a:t>
            </a:r>
            <a:r>
              <a:rPr lang="en-GB" dirty="0"/>
              <a:t>g</a:t>
            </a:r>
            <a:r>
              <a:rPr lang="en-150" dirty="0"/>
              <a:t>e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r as a “gang”</a:t>
            </a:r>
          </a:p>
          <a:p>
            <a:r>
              <a:rPr lang="en-150" dirty="0"/>
              <a:t>Execution does not start until there are enough free </a:t>
            </a:r>
            <a:r>
              <a:rPr lang="en-GB" dirty="0"/>
              <a:t>c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e</a:t>
            </a:r>
            <a:r>
              <a:rPr lang="en-GB" dirty="0"/>
              <a:t>s</a:t>
            </a:r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4D953D-18B3-4ED8-9A45-8E1463D8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W</a:t>
            </a:r>
            <a:r>
              <a:rPr lang="en-GB" dirty="0"/>
              <a:t>h</a:t>
            </a:r>
            <a:r>
              <a:rPr lang="en-150" dirty="0"/>
              <a:t>a</a:t>
            </a:r>
            <a:r>
              <a:rPr lang="en-GB" dirty="0"/>
              <a:t>t</a:t>
            </a:r>
            <a:r>
              <a:rPr lang="en-150" dirty="0"/>
              <a:t> </a:t>
            </a:r>
            <a:r>
              <a:rPr lang="en-GB" dirty="0"/>
              <a:t>i</a:t>
            </a:r>
            <a:r>
              <a:rPr lang="en-150" dirty="0"/>
              <a:t>s 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g?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BCA36-B18C-48FD-AE89-C5636B27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2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5098147A-15A6-4AB5-B3B2-6D87BE3DA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44" y="3095410"/>
            <a:ext cx="4772334" cy="2374911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8B44108-5ECD-4FBE-8B81-E61FDF3AB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222" y="3095409"/>
            <a:ext cx="4772334" cy="23749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D247D8-7047-4682-A6C1-2406FA70AC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222" y="3095410"/>
            <a:ext cx="4772334" cy="23749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74D571-B840-451D-A328-142B933B91C7}"/>
              </a:ext>
            </a:extLst>
          </p:cNvPr>
          <p:cNvSpPr txBox="1"/>
          <p:nvPr/>
        </p:nvSpPr>
        <p:spPr>
          <a:xfrm>
            <a:off x="1622612" y="5540188"/>
            <a:ext cx="330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G</a:t>
            </a:r>
            <a:r>
              <a:rPr lang="en-GB" dirty="0"/>
              <a:t>l</a:t>
            </a:r>
            <a:r>
              <a:rPr lang="en-150" dirty="0"/>
              <a:t>o</a:t>
            </a:r>
            <a:r>
              <a:rPr lang="en-GB" dirty="0"/>
              <a:t>b</a:t>
            </a:r>
            <a:r>
              <a:rPr lang="en-150" dirty="0"/>
              <a:t>a</a:t>
            </a:r>
            <a:r>
              <a:rPr lang="en-GB" dirty="0"/>
              <a:t>l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690924-C427-4429-BD8A-144FF1FF793D}"/>
              </a:ext>
            </a:extLst>
          </p:cNvPr>
          <p:cNvSpPr txBox="1"/>
          <p:nvPr/>
        </p:nvSpPr>
        <p:spPr>
          <a:xfrm>
            <a:off x="7395882" y="5540188"/>
            <a:ext cx="330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G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BB062D-4693-4767-BF75-40E5D6FB4771}"/>
              </a:ext>
            </a:extLst>
          </p:cNvPr>
          <p:cNvCxnSpPr/>
          <p:nvPr/>
        </p:nvCxnSpPr>
        <p:spPr>
          <a:xfrm>
            <a:off x="5029200" y="4249271"/>
            <a:ext cx="13088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14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75B93-C838-420B-98DB-EC47BB449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L</a:t>
            </a:r>
            <a:r>
              <a:rPr lang="en-GB" dirty="0"/>
              <a:t>P</a:t>
            </a:r>
            <a:r>
              <a:rPr lang="en-150" dirty="0"/>
              <a:t>M</a:t>
            </a:r>
            <a:r>
              <a:rPr lang="en-GB" dirty="0"/>
              <a:t>R</a:t>
            </a:r>
            <a:r>
              <a:rPr lang="en-150" dirty="0"/>
              <a:t>G</a:t>
            </a:r>
            <a:r>
              <a:rPr lang="en-GB" dirty="0"/>
              <a:t>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6B923-AE93-4655-A9DB-05DFFE742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m</a:t>
            </a:r>
            <a:r>
              <a:rPr lang="en-GB" dirty="0"/>
              <a:t>i</a:t>
            </a:r>
            <a:r>
              <a:rPr lang="en-150" dirty="0"/>
              <a:t>t</a:t>
            </a:r>
            <a:r>
              <a:rPr lang="en-GB" dirty="0"/>
              <a:t>e</a:t>
            </a:r>
            <a:r>
              <a:rPr lang="en-150" dirty="0"/>
              <a:t>d-</a:t>
            </a:r>
            <a:r>
              <a:rPr lang="en-GB" dirty="0"/>
              <a:t>P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e</a:t>
            </a:r>
            <a:r>
              <a:rPr lang="en-GB" dirty="0"/>
              <a:t>m</a:t>
            </a:r>
            <a:r>
              <a:rPr lang="en-150" dirty="0"/>
              <a:t>p</a:t>
            </a:r>
            <a:r>
              <a:rPr lang="en-GB" dirty="0"/>
              <a:t>t</a:t>
            </a:r>
            <a:r>
              <a:rPr lang="en-150" dirty="0"/>
              <a:t>i</a:t>
            </a:r>
            <a:r>
              <a:rPr lang="en-GB" dirty="0"/>
              <a:t>v</a:t>
            </a:r>
            <a:r>
              <a:rPr lang="en-150" dirty="0"/>
              <a:t>e </a:t>
            </a:r>
            <a:r>
              <a:rPr lang="en-GB" dirty="0"/>
              <a:t>M</a:t>
            </a:r>
            <a:r>
              <a:rPr lang="en-150" dirty="0"/>
              <a:t>o</a:t>
            </a:r>
            <a:r>
              <a:rPr lang="en-GB" dirty="0"/>
              <a:t>l</a:t>
            </a:r>
            <a:r>
              <a:rPr lang="en-150" dirty="0"/>
              <a:t>d</a:t>
            </a:r>
            <a:r>
              <a:rPr lang="en-GB" dirty="0"/>
              <a:t>a</a:t>
            </a:r>
            <a:r>
              <a:rPr lang="en-150" dirty="0"/>
              <a:t>b</a:t>
            </a:r>
            <a:r>
              <a:rPr lang="en-GB" dirty="0"/>
              <a:t>l</a:t>
            </a:r>
            <a:r>
              <a:rPr lang="en-150" dirty="0"/>
              <a:t>e Reservation Gang Scheduler</a:t>
            </a:r>
          </a:p>
          <a:p>
            <a:r>
              <a:rPr lang="en-150" dirty="0"/>
              <a:t>Non-work conserving scheduler</a:t>
            </a:r>
          </a:p>
          <a:p>
            <a:r>
              <a:rPr lang="en-150" dirty="0"/>
              <a:t>Rese</a:t>
            </a:r>
            <a:r>
              <a:rPr lang="en-GB" dirty="0"/>
              <a:t>r</a:t>
            </a:r>
            <a:r>
              <a:rPr lang="en-150" dirty="0"/>
              <a:t>v</a:t>
            </a:r>
            <a:r>
              <a:rPr lang="en-GB" dirty="0"/>
              <a:t>e</a:t>
            </a:r>
            <a:r>
              <a:rPr lang="en-150" dirty="0"/>
              <a:t> cores of higher-</a:t>
            </a:r>
            <a:r>
              <a:rPr lang="en-GB" dirty="0"/>
              <a:t>p</a:t>
            </a:r>
            <a:r>
              <a:rPr lang="en-150" dirty="0"/>
              <a:t>r</a:t>
            </a:r>
            <a:r>
              <a:rPr lang="en-GB" dirty="0"/>
              <a:t>i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i</a:t>
            </a:r>
            <a:r>
              <a:rPr lang="en-GB" dirty="0"/>
              <a:t>t</a:t>
            </a:r>
            <a:r>
              <a:rPr lang="en-150" dirty="0"/>
              <a:t>y </a:t>
            </a:r>
            <a:r>
              <a:rPr lang="en-GB" dirty="0"/>
              <a:t>t</a:t>
            </a:r>
            <a:r>
              <a:rPr lang="en-150" dirty="0"/>
              <a:t>a</a:t>
            </a:r>
            <a:r>
              <a:rPr lang="en-GB" dirty="0"/>
              <a:t>s</a:t>
            </a:r>
            <a:r>
              <a:rPr lang="en-150" dirty="0"/>
              <a:t>k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d</a:t>
            </a:r>
            <a:r>
              <a:rPr lang="en-150" dirty="0"/>
              <a:t>i</a:t>
            </a:r>
            <a:r>
              <a:rPr lang="en-GB" dirty="0"/>
              <a:t>s</a:t>
            </a:r>
            <a:r>
              <a:rPr lang="en-150" dirty="0"/>
              <a:t>t</a:t>
            </a:r>
            <a:r>
              <a:rPr lang="en-GB" dirty="0"/>
              <a:t>r</a:t>
            </a:r>
            <a:r>
              <a:rPr lang="en-150" dirty="0"/>
              <a:t>i</a:t>
            </a:r>
            <a:r>
              <a:rPr lang="en-GB" dirty="0"/>
              <a:t>b</a:t>
            </a:r>
            <a:r>
              <a:rPr lang="en-150" dirty="0"/>
              <a:t>u</a:t>
            </a:r>
            <a:r>
              <a:rPr lang="en-GB" dirty="0"/>
              <a:t>t</a:t>
            </a:r>
            <a:r>
              <a:rPr lang="en-150" dirty="0"/>
              <a:t>e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r</a:t>
            </a:r>
            <a:r>
              <a:rPr lang="en-150" dirty="0"/>
              <a:t>e</a:t>
            </a:r>
            <a:r>
              <a:rPr lang="en-GB" dirty="0"/>
              <a:t>m</a:t>
            </a:r>
            <a:r>
              <a:rPr lang="en-150" dirty="0"/>
              <a:t>a</a:t>
            </a:r>
            <a:r>
              <a:rPr lang="en-GB" dirty="0"/>
              <a:t>i</a:t>
            </a:r>
            <a:r>
              <a:rPr lang="en-150" dirty="0"/>
              <a:t>n</a:t>
            </a:r>
            <a:r>
              <a:rPr lang="en-GB" dirty="0"/>
              <a:t>i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o</a:t>
            </a:r>
            <a:r>
              <a:rPr lang="en-150" dirty="0"/>
              <a:t>n</a:t>
            </a:r>
            <a:r>
              <a:rPr lang="en-GB" dirty="0"/>
              <a:t>e</a:t>
            </a:r>
            <a:r>
              <a:rPr lang="en-150" dirty="0"/>
              <a:t>s </a:t>
            </a:r>
            <a:r>
              <a:rPr lang="en-GB" dirty="0"/>
              <a:t>a</a:t>
            </a:r>
            <a:r>
              <a:rPr lang="en-150" dirty="0"/>
              <a:t>m</a:t>
            </a:r>
            <a:r>
              <a:rPr lang="en-GB" dirty="0"/>
              <a:t>o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l</a:t>
            </a:r>
            <a:r>
              <a:rPr lang="en-150" dirty="0"/>
              <a:t>o</a:t>
            </a:r>
            <a:r>
              <a:rPr lang="en-GB" dirty="0"/>
              <a:t>w</a:t>
            </a:r>
            <a:r>
              <a:rPr lang="en-150" dirty="0"/>
              <a:t>e</a:t>
            </a:r>
            <a:r>
              <a:rPr lang="en-GB" dirty="0"/>
              <a:t>r</a:t>
            </a:r>
            <a:r>
              <a:rPr lang="en-150" dirty="0"/>
              <a:t> </a:t>
            </a:r>
            <a:r>
              <a:rPr lang="en-GB" dirty="0"/>
              <a:t>p</a:t>
            </a:r>
            <a:r>
              <a:rPr lang="en-150" dirty="0"/>
              <a:t>r</a:t>
            </a:r>
            <a:r>
              <a:rPr lang="en-GB" dirty="0"/>
              <a:t>i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i</a:t>
            </a:r>
            <a:r>
              <a:rPr lang="en-GB" dirty="0"/>
              <a:t>t</a:t>
            </a:r>
            <a:r>
              <a:rPr lang="en-150" dirty="0"/>
              <a:t>y </a:t>
            </a:r>
            <a:r>
              <a:rPr lang="en-GB" dirty="0"/>
              <a:t>t</a:t>
            </a:r>
            <a:r>
              <a:rPr lang="en-150" dirty="0"/>
              <a:t>a</a:t>
            </a:r>
            <a:r>
              <a:rPr lang="en-GB" dirty="0"/>
              <a:t>s</a:t>
            </a:r>
            <a:r>
              <a:rPr lang="en-150" dirty="0"/>
              <a:t>k</a:t>
            </a:r>
            <a:r>
              <a:rPr lang="en-GB" dirty="0"/>
              <a:t>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AEC209-9A63-4A23-BDFE-9627342A7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20</a:t>
            </a:fld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6EE8435-BA21-4444-A3E9-94BFF81470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2014333"/>
                  </p:ext>
                </p:extLst>
              </p:nvPr>
            </p:nvGraphicFramePr>
            <p:xfrm>
              <a:off x="7306235" y="3920066"/>
              <a:ext cx="3756211" cy="190138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smtClean="0"/>
                                    </m:ctrlPr>
                                  </m:sSubSupPr>
                                  <m:e>
                                    <m:r>
                                      <a:rPr lang="en-150" smtClean="0"/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/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/>
                                      <m:t>min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150" smtClean="0"/>
                                    </m:ctrlPr>
                                  </m:sSubSupPr>
                                  <m:e>
                                    <m:r>
                                      <a:rPr lang="en-150" smtClean="0"/>
                                      <m:t>𝒔</m:t>
                                    </m:r>
                                  </m:e>
                                  <m:sub>
                                    <m:r>
                                      <a:rPr lang="en-150" smtClean="0"/>
                                      <m:t>𝒋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150" smtClean="0"/>
                                      <m:t>max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smtClean="0"/>
                                    </m:ctrlPr>
                                  </m:sSubPr>
                                  <m:e>
                                    <m:r>
                                      <a:rPr lang="en-150" smtClean="0"/>
                                      <m:t>𝒅</m:t>
                                    </m:r>
                                  </m:e>
                                  <m:sub>
                                    <m:r>
                                      <a:rPr lang="en-150" smtClean="0"/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smtClean="0"/>
                                    </m:ctrlPr>
                                  </m:sSubPr>
                                  <m:e>
                                    <m:r>
                                      <a:rPr lang="en-150" smtClean="0"/>
                                      <m:t>𝒄</m:t>
                                    </m:r>
                                  </m:e>
                                  <m:sub>
                                    <m:r>
                                      <a:rPr lang="en-150" smtClean="0"/>
                                      <m:t>𝒊</m:t>
                                    </m:r>
                                  </m:sub>
                                </m:sSub>
                                <m:r>
                                  <a:rPr lang="en-150" smtClean="0"/>
                                  <m:t>(</m:t>
                                </m:r>
                                <m:r>
                                  <a:rPr lang="en-150" smtClean="0"/>
                                  <m:t>𝒗</m:t>
                                </m:r>
                                <m:r>
                                  <a:rPr lang="en-150" smtClean="0"/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smtClean="0"/>
                                    </m:ctrlPr>
                                  </m:sSubPr>
                                  <m:e>
                                    <m:r>
                                      <a:rPr lang="en-150" smtClean="0"/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/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smtClean="0"/>
                                    </m:ctrlPr>
                                  </m:sSubPr>
                                  <m:e>
                                    <m:r>
                                      <a:rPr lang="en-150" smtClean="0"/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/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smtClean="0"/>
                                    </m:ctrlPr>
                                  </m:sSubPr>
                                  <m:e>
                                    <m:r>
                                      <a:rPr lang="en-150" smtClean="0"/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/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150" smtClean="0"/>
                                    </m:ctrlPr>
                                  </m:sSubPr>
                                  <m:e>
                                    <m:r>
                                      <a:rPr lang="en-150" smtClean="0"/>
                                      <m:t>𝐽</m:t>
                                    </m:r>
                                  </m:e>
                                  <m:sub>
                                    <m:r>
                                      <a:rPr lang="en-150" smtClean="0"/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6EE8435-BA21-4444-A3E9-94BFF81470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2014333"/>
                  </p:ext>
                </p:extLst>
              </p:nvPr>
            </p:nvGraphicFramePr>
            <p:xfrm>
              <a:off x="7306235" y="3920066"/>
              <a:ext cx="3756211" cy="190138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14770">
                      <a:extLst>
                        <a:ext uri="{9D8B030D-6E8A-4147-A177-3AD203B41FA5}">
                          <a16:colId xmlns:a16="http://schemas.microsoft.com/office/drawing/2014/main" val="210105188"/>
                        </a:ext>
                      </a:extLst>
                    </a:gridCol>
                    <a:gridCol w="538899">
                      <a:extLst>
                        <a:ext uri="{9D8B030D-6E8A-4147-A177-3AD203B41FA5}">
                          <a16:colId xmlns:a16="http://schemas.microsoft.com/office/drawing/2014/main" val="789912494"/>
                        </a:ext>
                      </a:extLst>
                    </a:gridCol>
                    <a:gridCol w="699765">
                      <a:extLst>
                        <a:ext uri="{9D8B030D-6E8A-4147-A177-3AD203B41FA5}">
                          <a16:colId xmlns:a16="http://schemas.microsoft.com/office/drawing/2014/main" val="941606124"/>
                        </a:ext>
                      </a:extLst>
                    </a:gridCol>
                    <a:gridCol w="729790">
                      <a:extLst>
                        <a:ext uri="{9D8B030D-6E8A-4147-A177-3AD203B41FA5}">
                          <a16:colId xmlns:a16="http://schemas.microsoft.com/office/drawing/2014/main" val="4260846142"/>
                        </a:ext>
                      </a:extLst>
                    </a:gridCol>
                    <a:gridCol w="1272987">
                      <a:extLst>
                        <a:ext uri="{9D8B030D-6E8A-4147-A177-3AD203B41FA5}">
                          <a16:colId xmlns:a16="http://schemas.microsoft.com/office/drawing/2014/main" val="2375464766"/>
                        </a:ext>
                      </a:extLst>
                    </a:gridCol>
                  </a:tblGrid>
                  <a:tr h="418021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solidFill>
                          <a:srgbClr val="00A6D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7727" t="-1449" r="-509091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1304" t="-1449" r="-289565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0833" t="-1449" r="-177500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5694" t="-1449" r="-1914" b="-373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337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76" t="-116667" r="-630588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3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76" t="-213115" r="-6305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5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99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76" t="-313115" r="-6305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AEE2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747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76" t="-413115" r="-6305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3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100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150" dirty="0"/>
                            <a:t>24, 13, 20</a:t>
                          </a:r>
                          <a:endParaRPr lang="en-GB" dirty="0"/>
                        </a:p>
                      </a:txBody>
                      <a:tcPr>
                        <a:solidFill>
                          <a:srgbClr val="D1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8483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C0DC2898-13CD-4966-A24A-883C0210E7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53" y="3698249"/>
            <a:ext cx="5093075" cy="2339778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F0B8F1F9-3923-4D2A-B109-8E0649048F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53" y="3696940"/>
            <a:ext cx="5093075" cy="2342396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8BCF9D-768A-4E52-ACF5-47D22FC860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53" y="3698249"/>
            <a:ext cx="5093075" cy="2339778"/>
          </a:xfrm>
          <a:prstGeom prst="rect">
            <a:avLst/>
          </a:prstGeo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362734B-1C47-44DF-A4AC-172C69E565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53" y="3698249"/>
            <a:ext cx="5093075" cy="2339778"/>
          </a:xfrm>
          <a:prstGeom prst="rect">
            <a:avLst/>
          </a:prstGeom>
        </p:spPr>
      </p:pic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EC2E6BBE-E0F7-4761-AAFD-B4613B5296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53" y="3696940"/>
            <a:ext cx="5093075" cy="234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605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D1DD-3E18-4847-B8B6-45C2C35A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Why gang?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904BE-21BF-4929-BEB5-619CEFD1E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dirty="0"/>
              <a:t>Efficient synchronization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2B572-D3F7-4790-AF68-0FE735AF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3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2BDDAD-8552-486C-A3EE-656FEC5FF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2444" y="3201791"/>
            <a:ext cx="4772334" cy="2225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67AFEA-A83D-4F91-9D84-CA0AD96E48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37222" y="3138865"/>
            <a:ext cx="4772334" cy="228800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A156A8-7E1A-46AB-B3D8-76B5DA14592F}"/>
              </a:ext>
            </a:extLst>
          </p:cNvPr>
          <p:cNvCxnSpPr>
            <a:cxnSpLocks/>
          </p:cNvCxnSpPr>
          <p:nvPr/>
        </p:nvCxnSpPr>
        <p:spPr>
          <a:xfrm>
            <a:off x="5450539" y="4536141"/>
            <a:ext cx="9970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47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D1DD-3E18-4847-B8B6-45C2C35A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Why gang?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904BE-21BF-4929-BEB5-619CEFD1E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dirty="0"/>
              <a:t>Efficient synchronization</a:t>
            </a:r>
          </a:p>
          <a:p>
            <a:r>
              <a:rPr lang="en-GB" dirty="0"/>
              <a:t>A</a:t>
            </a:r>
            <a:r>
              <a:rPr lang="en-150" dirty="0"/>
              <a:t>v</a:t>
            </a:r>
            <a:r>
              <a:rPr lang="en-GB" dirty="0"/>
              <a:t>o</a:t>
            </a:r>
            <a:r>
              <a:rPr lang="en-150" dirty="0"/>
              <a:t>i</a:t>
            </a:r>
            <a:r>
              <a:rPr lang="en-GB" dirty="0"/>
              <a:t>d</a:t>
            </a:r>
            <a:r>
              <a:rPr lang="en-150" dirty="0"/>
              <a:t>s </a:t>
            </a:r>
            <a:r>
              <a:rPr lang="en-GB" dirty="0"/>
              <a:t>o</a:t>
            </a:r>
            <a:r>
              <a:rPr lang="en-150" dirty="0"/>
              <a:t>v</a:t>
            </a:r>
            <a:r>
              <a:rPr lang="en-GB" dirty="0"/>
              <a:t>e</a:t>
            </a:r>
            <a:r>
              <a:rPr lang="en-150" dirty="0"/>
              <a:t>r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a</a:t>
            </a:r>
            <a:r>
              <a:rPr lang="en-150" dirty="0"/>
              <a:t>d </a:t>
            </a:r>
            <a:r>
              <a:rPr lang="en-GB" dirty="0"/>
              <a:t>w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n </a:t>
            </a:r>
            <a:r>
              <a:rPr lang="en-GB" dirty="0"/>
              <a:t>l</a:t>
            </a:r>
            <a:r>
              <a:rPr lang="en-150" dirty="0"/>
              <a:t>o</a:t>
            </a:r>
            <a:r>
              <a:rPr lang="en-GB" dirty="0"/>
              <a:t>a</a:t>
            </a:r>
            <a:r>
              <a:rPr lang="en-150" dirty="0"/>
              <a:t>d</a:t>
            </a:r>
            <a:r>
              <a:rPr lang="en-GB" dirty="0"/>
              <a:t>i</a:t>
            </a:r>
            <a:r>
              <a:rPr lang="en-150" dirty="0"/>
              <a:t>n</a:t>
            </a:r>
            <a:r>
              <a:rPr lang="en-GB" dirty="0"/>
              <a:t>g</a:t>
            </a:r>
            <a:r>
              <a:rPr lang="en-150" dirty="0"/>
              <a:t> </a:t>
            </a:r>
            <a:r>
              <a:rPr lang="en-GB" dirty="0"/>
              <a:t>i</a:t>
            </a:r>
            <a:r>
              <a:rPr lang="en-150" dirty="0"/>
              <a:t>n</a:t>
            </a:r>
            <a:r>
              <a:rPr lang="en-GB" dirty="0"/>
              <a:t>i</a:t>
            </a:r>
            <a:r>
              <a:rPr lang="en-150" dirty="0"/>
              <a:t>t</a:t>
            </a:r>
            <a:r>
              <a:rPr lang="en-GB" dirty="0"/>
              <a:t>i</a:t>
            </a:r>
            <a:r>
              <a:rPr lang="en-150" dirty="0"/>
              <a:t>a</a:t>
            </a:r>
            <a:r>
              <a:rPr lang="en-GB" dirty="0"/>
              <a:t>l</a:t>
            </a:r>
            <a:r>
              <a:rPr lang="en-150" dirty="0"/>
              <a:t> </a:t>
            </a:r>
            <a:r>
              <a:rPr lang="en-GB" dirty="0"/>
              <a:t>d</a:t>
            </a:r>
            <a:r>
              <a:rPr lang="en-150" dirty="0"/>
              <a:t>a</a:t>
            </a:r>
            <a:r>
              <a:rPr lang="en-GB" dirty="0"/>
              <a:t>t</a:t>
            </a:r>
            <a:r>
              <a:rPr lang="en-150" dirty="0"/>
              <a:t>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2B572-D3F7-4790-AF68-0FE735AF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4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2BDDAD-8552-486C-A3EE-656FEC5FF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2056" y="2940922"/>
            <a:ext cx="4653110" cy="27468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67AFEA-A83D-4F91-9D84-CA0AD96E48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43535" y="2877995"/>
            <a:ext cx="4759708" cy="280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1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1D12-FEB4-4C83-9F9D-DB0A41A9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Types of gang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6B570-CDA9-4735-B1B2-90D9C8839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b="1" dirty="0"/>
              <a:t>R</a:t>
            </a:r>
            <a:r>
              <a:rPr lang="en-GB" b="1" dirty="0"/>
              <a:t>i</a:t>
            </a:r>
            <a:r>
              <a:rPr lang="en-150" b="1" dirty="0"/>
              <a:t>g</a:t>
            </a:r>
            <a:r>
              <a:rPr lang="en-GB" b="1" dirty="0"/>
              <a:t>i</a:t>
            </a:r>
            <a:r>
              <a:rPr lang="en-150" b="1" dirty="0"/>
              <a:t>d</a:t>
            </a:r>
            <a:r>
              <a:rPr lang="en-150" dirty="0"/>
              <a:t>: </a:t>
            </a:r>
            <a:r>
              <a:rPr lang="en-GB" dirty="0"/>
              <a:t>n</a:t>
            </a:r>
            <a:r>
              <a:rPr lang="en-150" dirty="0"/>
              <a:t>u</a:t>
            </a:r>
            <a:r>
              <a:rPr lang="en-GB" dirty="0"/>
              <a:t>m</a:t>
            </a:r>
            <a:r>
              <a:rPr lang="en-150" dirty="0"/>
              <a:t>b</a:t>
            </a:r>
            <a:r>
              <a:rPr lang="en-GB" dirty="0"/>
              <a:t>e</a:t>
            </a:r>
            <a:r>
              <a:rPr lang="en-150" dirty="0"/>
              <a:t>r </a:t>
            </a:r>
            <a:r>
              <a:rPr lang="en-GB" dirty="0"/>
              <a:t>o</a:t>
            </a:r>
            <a:r>
              <a:rPr lang="en-150" dirty="0"/>
              <a:t>f </a:t>
            </a:r>
            <a:r>
              <a:rPr lang="en-GB" dirty="0"/>
              <a:t>c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e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e</a:t>
            </a:r>
            <a:r>
              <a:rPr lang="en-GB" dirty="0"/>
              <a:t>t</a:t>
            </a:r>
            <a:r>
              <a:rPr lang="en-150" dirty="0"/>
              <a:t> </a:t>
            </a:r>
            <a:r>
              <a:rPr lang="en-GB" dirty="0"/>
              <a:t>b</a:t>
            </a:r>
            <a:r>
              <a:rPr lang="en-150" dirty="0"/>
              <a:t>y </a:t>
            </a:r>
            <a:r>
              <a:rPr lang="en-GB" dirty="0"/>
              <a:t>p</a:t>
            </a:r>
            <a:r>
              <a:rPr lang="en-150" dirty="0"/>
              <a:t>r</a:t>
            </a:r>
            <a:r>
              <a:rPr lang="en-GB" dirty="0"/>
              <a:t>o</a:t>
            </a:r>
            <a:r>
              <a:rPr lang="en-150" dirty="0"/>
              <a:t>g</a:t>
            </a:r>
            <a:r>
              <a:rPr lang="en-GB" dirty="0"/>
              <a:t>r</a:t>
            </a:r>
            <a:r>
              <a:rPr lang="en-150" dirty="0"/>
              <a:t>a</a:t>
            </a:r>
            <a:r>
              <a:rPr lang="en-GB" dirty="0"/>
              <a:t>m</a:t>
            </a:r>
            <a:r>
              <a:rPr lang="en-150" dirty="0"/>
              <a:t>m</a:t>
            </a:r>
            <a:r>
              <a:rPr lang="en-GB" dirty="0"/>
              <a:t>e</a:t>
            </a:r>
            <a:r>
              <a:rPr lang="en-150" dirty="0"/>
              <a:t>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C0DB3-D6CA-4A43-AC6F-7AAA3319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5</a:t>
            </a:fld>
            <a:endParaRPr lang="en-GB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D2414D-FCA4-430E-A634-7605D63A9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915" y="3429000"/>
            <a:ext cx="6966170" cy="257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3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1D12-FEB4-4C83-9F9D-DB0A41A9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Types of gang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6B570-CDA9-4735-B1B2-90D9C8839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b="1" dirty="0"/>
              <a:t>R</a:t>
            </a:r>
            <a:r>
              <a:rPr lang="en-GB" b="1" dirty="0"/>
              <a:t>i</a:t>
            </a:r>
            <a:r>
              <a:rPr lang="en-150" b="1" dirty="0"/>
              <a:t>g</a:t>
            </a:r>
            <a:r>
              <a:rPr lang="en-GB" b="1" dirty="0"/>
              <a:t>i</a:t>
            </a:r>
            <a:r>
              <a:rPr lang="en-150" b="1" dirty="0"/>
              <a:t>d</a:t>
            </a:r>
            <a:r>
              <a:rPr lang="en-150" dirty="0"/>
              <a:t>: </a:t>
            </a:r>
            <a:r>
              <a:rPr lang="en-GB" dirty="0"/>
              <a:t>n</a:t>
            </a:r>
            <a:r>
              <a:rPr lang="en-150" dirty="0"/>
              <a:t>u</a:t>
            </a:r>
            <a:r>
              <a:rPr lang="en-GB" dirty="0"/>
              <a:t>m</a:t>
            </a:r>
            <a:r>
              <a:rPr lang="en-150" dirty="0"/>
              <a:t>b</a:t>
            </a:r>
            <a:r>
              <a:rPr lang="en-GB" dirty="0"/>
              <a:t>e</a:t>
            </a:r>
            <a:r>
              <a:rPr lang="en-150" dirty="0"/>
              <a:t>r </a:t>
            </a:r>
            <a:r>
              <a:rPr lang="en-GB" dirty="0"/>
              <a:t>o</a:t>
            </a:r>
            <a:r>
              <a:rPr lang="en-150" dirty="0"/>
              <a:t>f </a:t>
            </a:r>
            <a:r>
              <a:rPr lang="en-GB" dirty="0"/>
              <a:t>c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e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e</a:t>
            </a:r>
            <a:r>
              <a:rPr lang="en-GB" dirty="0"/>
              <a:t>t</a:t>
            </a:r>
            <a:r>
              <a:rPr lang="en-150" dirty="0"/>
              <a:t> </a:t>
            </a:r>
            <a:r>
              <a:rPr lang="en-GB" dirty="0"/>
              <a:t>b</a:t>
            </a:r>
            <a:r>
              <a:rPr lang="en-150" dirty="0"/>
              <a:t>y </a:t>
            </a:r>
            <a:r>
              <a:rPr lang="en-GB" dirty="0"/>
              <a:t>p</a:t>
            </a:r>
            <a:r>
              <a:rPr lang="en-150" dirty="0"/>
              <a:t>r</a:t>
            </a:r>
            <a:r>
              <a:rPr lang="en-GB" dirty="0"/>
              <a:t>o</a:t>
            </a:r>
            <a:r>
              <a:rPr lang="en-150" dirty="0"/>
              <a:t>g</a:t>
            </a:r>
            <a:r>
              <a:rPr lang="en-GB" dirty="0"/>
              <a:t>r</a:t>
            </a:r>
            <a:r>
              <a:rPr lang="en-150" dirty="0"/>
              <a:t>a</a:t>
            </a:r>
            <a:r>
              <a:rPr lang="en-GB" dirty="0"/>
              <a:t>m</a:t>
            </a:r>
            <a:r>
              <a:rPr lang="en-150" dirty="0"/>
              <a:t>m</a:t>
            </a:r>
            <a:r>
              <a:rPr lang="en-GB" dirty="0"/>
              <a:t>e</a:t>
            </a:r>
            <a:r>
              <a:rPr lang="en-150" dirty="0"/>
              <a:t>r</a:t>
            </a:r>
          </a:p>
          <a:p>
            <a:r>
              <a:rPr lang="en-150" b="1" dirty="0"/>
              <a:t>Moldable</a:t>
            </a:r>
            <a:r>
              <a:rPr lang="en-150" dirty="0"/>
              <a:t>: number of cores assigned during scheduling</a:t>
            </a:r>
            <a:endParaRPr lang="en-GB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C0DB3-D6CA-4A43-AC6F-7AAA3319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6</a:t>
            </a:fld>
            <a:endParaRPr lang="en-GB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B01846-EFE4-42A9-B902-28F61CA76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917" y="3429000"/>
            <a:ext cx="6966168" cy="2573831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E5518715-9E1F-4E3C-8307-FAA637848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915" y="3429000"/>
            <a:ext cx="6961686" cy="25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73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1D12-FEB4-4C83-9F9D-DB0A41A9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Types of gang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6B570-CDA9-4735-B1B2-90D9C8839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b="1" dirty="0"/>
              <a:t>R</a:t>
            </a:r>
            <a:r>
              <a:rPr lang="en-GB" b="1" dirty="0"/>
              <a:t>i</a:t>
            </a:r>
            <a:r>
              <a:rPr lang="en-150" b="1" dirty="0"/>
              <a:t>g</a:t>
            </a:r>
            <a:r>
              <a:rPr lang="en-GB" b="1" dirty="0"/>
              <a:t>i</a:t>
            </a:r>
            <a:r>
              <a:rPr lang="en-150" b="1" dirty="0"/>
              <a:t>d</a:t>
            </a:r>
            <a:r>
              <a:rPr lang="en-150" dirty="0"/>
              <a:t>: </a:t>
            </a:r>
            <a:r>
              <a:rPr lang="en-GB" dirty="0"/>
              <a:t>n</a:t>
            </a:r>
            <a:r>
              <a:rPr lang="en-150" dirty="0"/>
              <a:t>u</a:t>
            </a:r>
            <a:r>
              <a:rPr lang="en-GB" dirty="0"/>
              <a:t>m</a:t>
            </a:r>
            <a:r>
              <a:rPr lang="en-150" dirty="0"/>
              <a:t>b</a:t>
            </a:r>
            <a:r>
              <a:rPr lang="en-GB" dirty="0"/>
              <a:t>e</a:t>
            </a:r>
            <a:r>
              <a:rPr lang="en-150" dirty="0"/>
              <a:t>r </a:t>
            </a:r>
            <a:r>
              <a:rPr lang="en-GB" dirty="0"/>
              <a:t>o</a:t>
            </a:r>
            <a:r>
              <a:rPr lang="en-150" dirty="0"/>
              <a:t>f </a:t>
            </a:r>
            <a:r>
              <a:rPr lang="en-GB" dirty="0"/>
              <a:t>c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e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e</a:t>
            </a:r>
            <a:r>
              <a:rPr lang="en-GB" dirty="0"/>
              <a:t>t</a:t>
            </a:r>
            <a:r>
              <a:rPr lang="en-150" dirty="0"/>
              <a:t> </a:t>
            </a:r>
            <a:r>
              <a:rPr lang="en-GB" dirty="0"/>
              <a:t>b</a:t>
            </a:r>
            <a:r>
              <a:rPr lang="en-150" dirty="0"/>
              <a:t>y </a:t>
            </a:r>
            <a:r>
              <a:rPr lang="en-GB" dirty="0"/>
              <a:t>p</a:t>
            </a:r>
            <a:r>
              <a:rPr lang="en-150" dirty="0"/>
              <a:t>r</a:t>
            </a:r>
            <a:r>
              <a:rPr lang="en-GB" dirty="0"/>
              <a:t>o</a:t>
            </a:r>
            <a:r>
              <a:rPr lang="en-150" dirty="0"/>
              <a:t>g</a:t>
            </a:r>
            <a:r>
              <a:rPr lang="en-GB" dirty="0"/>
              <a:t>r</a:t>
            </a:r>
            <a:r>
              <a:rPr lang="en-150" dirty="0"/>
              <a:t>a</a:t>
            </a:r>
            <a:r>
              <a:rPr lang="en-GB" dirty="0"/>
              <a:t>m</a:t>
            </a:r>
            <a:r>
              <a:rPr lang="en-150" dirty="0"/>
              <a:t>m</a:t>
            </a:r>
            <a:r>
              <a:rPr lang="en-GB" dirty="0"/>
              <a:t>e</a:t>
            </a:r>
            <a:r>
              <a:rPr lang="en-150" dirty="0"/>
              <a:t>r</a:t>
            </a:r>
          </a:p>
          <a:p>
            <a:r>
              <a:rPr lang="en-150" b="1" dirty="0"/>
              <a:t>Moldable</a:t>
            </a:r>
            <a:r>
              <a:rPr lang="en-150" dirty="0"/>
              <a:t>: number of cores assigned during scheduling</a:t>
            </a:r>
          </a:p>
          <a:p>
            <a:r>
              <a:rPr lang="en-150" b="1" dirty="0"/>
              <a:t>Malleable</a:t>
            </a:r>
            <a:r>
              <a:rPr lang="en-150" dirty="0"/>
              <a:t>: Number of cores can change during runtime</a:t>
            </a:r>
            <a:endParaRPr lang="en-GB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C0DB3-D6CA-4A43-AC6F-7AAA3319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7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B01846-EFE4-42A9-B902-28F61CA76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12917" y="3429000"/>
            <a:ext cx="6966168" cy="257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77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animClr clrSpc="rgb" dir="cw">
                                      <p:cBhvr>
                                        <p:cTn id="7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set>
                                      <p:cBhvr>
                                        <p:cTn id="8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animClr clrSpc="rgb" dir="cw">
                                      <p:cBhvr>
                                        <p:cTn id="12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set>
                                      <p:cBhvr>
                                        <p:cTn id="13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2AD00-8EE4-4735-BEDE-BEB1F93D6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P</a:t>
            </a:r>
            <a:r>
              <a:rPr lang="en-GB" dirty="0"/>
              <a:t>r</a:t>
            </a:r>
            <a:r>
              <a:rPr lang="en-150" dirty="0"/>
              <a:t>e</a:t>
            </a:r>
            <a:r>
              <a:rPr lang="en-GB" dirty="0"/>
              <a:t>v</a:t>
            </a:r>
            <a:r>
              <a:rPr lang="en-150" dirty="0"/>
              <a:t>i</a:t>
            </a:r>
            <a:r>
              <a:rPr lang="en-GB" dirty="0"/>
              <a:t>o</a:t>
            </a:r>
            <a:r>
              <a:rPr lang="en-150" dirty="0"/>
              <a:t>u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w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9BE75-4890-4E9C-B99F-CDE75D2B9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t</a:t>
            </a:r>
            <a:r>
              <a:rPr lang="en-GB" dirty="0"/>
              <a:t>r</a:t>
            </a:r>
            <a:r>
              <a:rPr lang="en-150" dirty="0"/>
              <a:t>o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c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i</a:t>
            </a:r>
            <a:r>
              <a:rPr lang="en-150" dirty="0"/>
              <a:t>n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 </a:t>
            </a:r>
            <a:r>
              <a:rPr lang="en-GB" dirty="0"/>
              <a:t>c</a:t>
            </a:r>
            <a:r>
              <a:rPr lang="en-150" dirty="0"/>
              <a:t>o</a:t>
            </a:r>
            <a:r>
              <a:rPr lang="en-GB" dirty="0"/>
              <a:t>n</a:t>
            </a:r>
            <a:r>
              <a:rPr lang="en-150" dirty="0"/>
              <a:t>text of high-performance computing</a:t>
            </a:r>
            <a:r>
              <a:rPr lang="en-150" baseline="30000" dirty="0"/>
              <a:t>[1]</a:t>
            </a:r>
          </a:p>
          <a:p>
            <a:r>
              <a:rPr lang="en-150" dirty="0"/>
              <a:t>In real-time:</a:t>
            </a:r>
          </a:p>
          <a:p>
            <a:pPr lvl="1"/>
            <a:r>
              <a:rPr lang="en-150" dirty="0"/>
              <a:t>We know that JLFP scheduler is no</a:t>
            </a:r>
            <a:r>
              <a:rPr lang="en-GB" dirty="0"/>
              <a:t>t</a:t>
            </a:r>
            <a:r>
              <a:rPr lang="en-150" dirty="0"/>
              <a:t> </a:t>
            </a:r>
            <a:r>
              <a:rPr lang="en-GB" dirty="0"/>
              <a:t>p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d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t</a:t>
            </a:r>
            <a:r>
              <a:rPr lang="en-150" dirty="0"/>
              <a:t>a</a:t>
            </a:r>
            <a:r>
              <a:rPr lang="en-GB" dirty="0"/>
              <a:t>b</a:t>
            </a:r>
            <a:r>
              <a:rPr lang="en-150" dirty="0"/>
              <a:t>l</a:t>
            </a:r>
            <a:r>
              <a:rPr lang="en-GB" dirty="0"/>
              <a:t>e</a:t>
            </a:r>
            <a:r>
              <a:rPr lang="en-150" dirty="0"/>
              <a:t>/</a:t>
            </a:r>
            <a:r>
              <a:rPr lang="en-GB" dirty="0"/>
              <a:t>s</a:t>
            </a:r>
            <a:r>
              <a:rPr lang="en-150" dirty="0"/>
              <a:t>u</a:t>
            </a:r>
            <a:r>
              <a:rPr lang="en-GB" dirty="0"/>
              <a:t>s</a:t>
            </a:r>
            <a:r>
              <a:rPr lang="en-150" dirty="0"/>
              <a:t>t</a:t>
            </a:r>
            <a:r>
              <a:rPr lang="en-GB" dirty="0"/>
              <a:t>a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a</a:t>
            </a:r>
            <a:r>
              <a:rPr lang="en-GB" dirty="0"/>
              <a:t>b</a:t>
            </a:r>
            <a:r>
              <a:rPr lang="en-150" dirty="0"/>
              <a:t>l</a:t>
            </a:r>
            <a:r>
              <a:rPr lang="en-GB" dirty="0"/>
              <a:t>e</a:t>
            </a:r>
            <a:r>
              <a:rPr lang="en-150" baseline="30000" dirty="0"/>
              <a:t>[2]</a:t>
            </a:r>
          </a:p>
          <a:p>
            <a:pPr lvl="1"/>
            <a:r>
              <a:rPr lang="en-150" dirty="0"/>
              <a:t>Most of the work is focused in fully-preemptive solutions:</a:t>
            </a:r>
          </a:p>
          <a:p>
            <a:pPr lvl="2"/>
            <a:r>
              <a:rPr lang="en-GB" dirty="0"/>
              <a:t>O</a:t>
            </a:r>
            <a:r>
              <a:rPr lang="en-150" dirty="0"/>
              <a:t>p</a:t>
            </a:r>
            <a:r>
              <a:rPr lang="en-GB" dirty="0"/>
              <a:t>t</a:t>
            </a:r>
            <a:r>
              <a:rPr lang="en-150" dirty="0"/>
              <a:t>i</a:t>
            </a:r>
            <a:r>
              <a:rPr lang="en-GB" dirty="0"/>
              <a:t>m</a:t>
            </a:r>
            <a:r>
              <a:rPr lang="en-150" dirty="0"/>
              <a:t>a</a:t>
            </a:r>
            <a:r>
              <a:rPr lang="en-GB" dirty="0"/>
              <a:t>l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e</a:t>
            </a:r>
            <a:r>
              <a:rPr lang="en-GB" dirty="0"/>
              <a:t>r</a:t>
            </a:r>
            <a:r>
              <a:rPr lang="en-150" dirty="0"/>
              <a:t> </a:t>
            </a:r>
            <a:r>
              <a:rPr lang="en-GB" dirty="0"/>
              <a:t>f</a:t>
            </a:r>
            <a:r>
              <a:rPr lang="en-150" dirty="0"/>
              <a:t>o</a:t>
            </a:r>
            <a:r>
              <a:rPr lang="en-GB" dirty="0"/>
              <a:t>r</a:t>
            </a:r>
            <a:r>
              <a:rPr lang="en-150" dirty="0"/>
              <a:t> </a:t>
            </a:r>
            <a:r>
              <a:rPr lang="en-GB" dirty="0"/>
              <a:t>r</a:t>
            </a:r>
            <a:r>
              <a:rPr lang="en-150" dirty="0"/>
              <a:t>i</a:t>
            </a:r>
            <a:r>
              <a:rPr lang="en-GB" dirty="0"/>
              <a:t>g</a:t>
            </a:r>
            <a:r>
              <a:rPr lang="en-150" dirty="0"/>
              <a:t>i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 (</a:t>
            </a:r>
            <a:r>
              <a:rPr lang="en-GB" dirty="0"/>
              <a:t>D</a:t>
            </a:r>
            <a:r>
              <a:rPr lang="en-150" dirty="0"/>
              <a:t>P-</a:t>
            </a:r>
            <a:r>
              <a:rPr lang="en-GB" dirty="0"/>
              <a:t>F</a:t>
            </a:r>
            <a:r>
              <a:rPr lang="en-150" dirty="0"/>
              <a:t>air)</a:t>
            </a:r>
            <a:r>
              <a:rPr lang="en-150" baseline="30000" dirty="0"/>
              <a:t>[3]</a:t>
            </a:r>
          </a:p>
          <a:p>
            <a:pPr lvl="2"/>
            <a:r>
              <a:rPr lang="en-150" dirty="0"/>
              <a:t>Moldable scheduler</a:t>
            </a:r>
            <a:r>
              <a:rPr lang="en-150" baseline="30000" dirty="0"/>
              <a:t>[4]</a:t>
            </a:r>
          </a:p>
          <a:p>
            <a:pPr lvl="1"/>
            <a:r>
              <a:rPr lang="en-150" dirty="0"/>
              <a:t>Bundled scheduling</a:t>
            </a:r>
            <a:r>
              <a:rPr lang="en-150" baseline="30000" dirty="0"/>
              <a:t>[5]</a:t>
            </a:r>
          </a:p>
          <a:p>
            <a:pPr lvl="2"/>
            <a:r>
              <a:rPr lang="en-GB" dirty="0"/>
              <a:t>T</a:t>
            </a:r>
            <a:r>
              <a:rPr lang="en-150" dirty="0"/>
              <a:t>a</a:t>
            </a:r>
            <a:r>
              <a:rPr lang="en-GB" dirty="0"/>
              <a:t>s</a:t>
            </a:r>
            <a:r>
              <a:rPr lang="en-150" dirty="0"/>
              <a:t>k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w</a:t>
            </a:r>
            <a:r>
              <a:rPr lang="en-150" dirty="0"/>
              <a:t>i</a:t>
            </a:r>
            <a:r>
              <a:rPr lang="en-GB" dirty="0"/>
              <a:t>t</a:t>
            </a:r>
            <a:r>
              <a:rPr lang="en-150" dirty="0"/>
              <a:t>h </a:t>
            </a:r>
            <a:r>
              <a:rPr lang="en-GB" dirty="0"/>
              <a:t>p</a:t>
            </a:r>
            <a:r>
              <a:rPr lang="en-150" dirty="0"/>
              <a:t>r</a:t>
            </a:r>
            <a:r>
              <a:rPr lang="en-GB" dirty="0"/>
              <a:t>e</a:t>
            </a:r>
            <a:r>
              <a:rPr lang="en-150" dirty="0"/>
              <a:t>c</a:t>
            </a:r>
            <a:r>
              <a:rPr lang="en-GB" dirty="0"/>
              <a:t>e</a:t>
            </a:r>
            <a:r>
              <a:rPr lang="en-150" dirty="0"/>
              <a:t>d</a:t>
            </a:r>
            <a:r>
              <a:rPr lang="en-GB" dirty="0"/>
              <a:t>e</a:t>
            </a:r>
            <a:r>
              <a:rPr lang="en-150" dirty="0"/>
              <a:t>n</a:t>
            </a:r>
            <a:r>
              <a:rPr lang="en-GB" dirty="0"/>
              <a:t>c</a:t>
            </a:r>
            <a:r>
              <a:rPr lang="en-150" dirty="0"/>
              <a:t>e </a:t>
            </a:r>
            <a:r>
              <a:rPr lang="en-GB" dirty="0"/>
              <a:t>c</a:t>
            </a:r>
            <a:r>
              <a:rPr lang="en-150" dirty="0"/>
              <a:t>o</a:t>
            </a:r>
            <a:r>
              <a:rPr lang="en-GB" dirty="0"/>
              <a:t>n</a:t>
            </a:r>
            <a:r>
              <a:rPr lang="en-150" dirty="0"/>
              <a:t>s</a:t>
            </a:r>
            <a:r>
              <a:rPr lang="en-GB" dirty="0"/>
              <a:t>t</a:t>
            </a:r>
            <a:r>
              <a:rPr lang="en-150" dirty="0"/>
              <a:t>r</a:t>
            </a:r>
            <a:r>
              <a:rPr lang="en-GB" dirty="0"/>
              <a:t>a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t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m</a:t>
            </a:r>
            <a:r>
              <a:rPr lang="en-150" dirty="0"/>
              <a:t>o</a:t>
            </a:r>
            <a:r>
              <a:rPr lang="en-GB" dirty="0"/>
              <a:t>d</a:t>
            </a:r>
            <a:r>
              <a:rPr lang="en-150" dirty="0"/>
              <a:t>e</a:t>
            </a:r>
            <a:r>
              <a:rPr lang="en-GB" dirty="0"/>
              <a:t>l</a:t>
            </a:r>
            <a:r>
              <a:rPr lang="en-150" dirty="0"/>
              <a:t>l</a:t>
            </a:r>
            <a:r>
              <a:rPr lang="en-GB" dirty="0"/>
              <a:t>e</a:t>
            </a:r>
            <a:r>
              <a:rPr lang="en-150" dirty="0"/>
              <a:t>d </a:t>
            </a:r>
            <a:r>
              <a:rPr lang="en-GB" dirty="0"/>
              <a:t>a</a:t>
            </a:r>
            <a:r>
              <a:rPr lang="en-150" dirty="0"/>
              <a:t>s </a:t>
            </a:r>
            <a:r>
              <a:rPr lang="en-GB" dirty="0"/>
              <a:t>a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u</a:t>
            </a:r>
            <a:r>
              <a:rPr lang="en-GB" dirty="0"/>
              <a:t>c</a:t>
            </a:r>
            <a:r>
              <a:rPr lang="en-150" dirty="0"/>
              <a:t>c</a:t>
            </a:r>
            <a:r>
              <a:rPr lang="en-GB" dirty="0"/>
              <a:t>e</a:t>
            </a:r>
            <a:r>
              <a:rPr lang="en-150" dirty="0"/>
              <a:t>s</a:t>
            </a:r>
            <a:r>
              <a:rPr lang="en-GB" dirty="0"/>
              <a:t>s</a:t>
            </a:r>
            <a:r>
              <a:rPr lang="en-150" dirty="0"/>
              <a:t>i</a:t>
            </a:r>
            <a:r>
              <a:rPr lang="en-GB" dirty="0"/>
              <a:t>o</a:t>
            </a:r>
            <a:r>
              <a:rPr lang="en-150" dirty="0"/>
              <a:t>n </a:t>
            </a:r>
            <a:r>
              <a:rPr lang="en-GB" dirty="0"/>
              <a:t>o</a:t>
            </a:r>
            <a:r>
              <a:rPr lang="en-150" dirty="0"/>
              <a:t>f </a:t>
            </a:r>
            <a:r>
              <a:rPr lang="en-GB" dirty="0"/>
              <a:t>b</a:t>
            </a:r>
            <a:r>
              <a:rPr lang="en-150" dirty="0"/>
              <a:t>u</a:t>
            </a:r>
            <a:r>
              <a:rPr lang="en-GB" dirty="0"/>
              <a:t>n</a:t>
            </a:r>
            <a:r>
              <a:rPr lang="en-150" dirty="0"/>
              <a:t>d</a:t>
            </a:r>
            <a:r>
              <a:rPr lang="en-GB" dirty="0"/>
              <a:t>l</a:t>
            </a:r>
            <a:r>
              <a:rPr lang="en-150" dirty="0"/>
              <a:t>e</a:t>
            </a:r>
            <a:r>
              <a:rPr lang="en-GB" dirty="0"/>
              <a:t>s</a:t>
            </a:r>
            <a:endParaRPr lang="en-150" dirty="0"/>
          </a:p>
          <a:p>
            <a:pPr lvl="2"/>
            <a:r>
              <a:rPr lang="en-150" dirty="0"/>
              <a:t>Our limited-preemptive definition comes from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0137C-F653-40C2-B18A-E7333D555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8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4BDFA7-9760-4F17-BA63-549C8364FEE0}"/>
              </a:ext>
            </a:extLst>
          </p:cNvPr>
          <p:cNvSpPr txBox="1"/>
          <p:nvPr/>
        </p:nvSpPr>
        <p:spPr>
          <a:xfrm>
            <a:off x="1965435" y="6230227"/>
            <a:ext cx="1860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sz="1600" baseline="30000" dirty="0">
                <a:solidFill>
                  <a:srgbClr val="FFFFFF"/>
                </a:solidFill>
                <a:latin typeface="+mj-lt"/>
                <a:ea typeface="Noto Sans CJK SC" pitchFamily="2"/>
                <a:cs typeface="Arial" panose="020B0604020202020204" pitchFamily="34" charset="0"/>
              </a:rPr>
              <a:t>[1]</a:t>
            </a:r>
            <a:r>
              <a:rPr lang="en-GB" sz="1600" dirty="0">
                <a:solidFill>
                  <a:srgbClr val="FFFFFF"/>
                </a:solidFill>
                <a:latin typeface="+mj-lt"/>
                <a:ea typeface="Noto Sans CJK SC" pitchFamily="2"/>
                <a:cs typeface="Arial" panose="020B0604020202020204" pitchFamily="34" charset="0"/>
              </a:rPr>
              <a:t>Ousterhout, 1982</a:t>
            </a:r>
            <a:endParaRPr lang="en-GB" sz="16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7CB406-3919-47F1-9CDC-EA2140840398}"/>
              </a:ext>
            </a:extLst>
          </p:cNvPr>
          <p:cNvSpPr/>
          <p:nvPr/>
        </p:nvSpPr>
        <p:spPr>
          <a:xfrm>
            <a:off x="1970201" y="6509688"/>
            <a:ext cx="2233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sz="1600" baseline="300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[2]</a:t>
            </a:r>
            <a:r>
              <a:rPr lang="en-GB" sz="16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Goossens et al., 2010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DA36A-725C-4698-8AB5-96B138DAB20A}"/>
              </a:ext>
            </a:extLst>
          </p:cNvPr>
          <p:cNvSpPr txBox="1"/>
          <p:nvPr/>
        </p:nvSpPr>
        <p:spPr>
          <a:xfrm>
            <a:off x="4204139" y="6231435"/>
            <a:ext cx="2233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aseline="30000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GB" dirty="0"/>
              <a:t>[</a:t>
            </a:r>
            <a:r>
              <a:rPr lang="en-150" dirty="0"/>
              <a:t>3</a:t>
            </a:r>
            <a:r>
              <a:rPr lang="en-GB" dirty="0"/>
              <a:t>]</a:t>
            </a:r>
            <a:r>
              <a:rPr lang="en-GB" baseline="0" dirty="0"/>
              <a:t>Goossens et al., 2016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D7AEE6-C2FA-4ABD-9DE7-114CBD552E90}"/>
              </a:ext>
            </a:extLst>
          </p:cNvPr>
          <p:cNvSpPr/>
          <p:nvPr/>
        </p:nvSpPr>
        <p:spPr>
          <a:xfrm>
            <a:off x="4204139" y="6505185"/>
            <a:ext cx="2038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aseline="300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[</a:t>
            </a:r>
            <a:r>
              <a:rPr lang="en-150" sz="1600" baseline="300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4</a:t>
            </a:r>
            <a:r>
              <a:rPr lang="en-GB" sz="1600" baseline="300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]</a:t>
            </a:r>
            <a:r>
              <a:rPr lang="en-GB" sz="16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Berten et al., 2011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952FAB-C182-4EE4-9293-695C1BDAB1CE}"/>
              </a:ext>
            </a:extLst>
          </p:cNvPr>
          <p:cNvSpPr/>
          <p:nvPr/>
        </p:nvSpPr>
        <p:spPr>
          <a:xfrm>
            <a:off x="6438076" y="6230227"/>
            <a:ext cx="1989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aseline="300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[4]</a:t>
            </a:r>
            <a:r>
              <a:rPr lang="en-GB" sz="16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Wasly et al., 2017</a:t>
            </a:r>
          </a:p>
        </p:txBody>
      </p:sp>
    </p:spTree>
    <p:extLst>
      <p:ext uri="{BB962C8B-B14F-4D97-AF65-F5344CB8AC3E}">
        <p14:creationId xmlns:p14="http://schemas.microsoft.com/office/powerpoint/2010/main" val="194814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24D4B-C6E4-46E8-800B-B31B15B9C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Summarizing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3402A-A4A9-4664-BAE6-9AF34DA43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9</a:t>
            </a:fld>
            <a:endParaRPr lang="en-GB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0A419C-D1B9-49FD-B4F6-0F3B21314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42" y="1597572"/>
            <a:ext cx="11208316" cy="41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319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Delft_horizontal_template.potx" id="{EFC5E46F-4315-4591-A770-616E58271BB4}" vid="{C5DBB3DB-8ECA-4AEF-8836-4E1FDE5E37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TUDelft_horizontal_template</Template>
  <TotalTime>201</TotalTime>
  <Words>1393</Words>
  <Application>Microsoft Office PowerPoint</Application>
  <PresentationFormat>Widescreen</PresentationFormat>
  <Paragraphs>150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Scheduling and Analysis of Limited-Preemptive Malleable Gang Taks</vt:lpstr>
      <vt:lpstr>What is gang?</vt:lpstr>
      <vt:lpstr>Why gang?</vt:lpstr>
      <vt:lpstr>Why gang?</vt:lpstr>
      <vt:lpstr>Types of gang</vt:lpstr>
      <vt:lpstr>Types of gang</vt:lpstr>
      <vt:lpstr>Types of gang</vt:lpstr>
      <vt:lpstr>Previous work</vt:lpstr>
      <vt:lpstr>Summarizing</vt:lpstr>
      <vt:lpstr>Summarizing</vt:lpstr>
      <vt:lpstr>Our work</vt:lpstr>
      <vt:lpstr>Project goals</vt:lpstr>
      <vt:lpstr>Schedule Abstraction Graph</vt:lpstr>
      <vt:lpstr>Job-Level Fixed Priority Scheduler for Gang</vt:lpstr>
      <vt:lpstr>Difficulties related to SAG</vt:lpstr>
      <vt:lpstr>Analysis</vt:lpstr>
      <vt:lpstr>Analysis</vt:lpstr>
      <vt:lpstr>Analysis</vt:lpstr>
      <vt:lpstr>Analysis</vt:lpstr>
      <vt:lpstr>LPMRGS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Scheduling and Analysis of Limited-Preemptive Malleable Gang Taks</dc:title>
  <dc:creator>Joan Marce i Igual</dc:creator>
  <cp:lastModifiedBy>Joan Marce i Igual</cp:lastModifiedBy>
  <cp:revision>120</cp:revision>
  <dcterms:created xsi:type="dcterms:W3CDTF">2020-02-18T15:41:45Z</dcterms:created>
  <dcterms:modified xsi:type="dcterms:W3CDTF">2020-02-18T19:30:45Z</dcterms:modified>
</cp:coreProperties>
</file>