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13" r:id="rId3"/>
    <p:sldId id="342" r:id="rId4"/>
    <p:sldId id="330" r:id="rId5"/>
    <p:sldId id="332" r:id="rId6"/>
    <p:sldId id="333" r:id="rId7"/>
    <p:sldId id="334" r:id="rId8"/>
    <p:sldId id="336" r:id="rId9"/>
    <p:sldId id="257" r:id="rId10"/>
    <p:sldId id="337" r:id="rId11"/>
    <p:sldId id="329" r:id="rId12"/>
    <p:sldId id="338" r:id="rId13"/>
    <p:sldId id="339" r:id="rId14"/>
    <p:sldId id="340" r:id="rId15"/>
    <p:sldId id="341" r:id="rId16"/>
    <p:sldId id="343" r:id="rId17"/>
    <p:sldId id="344" r:id="rId18"/>
    <p:sldId id="345" r:id="rId19"/>
    <p:sldId id="34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A4CE4F-E0B9-4BBC-96B4-08366A2AD3B5}">
          <p14:sldIdLst>
            <p14:sldId id="256"/>
            <p14:sldId id="313"/>
            <p14:sldId id="342"/>
          </p14:sldIdLst>
        </p14:section>
        <p14:section name="New state" id="{74B993FE-2821-47C9-8880-93FC634A7B8C}">
          <p14:sldIdLst>
            <p14:sldId id="330"/>
            <p14:sldId id="332"/>
            <p14:sldId id="333"/>
            <p14:sldId id="334"/>
            <p14:sldId id="336"/>
          </p14:sldIdLst>
        </p14:section>
        <p14:section name="Precedence" id="{7BBDB194-5B9A-47CE-B5D5-7F6D2A74CD8A}">
          <p14:sldIdLst>
            <p14:sldId id="257"/>
            <p14:sldId id="337"/>
            <p14:sldId id="329"/>
            <p14:sldId id="338"/>
          </p14:sldIdLst>
        </p14:section>
        <p14:section name="Moldable gang" id="{B875FF71-B3F3-4711-B118-6F3B787E6880}">
          <p14:sldIdLst>
            <p14:sldId id="339"/>
            <p14:sldId id="340"/>
            <p14:sldId id="341"/>
            <p14:sldId id="343"/>
            <p14:sldId id="344"/>
            <p14:sldId id="345"/>
            <p14:sldId id="3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EFF7"/>
    <a:srgbClr val="AEE2F0"/>
    <a:srgbClr val="98DAEC"/>
    <a:srgbClr val="42BBDD"/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2" autoAdjust="0"/>
    <p:restoredTop sz="96357" autoAdjust="0"/>
  </p:normalViewPr>
  <p:slideViewPr>
    <p:cSldViewPr snapToGrid="0">
      <p:cViewPr varScale="1">
        <p:scale>
          <a:sx n="99" d="100"/>
          <a:sy n="99" d="100"/>
        </p:scale>
        <p:origin x="72" y="3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8BF1833-6975-429C-9183-714EB1A6ABC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79EA4-0F00-4A03-9719-9059B7A027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8881B-A1D3-4C57-8848-AF310D754CB8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39126B-56DF-43DC-B094-0F4771A20DF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5EFCA-826E-4DA8-A8E8-34A90E1E6E9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FC4F8-5E15-45FE-81BC-C5030EDBF5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630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7E13D9-DB12-424B-A0B8-3D2EDA86849F}" type="datetimeFigureOut">
              <a:rPr lang="en-GB" smtClean="0"/>
              <a:t>06/05/2020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DCBAA-299B-4552-9387-24D12127C08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664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4426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9740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29725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66481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58511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61990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73285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5611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6387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713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5534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467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5888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5495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0802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9159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B0F26-C018-4475-8D5C-D38546A76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0C3C9-E80E-4018-862E-DFB3C6F5D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10515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31EC9-AEA9-4B21-8C93-C0652A0A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8A22E1-EB92-4D54-BACA-04AA8A92E613}" type="datetime1">
              <a:rPr lang="en-GB" smtClean="0"/>
              <a:t>06/05/2020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056A6-F03B-486B-9384-5438F28F1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B6616-4D13-4823-A047-747DD71B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65F0C3-D9E9-4961-A3A4-87F2116D42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85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BB01-B048-446F-8BEE-C07156F2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8E65C-5860-4424-AE89-3F6DBD598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D628A-7F7E-4580-A1EE-64CAE2066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ACEA-79DB-4B06-B53C-1515C6E9AA2A}" type="datetime1">
              <a:rPr lang="en-GB" smtClean="0"/>
              <a:t>06/05/2020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E5580-58FE-43BE-B895-CA3E6875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DC36F-B23F-4B27-9039-852F53528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6289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8473C-BE99-411A-83AD-5B1DFB65CA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74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ADB4E-125B-42BD-B566-03D639C01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7447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98456-E8FC-4ADC-8BEA-5FBDE7930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A314-3A0B-49C4-ADB0-F8BBA4139E56}" type="datetime1">
              <a:rPr lang="en-GB" smtClean="0"/>
              <a:t>06/05/2020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B0067-5992-46B9-8A1E-65391BF9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1E721-8B08-43CD-8518-0CF29AD1D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836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3DE55-9F76-49FE-86BD-1E8B88766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8DBB0-1C2F-494B-9ED8-22218757F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47E90-2CDC-4088-A8E5-5B2BBFE2C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987B-0079-4EE9-8A70-14597C3743BC}" type="datetime1">
              <a:rPr lang="en-GB" smtClean="0"/>
              <a:t>06/05/2020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AD877-73B1-4111-9DBF-128F450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7D27-5153-422E-9618-B9A5079F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4106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2C87D-B880-4ADC-9124-17E79F7C0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DECED-6865-4FD7-BB30-426F238CF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125AF-0E82-462A-AB18-7ACDD06A9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6FE2-9B88-4810-AC3E-E01CD02C2930}" type="datetime1">
              <a:rPr lang="en-GB" smtClean="0"/>
              <a:t>06/05/2020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5A38D-B0F1-4A35-BBF0-84603F5E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9E72C-AFBB-463F-B3B8-897E77502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653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0F30C-D9EF-417A-BB30-C0B601FB0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3EA1D-39E1-4785-8201-0961743FE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59301"/>
            <a:ext cx="5181600" cy="45256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CD81D-F987-43E1-AC04-2BFEFFE04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59301"/>
            <a:ext cx="5181600" cy="45256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62BAA-AFFB-4046-94FC-A09C776F7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68621-535E-44A6-A126-3F2534EA9A7B}" type="datetime1">
              <a:rPr lang="en-GB" smtClean="0"/>
              <a:t>06/05/2020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151EF-F1F8-4ADF-959C-C8EF498A7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413FE-70D7-470C-8DC9-4BA3847F2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7041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C267-B81A-4C16-9004-87C3882B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34182-1CD1-40F5-90BF-E8F9CDD3C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72BB1-CEE4-4E26-8222-1FC52BCA6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7"/>
            <a:ext cx="5157787" cy="357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65AB69-5642-487F-9997-20B7F2C32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8DEA59-EB79-43FA-904D-D27398644C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57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3C2370-C2D2-4438-90C7-050F3B514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5B32-CFB7-415D-9B96-9BE2AE3D1AAC}" type="datetime1">
              <a:rPr lang="en-GB" smtClean="0"/>
              <a:t>06/05/2020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C77980-2559-4526-8EE5-3238452BB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A08436-8756-4349-9068-BEE3BD15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282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2BA4-F3ED-457B-AA83-F384104BB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B5F60B-AC3F-4751-9F55-421333925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1E27-F50C-4FD5-A040-64C12EA57AB4}" type="datetime1">
              <a:rPr lang="en-GB" smtClean="0"/>
              <a:t>06/05/2020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332F97-A202-4A47-A827-0FFA2B66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C9CBC-A98D-48FC-B0E9-3649E818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379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16AFF6-E170-4FB6-8215-E7848DAE4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BC3F-8614-44B4-9683-36A45BFFB7A1}" type="datetime1">
              <a:rPr lang="en-GB" smtClean="0"/>
              <a:t>06/05/2020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04BEC0-D301-4E8D-94B6-66BFACB9D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DD39B-ACC9-4BE5-809C-0D27E799B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92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5DCB2-6C57-4AE3-B3BB-390832D86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8C0D1-D794-4975-9F3C-C648CDF04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A1876-7E30-4830-8465-8C5824ECB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A4FF7-E52B-4408-AE09-8519152BF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1C06-D056-41B0-9F5F-5E90B83401B6}" type="datetime1">
              <a:rPr lang="en-GB" smtClean="0"/>
              <a:t>06/05/2020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C2A34-DEA4-4413-9660-F204588DD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2AEC1-AA5A-45AB-A580-859BE5F8E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8909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27212-D3D5-4E17-A2C0-D17F4C079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F5672D-5E2D-4B29-95E2-049C8F57D2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44F36-3489-4D6F-B147-9160D37FE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0233F-A86A-4775-BDFA-70A392D36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FB93-9673-43A0-BDFE-39DE919D7FF9}" type="datetime1">
              <a:rPr lang="en-GB" smtClean="0"/>
              <a:t>06/05/2020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2DFFC-202E-4369-80FE-B7AF6CA59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FED85-59B0-4EC4-894D-5395D2AE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8187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7334E3F-BD1F-44E6-BCA5-BD99406F48FD}"/>
              </a:ext>
            </a:extLst>
          </p:cNvPr>
          <p:cNvSpPr/>
          <p:nvPr userDrawn="1"/>
        </p:nvSpPr>
        <p:spPr>
          <a:xfrm>
            <a:off x="0" y="6222112"/>
            <a:ext cx="12192000" cy="635888"/>
          </a:xfrm>
          <a:prstGeom prst="rect">
            <a:avLst/>
          </a:prstGeom>
          <a:solidFill>
            <a:srgbClr val="00A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5C9A93-EF6B-4541-9DBB-D2AE7161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4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AABDD-2E86-447A-B64F-7A14EFE48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96046"/>
            <a:ext cx="10515600" cy="448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D195E-7E07-4EC9-903C-2E5BCD7515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0765" y="6356352"/>
            <a:ext cx="2320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1D06A54C-354E-461C-AA7A-CD74CDD91362}" type="datetime1">
              <a:rPr lang="en-GB" smtClean="0"/>
              <a:pPr/>
              <a:t>06/05/2020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DB2F7-7243-4BF2-9A01-C783DB22E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AAA29-7895-46B9-80FE-F3E9AEFC4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320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565F0C3-D9E9-4961-A3A4-87F2116D428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61E1CA-B643-4090-86EE-39CE194CEA0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lum/>
            <a:alphaModFix/>
          </a:blip>
          <a:srcRect r="47852"/>
          <a:stretch>
            <a:fillRect/>
          </a:stretch>
        </p:blipFill>
        <p:spPr>
          <a:xfrm>
            <a:off x="10840179" y="6224400"/>
            <a:ext cx="1260000" cy="6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7729B6-988A-4F71-9D88-D528542FBFD6}"/>
              </a:ext>
            </a:extLst>
          </p:cNvPr>
          <p:cNvSpPr txBox="1"/>
          <p:nvPr userDrawn="1"/>
        </p:nvSpPr>
        <p:spPr>
          <a:xfrm>
            <a:off x="133005" y="6264910"/>
            <a:ext cx="1127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sz="1400" dirty="0">
                <a:solidFill>
                  <a:schemeClr val="bg1"/>
                </a:solidFill>
              </a:rPr>
              <a:t>J</a:t>
            </a:r>
            <a:r>
              <a:rPr lang="en-GB" sz="1400" dirty="0">
                <a:solidFill>
                  <a:schemeClr val="bg1"/>
                </a:solidFill>
              </a:rPr>
              <a:t>o</a:t>
            </a:r>
            <a:r>
              <a:rPr lang="en-150" sz="1400" dirty="0">
                <a:solidFill>
                  <a:schemeClr val="bg1"/>
                </a:solidFill>
              </a:rPr>
              <a:t>a</a:t>
            </a:r>
            <a:r>
              <a:rPr lang="en-GB" sz="1400" dirty="0">
                <a:solidFill>
                  <a:schemeClr val="bg1"/>
                </a:solidFill>
              </a:rPr>
              <a:t>n</a:t>
            </a:r>
            <a:endParaRPr lang="en-150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M</a:t>
            </a:r>
            <a:r>
              <a:rPr lang="en-150" sz="1400" dirty="0">
                <a:solidFill>
                  <a:schemeClr val="bg1"/>
                </a:solidFill>
              </a:rPr>
              <a:t>a</a:t>
            </a:r>
            <a:r>
              <a:rPr lang="en-GB" sz="1400" dirty="0">
                <a:solidFill>
                  <a:schemeClr val="bg1"/>
                </a:solidFill>
              </a:rPr>
              <a:t>r</a:t>
            </a:r>
            <a:r>
              <a:rPr lang="en-150" sz="1400" dirty="0">
                <a:solidFill>
                  <a:schemeClr val="bg1"/>
                </a:solidFill>
              </a:rPr>
              <a:t>c</a:t>
            </a:r>
            <a:r>
              <a:rPr lang="en-GB" sz="1400" dirty="0">
                <a:solidFill>
                  <a:schemeClr val="bg1"/>
                </a:solidFill>
              </a:rPr>
              <a:t>è</a:t>
            </a:r>
            <a:r>
              <a:rPr lang="en-150" sz="1400" dirty="0">
                <a:solidFill>
                  <a:schemeClr val="bg1"/>
                </a:solidFill>
              </a:rPr>
              <a:t> </a:t>
            </a:r>
            <a:r>
              <a:rPr lang="en-GB" sz="1400" dirty="0">
                <a:solidFill>
                  <a:schemeClr val="bg1"/>
                </a:solidFill>
              </a:rPr>
              <a:t>i</a:t>
            </a:r>
            <a:r>
              <a:rPr lang="en-150" sz="1400" dirty="0">
                <a:solidFill>
                  <a:schemeClr val="bg1"/>
                </a:solidFill>
              </a:rPr>
              <a:t> </a:t>
            </a:r>
            <a:r>
              <a:rPr lang="en-GB" sz="1400" dirty="0">
                <a:solidFill>
                  <a:schemeClr val="bg1"/>
                </a:solidFill>
              </a:rPr>
              <a:t>I</a:t>
            </a:r>
            <a:r>
              <a:rPr lang="en-150" sz="1400" dirty="0">
                <a:solidFill>
                  <a:schemeClr val="bg1"/>
                </a:solidFill>
              </a:rPr>
              <a:t>g</a:t>
            </a:r>
            <a:r>
              <a:rPr lang="en-GB" sz="1400" dirty="0">
                <a:solidFill>
                  <a:schemeClr val="bg1"/>
                </a:solidFill>
              </a:rPr>
              <a:t>u</a:t>
            </a:r>
            <a:r>
              <a:rPr lang="en-150" sz="1400" dirty="0">
                <a:solidFill>
                  <a:schemeClr val="bg1"/>
                </a:solidFill>
              </a:rPr>
              <a:t>a</a:t>
            </a:r>
            <a:r>
              <a:rPr lang="en-GB" sz="1400" dirty="0">
                <a:solidFill>
                  <a:schemeClr val="bg1"/>
                </a:solidFill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401626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A6D6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Clr>
          <a:srgbClr val="00A6D6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8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png"/><Relationship Id="rId5" Type="http://schemas.openxmlformats.org/officeDocument/2006/relationships/image" Target="../media/image41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47.png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61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6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slide" Target="slide13.xml"/><Relationship Id="rId5" Type="http://schemas.openxmlformats.org/officeDocument/2006/relationships/slide" Target="slide4.xml"/><Relationship Id="rId10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5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0.png"/><Relationship Id="rId5" Type="http://schemas.openxmlformats.org/officeDocument/2006/relationships/image" Target="../media/image9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90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90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77C53-EBEA-4664-8702-AA18DE2C15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noProof="0" dirty="0"/>
              <a:t>Scheduling and Analysis of Limited-Preemptive M</a:t>
            </a:r>
            <a:r>
              <a:rPr lang="en-150" noProof="0" dirty="0"/>
              <a:t>o</a:t>
            </a:r>
            <a:r>
              <a:rPr lang="en-GB" noProof="0" dirty="0"/>
              <a:t>l</a:t>
            </a:r>
            <a:r>
              <a:rPr lang="en-150" noProof="0" dirty="0"/>
              <a:t>d</a:t>
            </a:r>
            <a:r>
              <a:rPr lang="en-GB" noProof="0" dirty="0"/>
              <a:t>a</a:t>
            </a:r>
            <a:r>
              <a:rPr lang="en-150" noProof="0" dirty="0"/>
              <a:t>b</a:t>
            </a:r>
            <a:r>
              <a:rPr lang="en-GB" noProof="0" dirty="0"/>
              <a:t>l</a:t>
            </a:r>
            <a:r>
              <a:rPr lang="en-150" noProof="0" dirty="0"/>
              <a:t>e</a:t>
            </a:r>
            <a:r>
              <a:rPr lang="en-GB" noProof="0" dirty="0"/>
              <a:t> Gang Tasks</a:t>
            </a:r>
            <a:br>
              <a:rPr lang="en-150" noProof="0" dirty="0"/>
            </a:br>
            <a:r>
              <a:rPr lang="en-GB" sz="3100" b="1" dirty="0"/>
              <a:t>W</a:t>
            </a:r>
            <a:r>
              <a:rPr lang="en-150" sz="3100" b="1" dirty="0"/>
              <a:t>e</a:t>
            </a:r>
            <a:r>
              <a:rPr lang="en-GB" sz="3100" b="1" dirty="0"/>
              <a:t>e</a:t>
            </a:r>
            <a:r>
              <a:rPr lang="en-150" sz="3100" b="1" dirty="0"/>
              <a:t>k</a:t>
            </a:r>
            <a:r>
              <a:rPr lang="en-GB" sz="3100" b="1" dirty="0"/>
              <a:t>l</a:t>
            </a:r>
            <a:r>
              <a:rPr lang="en-150" sz="3100" b="1" dirty="0"/>
              <a:t>y </a:t>
            </a:r>
            <a:r>
              <a:rPr lang="en-GB" sz="3100" b="1" dirty="0"/>
              <a:t>M</a:t>
            </a:r>
            <a:r>
              <a:rPr lang="en-150" sz="3100" b="1" dirty="0"/>
              <a:t>e</a:t>
            </a:r>
            <a:r>
              <a:rPr lang="en-GB" sz="3100" b="1" dirty="0"/>
              <a:t>e</a:t>
            </a:r>
            <a:r>
              <a:rPr lang="en-150" sz="3100" b="1" dirty="0"/>
              <a:t>t</a:t>
            </a:r>
            <a:r>
              <a:rPr lang="en-GB" sz="3100" b="1" dirty="0"/>
              <a:t>i</a:t>
            </a:r>
            <a:r>
              <a:rPr lang="en-150" sz="3100" b="1" dirty="0"/>
              <a:t>n</a:t>
            </a:r>
            <a:r>
              <a:rPr lang="en-GB" sz="3100" b="1" dirty="0"/>
              <a:t>g</a:t>
            </a:r>
            <a:endParaRPr lang="en-GB" b="1" noProof="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0D7EC06-78C5-4612-BDC9-60717D381D56}"/>
              </a:ext>
            </a:extLst>
          </p:cNvPr>
          <p:cNvSpPr txBox="1">
            <a:spLocks/>
          </p:cNvSpPr>
          <p:nvPr/>
        </p:nvSpPr>
        <p:spPr>
          <a:xfrm>
            <a:off x="4814931" y="3602034"/>
            <a:ext cx="2562139" cy="39951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150" u="sng" dirty="0"/>
              <a:t>Joan Marcè i Igual</a:t>
            </a:r>
            <a:endParaRPr lang="en-GB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FE3B9B-6215-43CC-87C3-A955B632325E}"/>
              </a:ext>
            </a:extLst>
          </p:cNvPr>
          <p:cNvSpPr txBox="1"/>
          <p:nvPr/>
        </p:nvSpPr>
        <p:spPr>
          <a:xfrm>
            <a:off x="4057477" y="5494789"/>
            <a:ext cx="40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6</a:t>
            </a:r>
            <a:r>
              <a:rPr lang="en-GB" baseline="30000" dirty="0"/>
              <a:t>th</a:t>
            </a:r>
            <a:r>
              <a:rPr lang="en-GB" dirty="0"/>
              <a:t> of May</a:t>
            </a:r>
            <a:r>
              <a:rPr lang="en-150" dirty="0"/>
              <a:t>, 2020</a:t>
            </a:r>
            <a:endParaRPr lang="en-GB" dirty="0"/>
          </a:p>
        </p:txBody>
      </p:sp>
      <p:pic>
        <p:nvPicPr>
          <p:cNvPr id="14" name="Picture 13" descr="A picture containing clock&#10;&#10;Description automatically generated">
            <a:extLst>
              <a:ext uri="{FF2B5EF4-FFF2-40B4-BE49-F238E27FC236}">
                <a16:creationId xmlns:a16="http://schemas.microsoft.com/office/drawing/2014/main" id="{2A72CECE-8321-4D9D-96C7-A76020ECBE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575" y="3981811"/>
            <a:ext cx="1208852" cy="4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38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255345-3F65-4BEB-A293-F5B8FA3429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𝐸𝑆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  <m:sup>
                                  <m:func>
                                    <m:func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GB" b="0" i="0" smtClean="0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fName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func>
                                </m:sup>
                              </m:sSub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h𝑠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GB" b="0" dirty="0"/>
              </a:p>
              <a:p>
                <a:r>
                  <a:rPr lang="en-GB" dirty="0"/>
                  <a:t>Where: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h𝑠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limUpp>
                                <m:limUpp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Up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4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lim>
                              </m:limUpp>
                            </m:e>
                            <m:lim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  <m:sup>
                                  <m:func>
                                    <m:funcPr>
                                      <m:ctrl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GB" sz="2400" b="0" i="0" smtClean="0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fName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func>
                                </m:sup>
                              </m:sSub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| </m:t>
                              </m:r>
                              <m:d>
                                <m:d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𝒮</m:t>
                                      </m:r>
                                      <m:d>
                                        <m:dPr>
                                          <m:ctrlP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sub>
                                    <m:sup/>
                                    <m:e>
                                      <m:func>
                                        <m:funcPr>
                                          <m:ctrlP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limLow>
                                            <m:limLowPr>
                                              <m:ctrlPr>
                                                <a:rPr lang="en-GB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limLow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GB" sz="24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min</m:t>
                                              </m:r>
                                            </m:e>
                                            <m:lim>
                                              <m:sSub>
                                                <m:sSubPr>
                                                  <m:ctrlPr>
                                                    <a:rPr lang="en-GB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𝐽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GB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∈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GB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GB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𝒳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GB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𝑝𝑟𝑒𝑑</m:t>
                                                  </m:r>
                                                </m:sup>
                                              </m:sSup>
                                              <m:d>
                                                <m:dPr>
                                                  <m:ctrlPr>
                                                    <a:rPr lang="en-GB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GB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  <m:r>
                                                    <a:rPr lang="en-GB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GB" sz="24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GB" sz="24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𝐽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GB" sz="24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  <m:r>
                                                <a:rPr lang="en-GB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∧</m:t>
                                              </m:r>
                                              <m:r>
                                                <a:rPr lang="en-GB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𝐸𝐹</m:t>
                                              </m:r>
                                              <m:sSubSup>
                                                <m:sSubSupPr>
                                                  <m:ctrlPr>
                                                    <a:rPr lang="en-GB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GB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GB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∗</m:t>
                                                  </m:r>
                                                </m:sup>
                                              </m:sSubSup>
                                              <m:d>
                                                <m:dPr>
                                                  <m:ctrlPr>
                                                    <a:rPr lang="en-GB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GB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GB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≤</m:t>
                                              </m:r>
                                              <m:sSubSup>
                                                <m:sSubSupPr>
                                                  <m:ctrlPr>
                                                    <a:rPr lang="en-GB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GB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𝐴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𝑞</m:t>
                                                  </m:r>
                                                </m:sub>
                                                <m:sup>
                                                  <m:func>
                                                    <m:funcPr>
                                                      <m:ctrlPr>
                                                        <a:rPr lang="en-GB" sz="24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funcPr>
                                                    <m:fNam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GB" sz="2400" b="0" i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min</m:t>
                                                      </m:r>
                                                    </m:fName>
                                                    <m:e>
                                                      <m:r>
                                                        <a:rPr lang="en-GB" sz="24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 </m:t>
                                                      </m:r>
                                                    </m:e>
                                                  </m:func>
                                                </m:sup>
                                              </m:sSubSup>
                                            </m:lim>
                                          </m:limLow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func>
                                    </m:e>
                                  </m:nary>
                                </m:e>
                              </m:d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2400" dirty="0"/>
              </a:p>
              <a:p>
                <a:r>
                  <a:rPr lang="en-GB" dirty="0"/>
                  <a:t>Where: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𝒮</m:t>
                      </m:r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𝒳</m:t>
                              </m:r>
                            </m:e>
                            <m:sup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≠∅∧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sSubSup>
                            <m:sSubSup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func>
                                <m:func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1800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</m:sup>
                          </m:sSubSup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d>
                            <m:d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GB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800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lang="en-GB" sz="18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p>
                                        <m:sSupPr>
                                          <m:ctrlPr>
                                            <a:rPr lang="en-GB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1800" i="1">
                                              <a:latin typeface="Cambria Math" panose="02040503050406030204" pitchFamily="18" charset="0"/>
                                            </a:rPr>
                                            <m:t>𝒳</m:t>
                                          </m:r>
                                        </m:e>
                                        <m:sup>
                                          <m:r>
                                            <a:rPr lang="en-GB" sz="1800" i="1">
                                              <a:latin typeface="Cambria Math" panose="02040503050406030204" pitchFamily="18" charset="0"/>
                                            </a:rPr>
                                            <m:t>𝑝𝑟𝑒𝑑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GB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18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  <m:r>
                                            <a:rPr lang="en-GB" sz="1800" i="1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GB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1800" i="1">
                                                  <a:latin typeface="Cambria Math" panose="02040503050406030204" pitchFamily="18" charset="0"/>
                                                </a:rPr>
                                                <m:t>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18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GB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8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GB" sz="18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func>
                                <m:func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800" b="0" i="0" smtClean="0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sSub>
                                        <m:sSubPr>
                                          <m:ctrlPr>
                                            <a:rPr lang="en-GB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lang="en-GB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𝒳</m:t>
                                      </m:r>
                                      <m:d>
                                        <m:dPr>
                                          <m:ctrlPr>
                                            <a:rPr lang="en-GB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  <m:r>
                                            <a:rPr lang="en-GB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GB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lim>
                                  </m:limLow>
                                </m:fName>
                                <m:e>
                                  <m:sSub>
                                    <m:sSubPr>
                                      <m:ctrlP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sz="1800" dirty="0"/>
              </a:p>
              <a:p>
                <a:r>
                  <a:rPr lang="en-GB" sz="2400" dirty="0"/>
                  <a:t>Where: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𝒳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p>
                      </m:sSup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𝒳</m:t>
                          </m:r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255345-3F65-4BEB-A293-F5B8FA3429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A4D953D-18B3-4ED8-9A45-8E1463D8EF8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noProof="0" dirty="0"/>
                  <a:t>Precedence </a:t>
                </a:r>
                <a14:m>
                  <m:oMath xmlns:m="http://schemas.openxmlformats.org/officeDocument/2006/math">
                    <m:r>
                      <a:rPr lang="en-GB" b="0" i="1" noProof="0" dirty="0" smtClean="0">
                        <a:latin typeface="Cambria Math" panose="02040503050406030204" pitchFamily="18" charset="0"/>
                      </a:rPr>
                      <m:t>𝐸𝑆𝑇</m:t>
                    </m:r>
                  </m:oMath>
                </a14:m>
                <a:r>
                  <a:rPr lang="en-GB" noProof="0" dirty="0"/>
                  <a:t> computation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A4D953D-18B3-4ED8-9A45-8E1463D8EF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2377" t="-3012" b="-132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BCA36-B18C-48FD-AE89-C5636B27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089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4E09E1C-13DE-4848-B7B1-F82DC1A1375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en-GB" dirty="0"/>
                  <a:t>Precedence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𝐸𝑆𝑇</m:t>
                    </m:r>
                  </m:oMath>
                </a14:m>
                <a:r>
                  <a:rPr lang="en-GB" dirty="0"/>
                  <a:t> computation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4E09E1C-13DE-4848-B7B1-F82DC1A137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t="-3012" b="-132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state_base">
            <a:extLst>
              <a:ext uri="{FF2B5EF4-FFF2-40B4-BE49-F238E27FC236}">
                <a16:creationId xmlns:a16="http://schemas.microsoft.com/office/drawing/2014/main" id="{803509BF-AA46-4954-B761-BADC8320EC9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398663" y="2136371"/>
            <a:ext cx="6423875" cy="2338343"/>
          </a:xfr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C814EFF5-2405-4DEB-8801-70DB10C00A4E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383362214"/>
                  </p:ext>
                </p:extLst>
              </p:nvPr>
            </p:nvGraphicFramePr>
            <p:xfrm>
              <a:off x="696287" y="1999189"/>
              <a:ext cx="4366726" cy="259588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626255">
                      <a:extLst>
                        <a:ext uri="{9D8B030D-6E8A-4147-A177-3AD203B41FA5}">
                          <a16:colId xmlns:a16="http://schemas.microsoft.com/office/drawing/2014/main" val="3365389389"/>
                        </a:ext>
                      </a:extLst>
                    </a:gridCol>
                    <a:gridCol w="675431">
                      <a:extLst>
                        <a:ext uri="{9D8B030D-6E8A-4147-A177-3AD203B41FA5}">
                          <a16:colId xmlns:a16="http://schemas.microsoft.com/office/drawing/2014/main" val="740135117"/>
                        </a:ext>
                      </a:extLst>
                    </a:gridCol>
                    <a:gridCol w="1096273">
                      <a:extLst>
                        <a:ext uri="{9D8B030D-6E8A-4147-A177-3AD203B41FA5}">
                          <a16:colId xmlns:a16="http://schemas.microsoft.com/office/drawing/2014/main" val="130360751"/>
                        </a:ext>
                      </a:extLst>
                    </a:gridCol>
                    <a:gridCol w="666957">
                      <a:extLst>
                        <a:ext uri="{9D8B030D-6E8A-4147-A177-3AD203B41FA5}">
                          <a16:colId xmlns:a16="http://schemas.microsoft.com/office/drawing/2014/main" val="2534150074"/>
                        </a:ext>
                      </a:extLst>
                    </a:gridCol>
                    <a:gridCol w="327051">
                      <a:extLst>
                        <a:ext uri="{9D8B030D-6E8A-4147-A177-3AD203B41FA5}">
                          <a16:colId xmlns:a16="http://schemas.microsoft.com/office/drawing/2014/main" val="4088861154"/>
                        </a:ext>
                      </a:extLst>
                    </a:gridCol>
                    <a:gridCol w="974759">
                      <a:extLst>
                        <a:ext uri="{9D8B030D-6E8A-4147-A177-3AD203B41FA5}">
                          <a16:colId xmlns:a16="http://schemas.microsoft.com/office/drawing/2014/main" val="28169384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1" smtClean="0"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GB" sz="1300" b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1300" b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GB" sz="1300" b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GB" sz="1300" b="1" smtClean="0">
                                        <a:latin typeface="Cambria Math" panose="02040503050406030204" pitchFamily="18" charset="0"/>
                                      </a:rPr>
                                      <m:t>𝒎𝒊𝒏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1300" b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GB" sz="1300" b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GB" sz="1300" b="1" smtClean="0">
                                        <a:latin typeface="Cambria Math" panose="02040503050406030204" pitchFamily="18" charset="0"/>
                                      </a:rPr>
                                      <m:t>𝒎𝒂𝒙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b>
                                    <m:r>
                                      <a:rPr lang="en-GB" sz="1300" b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GB" sz="1300" b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300" b="1" smtClean="0">
                                    <a:latin typeface="Cambria Math" panose="02040503050406030204" pitchFamily="18" charset="0"/>
                                  </a:rPr>
                                  <m:t>𝒑𝒓𝒆𝒄</m:t>
                                </m:r>
                                <m:d>
                                  <m:d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3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300" b="1" smtClean="0">
                                            <a:latin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GB" sz="1300" b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 marL="91975" marR="91975"/>
                    </a:tc>
                    <a:extLst>
                      <a:ext uri="{0D108BD9-81ED-4DB2-BD59-A6C34878D82A}">
                        <a16:rowId xmlns:a16="http://schemas.microsoft.com/office/drawing/2014/main" val="13563838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sz="1300" b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5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25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300" b="0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 marL="91975" marR="91975"/>
                    </a:tc>
                    <a:extLst>
                      <a:ext uri="{0D108BD9-81ED-4DB2-BD59-A6C34878D82A}">
                        <a16:rowId xmlns:a16="http://schemas.microsoft.com/office/drawing/2014/main" val="830790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sz="13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30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300" b="0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 marL="91975" marR="91975"/>
                    </a:tc>
                    <a:extLst>
                      <a:ext uri="{0D108BD9-81ED-4DB2-BD59-A6C34878D82A}">
                        <a16:rowId xmlns:a16="http://schemas.microsoft.com/office/drawing/2014/main" val="34254814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sz="13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15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35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300" b="0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 marL="91975" marR="91975"/>
                    </a:tc>
                    <a:extLst>
                      <a:ext uri="{0D108BD9-81ED-4DB2-BD59-A6C34878D82A}">
                        <a16:rowId xmlns:a16="http://schemas.microsoft.com/office/drawing/2014/main" val="803234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sz="1300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20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40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300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 marL="91975" marR="91975"/>
                    </a:tc>
                    <a:extLst>
                      <a:ext uri="{0D108BD9-81ED-4DB2-BD59-A6C34878D82A}">
                        <a16:rowId xmlns:a16="http://schemas.microsoft.com/office/drawing/2014/main" val="374823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sz="1300" b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GB" sz="13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3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en-GB" sz="13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GB" sz="13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GB" sz="1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3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en-GB" sz="13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 marL="91975" marR="91975"/>
                    </a:tc>
                    <a:extLst>
                      <a:ext uri="{0D108BD9-81ED-4DB2-BD59-A6C34878D82A}">
                        <a16:rowId xmlns:a16="http://schemas.microsoft.com/office/drawing/2014/main" val="2436196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sz="1300" b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 marL="91975" marR="91975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 marL="91975" marR="91975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 marL="91975" marR="91975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marL="91975" marR="91975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</a:t>
                          </a:r>
                        </a:p>
                      </a:txBody>
                      <a:tcPr marL="91975" marR="91975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300" b="0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 marL="91975" marR="91975"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55004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C814EFF5-2405-4DEB-8801-70DB10C00A4E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383362214"/>
                  </p:ext>
                </p:extLst>
              </p:nvPr>
            </p:nvGraphicFramePr>
            <p:xfrm>
              <a:off x="696287" y="1999189"/>
              <a:ext cx="4366726" cy="259588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626255">
                      <a:extLst>
                        <a:ext uri="{9D8B030D-6E8A-4147-A177-3AD203B41FA5}">
                          <a16:colId xmlns:a16="http://schemas.microsoft.com/office/drawing/2014/main" val="3365389389"/>
                        </a:ext>
                      </a:extLst>
                    </a:gridCol>
                    <a:gridCol w="675431">
                      <a:extLst>
                        <a:ext uri="{9D8B030D-6E8A-4147-A177-3AD203B41FA5}">
                          <a16:colId xmlns:a16="http://schemas.microsoft.com/office/drawing/2014/main" val="740135117"/>
                        </a:ext>
                      </a:extLst>
                    </a:gridCol>
                    <a:gridCol w="1096273">
                      <a:extLst>
                        <a:ext uri="{9D8B030D-6E8A-4147-A177-3AD203B41FA5}">
                          <a16:colId xmlns:a16="http://schemas.microsoft.com/office/drawing/2014/main" val="130360751"/>
                        </a:ext>
                      </a:extLst>
                    </a:gridCol>
                    <a:gridCol w="666957">
                      <a:extLst>
                        <a:ext uri="{9D8B030D-6E8A-4147-A177-3AD203B41FA5}">
                          <a16:colId xmlns:a16="http://schemas.microsoft.com/office/drawing/2014/main" val="2534150074"/>
                        </a:ext>
                      </a:extLst>
                    </a:gridCol>
                    <a:gridCol w="327051">
                      <a:extLst>
                        <a:ext uri="{9D8B030D-6E8A-4147-A177-3AD203B41FA5}">
                          <a16:colId xmlns:a16="http://schemas.microsoft.com/office/drawing/2014/main" val="4088861154"/>
                        </a:ext>
                      </a:extLst>
                    </a:gridCol>
                    <a:gridCol w="974759">
                      <a:extLst>
                        <a:ext uri="{9D8B030D-6E8A-4147-A177-3AD203B41FA5}">
                          <a16:colId xmlns:a16="http://schemas.microsoft.com/office/drawing/2014/main" val="28169384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5"/>
                          <a:stretch>
                            <a:fillRect l="-971" t="-1639" r="-600000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5"/>
                          <a:stretch>
                            <a:fillRect l="-93694" t="-1639" r="-456757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5"/>
                          <a:stretch>
                            <a:fillRect l="-119444" t="-1639" r="-181667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5"/>
                          <a:stretch>
                            <a:fillRect l="-362385" t="-1639" r="-200000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5"/>
                          <a:stretch>
                            <a:fillRect l="-933333" t="-1639" r="-303704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5"/>
                          <a:stretch>
                            <a:fillRect l="-348750" t="-1639" r="-2500" b="-6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63838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5"/>
                          <a:stretch>
                            <a:fillRect l="-971" t="-101639" r="-600000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5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25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5"/>
                          <a:stretch>
                            <a:fillRect l="-348750" t="-101639" r="-2500" b="-5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0790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5"/>
                          <a:stretch>
                            <a:fillRect l="-971" t="-201639" r="-60000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30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5"/>
                          <a:stretch>
                            <a:fillRect l="-348750" t="-201639" r="-2500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54814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5"/>
                          <a:stretch>
                            <a:fillRect l="-971" t="-301639" r="-60000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15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35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5"/>
                          <a:stretch>
                            <a:fillRect l="-348750" t="-301639" r="-2500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3234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5"/>
                          <a:stretch>
                            <a:fillRect l="-971" t="-401639" r="-60000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20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40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5"/>
                          <a:stretch>
                            <a:fillRect l="-348750" t="-401639" r="-2500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23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5"/>
                          <a:stretch>
                            <a:fillRect l="-971" t="-501639" r="-6000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5"/>
                          <a:stretch>
                            <a:fillRect l="-348750" t="-501639" r="-2500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6196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5"/>
                          <a:stretch>
                            <a:fillRect l="-971" t="-601639" r="-600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 marL="91975" marR="91975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 marL="91975" marR="91975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marL="91975" marR="91975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</a:t>
                          </a:r>
                        </a:p>
                      </a:txBody>
                      <a:tcPr marL="91975" marR="91975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5"/>
                          <a:stretch>
                            <a:fillRect l="-348750" t="-601639" r="-2500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550043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9C7E3-5C18-4C8D-982B-2AE9ECF39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565F0C3-D9E9-4961-A3A4-87F2116D4289}" type="slidenum">
              <a:rPr lang="en-GB" smtClean="0"/>
              <a:pPr>
                <a:spcAft>
                  <a:spcPts val="600"/>
                </a:spcAft>
              </a:pPr>
              <a:t>11</a:t>
            </a:fld>
            <a:endParaRPr lang="en-GB"/>
          </a:p>
        </p:txBody>
      </p:sp>
      <p:pic>
        <p:nvPicPr>
          <p:cNvPr id="8" name="state_00">
            <a:extLst>
              <a:ext uri="{FF2B5EF4-FFF2-40B4-BE49-F238E27FC236}">
                <a16:creationId xmlns:a16="http://schemas.microsoft.com/office/drawing/2014/main" id="{7B91B91E-681C-4624-994B-CDFDAE6F3A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8663" y="2136371"/>
            <a:ext cx="6423872" cy="2338343"/>
          </a:xfrm>
          <a:prstGeom prst="rect">
            <a:avLst/>
          </a:prstGeom>
          <a:noFill/>
        </p:spPr>
      </p:pic>
      <p:pic>
        <p:nvPicPr>
          <p:cNvPr id="10" name="state_01">
            <a:extLst>
              <a:ext uri="{FF2B5EF4-FFF2-40B4-BE49-F238E27FC236}">
                <a16:creationId xmlns:a16="http://schemas.microsoft.com/office/drawing/2014/main" id="{28D37AE5-A220-4958-AEBA-672CE28622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8663" y="2136372"/>
            <a:ext cx="6423872" cy="2338341"/>
          </a:xfrm>
          <a:prstGeom prst="rect">
            <a:avLst/>
          </a:prstGeom>
          <a:noFill/>
        </p:spPr>
      </p:pic>
      <p:pic>
        <p:nvPicPr>
          <p:cNvPr id="11" name="state_02">
            <a:extLst>
              <a:ext uri="{FF2B5EF4-FFF2-40B4-BE49-F238E27FC236}">
                <a16:creationId xmlns:a16="http://schemas.microsoft.com/office/drawing/2014/main" id="{49EE2244-2995-4458-A0B5-1522CAA461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8663" y="2136371"/>
            <a:ext cx="6423872" cy="2338341"/>
          </a:xfrm>
          <a:prstGeom prst="rect">
            <a:avLst/>
          </a:prstGeom>
          <a:noFill/>
        </p:spPr>
      </p:pic>
      <p:pic>
        <p:nvPicPr>
          <p:cNvPr id="13" name="state_03">
            <a:extLst>
              <a:ext uri="{FF2B5EF4-FFF2-40B4-BE49-F238E27FC236}">
                <a16:creationId xmlns:a16="http://schemas.microsoft.com/office/drawing/2014/main" id="{9DC5AFA5-3CD9-43D2-AC4B-2A5B15E327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8663" y="2136371"/>
            <a:ext cx="6423872" cy="2338341"/>
          </a:xfrm>
          <a:prstGeom prst="rect">
            <a:avLst/>
          </a:prstGeom>
          <a:noFill/>
        </p:spPr>
      </p:pic>
      <p:pic>
        <p:nvPicPr>
          <p:cNvPr id="14" name="state_03_job">
            <a:extLst>
              <a:ext uri="{FF2B5EF4-FFF2-40B4-BE49-F238E27FC236}">
                <a16:creationId xmlns:a16="http://schemas.microsoft.com/office/drawing/2014/main" id="{E6BBDCEF-420F-4423-8BEA-8F3CE4C425D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8663" y="2136371"/>
            <a:ext cx="6423872" cy="23383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7312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4E09E1C-13DE-4848-B7B1-F82DC1A1375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en-GB" dirty="0"/>
                  <a:t>Precedence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𝐸𝑆𝑇</m:t>
                    </m:r>
                  </m:oMath>
                </a14:m>
                <a:r>
                  <a:rPr lang="en-GB" dirty="0"/>
                  <a:t> computation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4E09E1C-13DE-4848-B7B1-F82DC1A137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t="-3012" b="-132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C814EFF5-2405-4DEB-8801-70DB10C00A4E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186603133"/>
                  </p:ext>
                </p:extLst>
              </p:nvPr>
            </p:nvGraphicFramePr>
            <p:xfrm>
              <a:off x="696287" y="1999189"/>
              <a:ext cx="4366726" cy="111252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626255">
                      <a:extLst>
                        <a:ext uri="{9D8B030D-6E8A-4147-A177-3AD203B41FA5}">
                          <a16:colId xmlns:a16="http://schemas.microsoft.com/office/drawing/2014/main" val="3365389389"/>
                        </a:ext>
                      </a:extLst>
                    </a:gridCol>
                    <a:gridCol w="675431">
                      <a:extLst>
                        <a:ext uri="{9D8B030D-6E8A-4147-A177-3AD203B41FA5}">
                          <a16:colId xmlns:a16="http://schemas.microsoft.com/office/drawing/2014/main" val="740135117"/>
                        </a:ext>
                      </a:extLst>
                    </a:gridCol>
                    <a:gridCol w="1096273">
                      <a:extLst>
                        <a:ext uri="{9D8B030D-6E8A-4147-A177-3AD203B41FA5}">
                          <a16:colId xmlns:a16="http://schemas.microsoft.com/office/drawing/2014/main" val="130360751"/>
                        </a:ext>
                      </a:extLst>
                    </a:gridCol>
                    <a:gridCol w="666957">
                      <a:extLst>
                        <a:ext uri="{9D8B030D-6E8A-4147-A177-3AD203B41FA5}">
                          <a16:colId xmlns:a16="http://schemas.microsoft.com/office/drawing/2014/main" val="2534150074"/>
                        </a:ext>
                      </a:extLst>
                    </a:gridCol>
                    <a:gridCol w="327051">
                      <a:extLst>
                        <a:ext uri="{9D8B030D-6E8A-4147-A177-3AD203B41FA5}">
                          <a16:colId xmlns:a16="http://schemas.microsoft.com/office/drawing/2014/main" val="4088861154"/>
                        </a:ext>
                      </a:extLst>
                    </a:gridCol>
                    <a:gridCol w="974759">
                      <a:extLst>
                        <a:ext uri="{9D8B030D-6E8A-4147-A177-3AD203B41FA5}">
                          <a16:colId xmlns:a16="http://schemas.microsoft.com/office/drawing/2014/main" val="28169384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1" smtClean="0">
                                        <a:latin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GB" sz="1300" b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1300" b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GB" sz="1300" b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GB" sz="1300" b="1" smtClean="0">
                                        <a:latin typeface="Cambria Math" panose="02040503050406030204" pitchFamily="18" charset="0"/>
                                      </a:rPr>
                                      <m:t>𝒎𝒊𝒏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1300" b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GB" sz="1300" b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GB" sz="1300" b="1" smtClean="0">
                                        <a:latin typeface="Cambria Math" panose="02040503050406030204" pitchFamily="18" charset="0"/>
                                      </a:rPr>
                                      <m:t>𝒎𝒂𝒙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b>
                                    <m:r>
                                      <a:rPr lang="en-GB" sz="1300" b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GB" sz="1300" b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300" b="1" smtClean="0">
                                    <a:latin typeface="Cambria Math" panose="02040503050406030204" pitchFamily="18" charset="0"/>
                                  </a:rPr>
                                  <m:t>𝒑𝒓𝒆𝒄</m:t>
                                </m:r>
                                <m:d>
                                  <m:dPr>
                                    <m:ctrlPr>
                                      <a:rPr lang="en-GB" sz="13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3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300" b="1" smtClean="0">
                                            <a:latin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GB" sz="1300" b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 marL="91975" marR="91975"/>
                    </a:tc>
                    <a:extLst>
                      <a:ext uri="{0D108BD9-81ED-4DB2-BD59-A6C34878D82A}">
                        <a16:rowId xmlns:a16="http://schemas.microsoft.com/office/drawing/2014/main" val="13563838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sz="1300" b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GB" sz="13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3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en-GB" sz="13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GB" sz="13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GB" sz="13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3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en-GB" sz="13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 marL="91975" marR="91975"/>
                    </a:tc>
                    <a:extLst>
                      <a:ext uri="{0D108BD9-81ED-4DB2-BD59-A6C34878D82A}">
                        <a16:rowId xmlns:a16="http://schemas.microsoft.com/office/drawing/2014/main" val="2436196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300" b="0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sz="1300" b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 marL="91975" marR="91975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 marL="91975" marR="91975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 marL="91975" marR="91975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marL="91975" marR="91975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</a:t>
                          </a:r>
                        </a:p>
                      </a:txBody>
                      <a:tcPr marL="91975" marR="91975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300" b="0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GB" sz="1300" dirty="0"/>
                        </a:p>
                      </a:txBody>
                      <a:tcPr marL="91975" marR="91975"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55004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C814EFF5-2405-4DEB-8801-70DB10C00A4E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186603133"/>
                  </p:ext>
                </p:extLst>
              </p:nvPr>
            </p:nvGraphicFramePr>
            <p:xfrm>
              <a:off x="696287" y="1999189"/>
              <a:ext cx="4366726" cy="111252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626255">
                      <a:extLst>
                        <a:ext uri="{9D8B030D-6E8A-4147-A177-3AD203B41FA5}">
                          <a16:colId xmlns:a16="http://schemas.microsoft.com/office/drawing/2014/main" val="3365389389"/>
                        </a:ext>
                      </a:extLst>
                    </a:gridCol>
                    <a:gridCol w="675431">
                      <a:extLst>
                        <a:ext uri="{9D8B030D-6E8A-4147-A177-3AD203B41FA5}">
                          <a16:colId xmlns:a16="http://schemas.microsoft.com/office/drawing/2014/main" val="740135117"/>
                        </a:ext>
                      </a:extLst>
                    </a:gridCol>
                    <a:gridCol w="1096273">
                      <a:extLst>
                        <a:ext uri="{9D8B030D-6E8A-4147-A177-3AD203B41FA5}">
                          <a16:colId xmlns:a16="http://schemas.microsoft.com/office/drawing/2014/main" val="130360751"/>
                        </a:ext>
                      </a:extLst>
                    </a:gridCol>
                    <a:gridCol w="666957">
                      <a:extLst>
                        <a:ext uri="{9D8B030D-6E8A-4147-A177-3AD203B41FA5}">
                          <a16:colId xmlns:a16="http://schemas.microsoft.com/office/drawing/2014/main" val="2534150074"/>
                        </a:ext>
                      </a:extLst>
                    </a:gridCol>
                    <a:gridCol w="327051">
                      <a:extLst>
                        <a:ext uri="{9D8B030D-6E8A-4147-A177-3AD203B41FA5}">
                          <a16:colId xmlns:a16="http://schemas.microsoft.com/office/drawing/2014/main" val="4088861154"/>
                        </a:ext>
                      </a:extLst>
                    </a:gridCol>
                    <a:gridCol w="974759">
                      <a:extLst>
                        <a:ext uri="{9D8B030D-6E8A-4147-A177-3AD203B41FA5}">
                          <a16:colId xmlns:a16="http://schemas.microsoft.com/office/drawing/2014/main" val="28169384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4"/>
                          <a:stretch>
                            <a:fillRect l="-971" t="-1639" r="-60000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4"/>
                          <a:stretch>
                            <a:fillRect l="-93694" t="-1639" r="-456757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4"/>
                          <a:stretch>
                            <a:fillRect l="-119444" t="-1639" r="-181667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4"/>
                          <a:stretch>
                            <a:fillRect l="-362385" t="-1639" r="-20000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4"/>
                          <a:stretch>
                            <a:fillRect l="-933333" t="-1639" r="-303704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4"/>
                          <a:stretch>
                            <a:fillRect l="-348750" t="-1639" r="-2500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63838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4"/>
                          <a:stretch>
                            <a:fillRect l="-971" t="-100000" r="-600000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0</a:t>
                          </a:r>
                        </a:p>
                      </a:txBody>
                      <a:tcPr marL="91975" marR="91975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4"/>
                          <a:stretch>
                            <a:fillRect l="-348750" t="-100000" r="-2500" b="-10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6196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4"/>
                          <a:stretch>
                            <a:fillRect l="-971" t="-203279" r="-600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 marL="91975" marR="91975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</a:p>
                      </a:txBody>
                      <a:tcPr marL="91975" marR="91975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marL="91975" marR="91975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</a:t>
                          </a:r>
                        </a:p>
                      </a:txBody>
                      <a:tcPr marL="91975" marR="91975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975" marR="91975">
                        <a:blipFill>
                          <a:blip r:embed="rId4"/>
                          <a:stretch>
                            <a:fillRect l="-348750" t="-203279" r="-2500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550043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9C7E3-5C18-4C8D-982B-2AE9ECF39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565F0C3-D9E9-4961-A3A4-87F2116D4289}" type="slidenum">
              <a:rPr lang="en-GB" smtClean="0"/>
              <a:pPr>
                <a:spcAft>
                  <a:spcPts val="600"/>
                </a:spcAft>
              </a:pPr>
              <a:t>12</a:t>
            </a:fld>
            <a:endParaRPr lang="en-GB"/>
          </a:p>
        </p:txBody>
      </p:sp>
      <p:pic>
        <p:nvPicPr>
          <p:cNvPr id="13" name="base">
            <a:extLst>
              <a:ext uri="{FF2B5EF4-FFF2-40B4-BE49-F238E27FC236}">
                <a16:creationId xmlns:a16="http://schemas.microsoft.com/office/drawing/2014/main" id="{9DC5AFA5-3CD9-43D2-AC4B-2A5B15E327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8665" y="1568448"/>
            <a:ext cx="6423872" cy="1974002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146564D-221A-4A14-84FE-1F38AE17F4E2}"/>
                  </a:ext>
                </a:extLst>
              </p:cNvPr>
              <p:cNvSpPr txBox="1"/>
              <p:nvPr/>
            </p:nvSpPr>
            <p:spPr>
              <a:xfrm>
                <a:off x="5721290" y="3730984"/>
                <a:ext cx="1912691" cy="629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, 15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10, 20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146564D-221A-4A14-84FE-1F38AE17F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290" y="3730984"/>
                <a:ext cx="1912691" cy="6295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C41307F-A035-4092-A0B2-CF9BD164AB09}"/>
                  </a:ext>
                </a:extLst>
              </p:cNvPr>
              <p:cNvSpPr txBox="1"/>
              <p:nvPr/>
            </p:nvSpPr>
            <p:spPr>
              <a:xfrm>
                <a:off x="7888446" y="3723866"/>
                <a:ext cx="4303554" cy="643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𝒳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5, 20</m:t>
                                    </m:r>
                                  </m:e>
                                </m:d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10, 15</m:t>
                                    </m:r>
                                  </m:e>
                                </m:d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C41307F-A035-4092-A0B2-CF9BD164A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446" y="3723866"/>
                <a:ext cx="4303554" cy="6438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22113D7-B5E8-4842-BC2E-82DA8B53C797}"/>
                  </a:ext>
                </a:extLst>
              </p:cNvPr>
              <p:cNvSpPr txBox="1"/>
              <p:nvPr/>
            </p:nvSpPr>
            <p:spPr>
              <a:xfrm>
                <a:off x="7888446" y="4396278"/>
                <a:ext cx="4303554" cy="643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𝒳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10, 15</m:t>
                                    </m:r>
                                  </m:e>
                                </m:d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e>
                                </m:d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22113D7-B5E8-4842-BC2E-82DA8B53C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446" y="4396278"/>
                <a:ext cx="4303554" cy="6438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0C2D8F8-0D74-466F-80E7-3FD4D5B1ECFA}"/>
                  </a:ext>
                </a:extLst>
              </p:cNvPr>
              <p:cNvSpPr txBox="1"/>
              <p:nvPr/>
            </p:nvSpPr>
            <p:spPr>
              <a:xfrm>
                <a:off x="7888446" y="5040109"/>
                <a:ext cx="4303554" cy="643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𝒳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5, 20</m:t>
                                    </m:r>
                                  </m:e>
                                </m:d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e>
                                </m:d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0C2D8F8-0D74-466F-80E7-3FD4D5B1E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446" y="5040109"/>
                <a:ext cx="4303554" cy="6438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base_job">
            <a:extLst>
              <a:ext uri="{FF2B5EF4-FFF2-40B4-BE49-F238E27FC236}">
                <a16:creationId xmlns:a16="http://schemas.microsoft.com/office/drawing/2014/main" id="{CE96EAC0-76A3-4CD4-BF4A-C231716AF6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8667" y="1568448"/>
            <a:ext cx="6423870" cy="19740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79705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255345-3F65-4BEB-A293-F5B8FA3429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noProof="0" dirty="0"/>
                  <a:t>Find availabilities corresponding to more than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noProof="0" dirty="0"/>
                  <a:t> cores released at once and discard them</a:t>
                </a:r>
              </a:p>
              <a:p>
                <a:r>
                  <a:rPr lang="en-GB" dirty="0"/>
                  <a:t>So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GB" noProof="0" dirty="0"/>
                  <a:t> now is computed as follows: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𝐸𝑆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  <m:sup>
                                  <m:func>
                                    <m:func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GB" b="0" i="0" smtClean="0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fName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func>
                                </m:sup>
                              </m:sSub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𝑔𝑎𝑛𝑔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255345-3F65-4BEB-A293-F5B8FA3429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A4D953D-18B3-4ED8-9A45-8E1463D8EF8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noProof="0" dirty="0"/>
                  <a:t>Moldable gang </a:t>
                </a:r>
                <a14:m>
                  <m:oMath xmlns:m="http://schemas.openxmlformats.org/officeDocument/2006/math">
                    <m:r>
                      <a:rPr lang="en-GB" b="0" i="1" noProof="0" dirty="0" smtClean="0">
                        <a:latin typeface="Cambria Math" panose="02040503050406030204" pitchFamily="18" charset="0"/>
                      </a:rPr>
                      <m:t>𝐸𝑆𝑇</m:t>
                    </m:r>
                  </m:oMath>
                </a14:m>
                <a:r>
                  <a:rPr lang="en-GB" noProof="0" dirty="0"/>
                  <a:t> computation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A4D953D-18B3-4ED8-9A45-8E1463D8EF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2377" t="-3012" b="-132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BCA36-B18C-48FD-AE89-C5636B27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623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255345-3F65-4BEB-A293-F5B8FA3429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𝐸𝑆</m:t>
                      </m:r>
                      <m:sSubSup>
                        <m:sSub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  <m:sup>
                                  <m:func>
                                    <m:funcPr>
                                      <m:ctrl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GB" sz="2400" b="0" i="0" smtClean="0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fName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func>
                                </m:sup>
                              </m:sSub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𝑔𝑎𝑛𝑔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GB" sz="2400" dirty="0"/>
              </a:p>
              <a:p>
                <a:r>
                  <a:rPr lang="en-GB" sz="2400" dirty="0"/>
                  <a:t>Where: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𝑔𝑎𝑛𝑔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func>
                                      <m:funcPr>
                                        <m:ctrlP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sz="2400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fName>
                                      <m:e/>
                                    </m:func>
                                  </m:sup>
                                </m:sSubSup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              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GB" sz="240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m:rPr>
                                    <m:nor/>
                                  </m:rPr>
                                  <a:rPr lang="en-GB" sz="24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func>
                                      <m:funcPr>
                                        <m:ctrlP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sz="2400">
                                            <a:latin typeface="Cambria Math" panose="02040503050406030204" pitchFamily="18" charset="0"/>
                                          </a:rPr>
                                          <m:t>max</m:t>
                                        </m:r>
                                      </m:fName>
                                      <m:e/>
                                    </m:func>
                                  </m:sup>
                                </m:sSubSup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limUpp>
                                          <m:limUppPr>
                                            <m:ctrlPr>
                                              <a:rPr lang="en-GB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limUp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2400">
                                                <a:latin typeface="Cambria Math" panose="02040503050406030204" pitchFamily="18" charset="0"/>
                                              </a:rPr>
                                              <m:t>min</m:t>
                                            </m:r>
                                          </m:e>
                                          <m:lim>
                                            <m:r>
                                              <a:rPr lang="en-GB" sz="2400" i="1">
                                                <a:latin typeface="Cambria Math" panose="02040503050406030204" pitchFamily="18" charset="0"/>
                                              </a:rPr>
                                              <m:t>∞</m:t>
                                            </m:r>
                                          </m:lim>
                                        </m:limUpp>
                                      </m:e>
                                      <m:lim>
                                        <m: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  <m:t>∀</m:t>
                                        </m:r>
                                        <m: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  <m: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  <m:t>≤</m:t>
                                        </m:r>
                                        <m: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  <m: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  <m:t>≤</m:t>
                                        </m:r>
                                        <m: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GB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GB" sz="2400" i="1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en-GB" sz="2400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sub>
                                          <m:sup>
                                            <m:func>
                                              <m:funcPr>
                                                <m:ctrlPr>
                                                  <a:rPr lang="en-GB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GB" sz="2400">
                                                    <a:latin typeface="Cambria Math" panose="02040503050406030204" pitchFamily="18" charset="0"/>
                                                  </a:rPr>
                                                  <m:t>min</m:t>
                                                </m:r>
                                              </m:fName>
                                              <m:e/>
                                            </m:func>
                                          </m:sup>
                                        </m:sSubSup>
                                        <m:d>
                                          <m:dPr>
                                            <m:begChr m:val="|"/>
                                            <m:endChr m:val=""/>
                                            <m:ctrlPr>
                                              <a:rPr lang="en-GB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GB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nary>
                                                  <m:naryPr>
                                                    <m:chr m:val="∑"/>
                                                    <m:supHide m:val="on"/>
                                                    <m:ctrlPr>
                                                      <a:rPr lang="en-GB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naryPr>
                                                  <m:sub>
                                                    <m:r>
                                                      <a:rPr lang="en-GB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  <m:r>
                                                      <a:rPr lang="en-GB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≤</m:t>
                                                    </m:r>
                                                    <m:sSub>
                                                      <m:sSubPr>
                                                        <m:ctrlPr>
                                                          <a:rPr lang="en-GB" sz="2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GB" sz="2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𝑖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GB" sz="2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𝑞</m:t>
                                                        </m:r>
                                                      </m:sub>
                                                    </m:sSub>
                                                    <m:r>
                                                      <a:rPr lang="en-GB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∧</m:t>
                                                    </m:r>
                                                    <m:sSub>
                                                      <m:sSubPr>
                                                        <m:ctrlPr>
                                                          <a:rPr lang="en-GB" sz="2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GB" sz="2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𝑀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GB" sz="2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𝑗</m:t>
                                                        </m:r>
                                                      </m:sub>
                                                    </m:sSub>
                                                    <m:d>
                                                      <m:dPr>
                                                        <m:ctrlPr>
                                                          <a:rPr lang="en-GB" sz="2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GB" sz="2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𝑣</m:t>
                                                        </m:r>
                                                      </m:e>
                                                    </m:d>
                                                    <m:r>
                                                      <a:rPr lang="en-GB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≤</m:t>
                                                    </m:r>
                                                    <m:r>
                                                      <a:rPr lang="en-GB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𝑝</m:t>
                                                    </m:r>
                                                  </m:sub>
                                                  <m:sup/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GB" sz="2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GB" sz="2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𝑀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GB" sz="2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𝑗</m:t>
                                                        </m:r>
                                                      </m:sub>
                                                    </m:sSub>
                                                    <m:d>
                                                      <m:dPr>
                                                        <m:ctrlPr>
                                                          <a:rPr lang="en-GB" sz="2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GB" sz="2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𝑣</m:t>
                                                        </m:r>
                                                      </m:e>
                                                    </m:d>
                                                  </m:e>
                                                </m:nary>
                                              </m:e>
                                            </m:d>
                                            <m:r>
                                              <a:rPr lang="en-GB" sz="2400" i="1">
                                                <a:latin typeface="Cambria Math" panose="02040503050406030204" pitchFamily="18" charset="0"/>
                                              </a:rPr>
                                              <m:t>≥</m:t>
                                            </m:r>
                                            <m:r>
                                              <a:rPr lang="en-GB" sz="2400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GB" sz="2400">
                                    <a:latin typeface="Cambria Math" panose="02040503050406030204" pitchFamily="18" charset="0"/>
                                  </a:rPr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b="0" dirty="0"/>
              </a:p>
              <a:p>
                <a:r>
                  <a:rPr lang="en-GB" sz="2400" dirty="0"/>
                  <a:t>Where: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nary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GB" sz="2400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255345-3F65-4BEB-A293-F5B8FA3429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A4D953D-18B3-4ED8-9A45-8E1463D8EF8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noProof="0" dirty="0"/>
                  <a:t>Moldable gang </a:t>
                </a:r>
                <a14:m>
                  <m:oMath xmlns:m="http://schemas.openxmlformats.org/officeDocument/2006/math">
                    <m:r>
                      <a:rPr lang="en-GB" b="0" i="1" noProof="0" dirty="0" smtClean="0">
                        <a:latin typeface="Cambria Math" panose="02040503050406030204" pitchFamily="18" charset="0"/>
                      </a:rPr>
                      <m:t>𝐸𝑆𝑇</m:t>
                    </m:r>
                  </m:oMath>
                </a14:m>
                <a:r>
                  <a:rPr lang="en-GB" noProof="0" dirty="0"/>
                  <a:t> computation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A4D953D-18B3-4ED8-9A45-8E1463D8EF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2377" t="-3012" b="-132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BCA36-B18C-48FD-AE89-C5636B27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615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A4D953D-18B3-4ED8-9A45-8E1463D8EF8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noProof="0" dirty="0"/>
                  <a:t>Moldable gang </a:t>
                </a:r>
                <a14:m>
                  <m:oMath xmlns:m="http://schemas.openxmlformats.org/officeDocument/2006/math">
                    <m:r>
                      <a:rPr lang="en-GB" b="0" i="1" noProof="0" dirty="0" smtClean="0">
                        <a:latin typeface="Cambria Math" panose="02040503050406030204" pitchFamily="18" charset="0"/>
                      </a:rPr>
                      <m:t>𝐸𝑆𝑇</m:t>
                    </m:r>
                  </m:oMath>
                </a14:m>
                <a:r>
                  <a:rPr lang="en-GB" noProof="0" dirty="0"/>
                  <a:t> computation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A4D953D-18B3-4ED8-9A45-8E1463D8EF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2377" t="-3012" b="-132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498EE76C-16CB-4911-B42C-756F4B513F0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GB" b="0" dirty="0"/>
                  <a:t>Scheduling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with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𝐿𝑆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498EE76C-16CB-4911-B42C-756F4B513F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5"/>
                <a:stretch>
                  <a:fillRect l="-2118" t="-22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BCA36-B18C-48FD-AE89-C5636B27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15</a:t>
            </a:fld>
            <a:endParaRPr lang="en-GB" dirty="0"/>
          </a:p>
        </p:txBody>
      </p:sp>
      <p:pic>
        <p:nvPicPr>
          <p:cNvPr id="6" name="base">
            <a:extLst>
              <a:ext uri="{FF2B5EF4-FFF2-40B4-BE49-F238E27FC236}">
                <a16:creationId xmlns:a16="http://schemas.microsoft.com/office/drawing/2014/main" id="{766B991E-C904-47D2-B6A0-DF97C86232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153" y="1566457"/>
            <a:ext cx="5567847" cy="2547755"/>
          </a:xfrm>
          <a:prstGeom prst="rect">
            <a:avLst/>
          </a:prstGeom>
        </p:spPr>
      </p:pic>
      <p:pic>
        <p:nvPicPr>
          <p:cNvPr id="8" name="base_job">
            <a:extLst>
              <a:ext uri="{FF2B5EF4-FFF2-40B4-BE49-F238E27FC236}">
                <a16:creationId xmlns:a16="http://schemas.microsoft.com/office/drawing/2014/main" id="{E4F3081B-3559-416D-92E6-A364FB6F7C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153" y="1566457"/>
            <a:ext cx="5567847" cy="25477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91A79C9-86F6-466C-A026-58433407E108}"/>
                  </a:ext>
                </a:extLst>
              </p:cNvPr>
              <p:cNvSpPr txBox="1"/>
              <p:nvPr/>
            </p:nvSpPr>
            <p:spPr>
              <a:xfrm>
                <a:off x="1029903" y="4298878"/>
                <a:ext cx="17710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GB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3, 1</m:t>
                      </m:r>
                      <m:r>
                        <m:rPr>
                          <m:lit/>
                        </m:rPr>
                        <a:rPr lang="en-GB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91A79C9-86F6-466C-A026-58433407E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903" y="4298878"/>
                <a:ext cx="1771049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22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A4D953D-18B3-4ED8-9A45-8E1463D8EF8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noProof="0" dirty="0"/>
                  <a:t>Moldable gang </a:t>
                </a:r>
                <a14:m>
                  <m:oMath xmlns:m="http://schemas.openxmlformats.org/officeDocument/2006/math">
                    <m:r>
                      <a:rPr lang="en-GB" b="0" i="1" noProof="0" dirty="0" smtClean="0">
                        <a:latin typeface="Cambria Math" panose="02040503050406030204" pitchFamily="18" charset="0"/>
                      </a:rPr>
                      <m:t>𝐸𝑆𝑇</m:t>
                    </m:r>
                  </m:oMath>
                </a14:m>
                <a:r>
                  <a:rPr lang="en-GB" noProof="0" dirty="0"/>
                  <a:t> computation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A4D953D-18B3-4ED8-9A45-8E1463D8EF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2377" t="-3012" b="-132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498EE76C-16CB-4911-B42C-756F4B513F0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GB" b="0" dirty="0"/>
                  <a:t>Scheduling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with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𝐿𝑆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498EE76C-16CB-4911-B42C-756F4B513F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5"/>
                <a:stretch>
                  <a:fillRect l="-2118" t="-22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BCA36-B18C-48FD-AE89-C5636B27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16</a:t>
            </a:fld>
            <a:endParaRPr lang="en-GB" dirty="0"/>
          </a:p>
        </p:txBody>
      </p:sp>
      <p:pic>
        <p:nvPicPr>
          <p:cNvPr id="6" name="base">
            <a:extLst>
              <a:ext uri="{FF2B5EF4-FFF2-40B4-BE49-F238E27FC236}">
                <a16:creationId xmlns:a16="http://schemas.microsoft.com/office/drawing/2014/main" id="{766B991E-C904-47D2-B6A0-DF97C86232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706" y="1566457"/>
            <a:ext cx="5536741" cy="2547755"/>
          </a:xfrm>
          <a:prstGeom prst="rect">
            <a:avLst/>
          </a:prstGeom>
        </p:spPr>
      </p:pic>
      <p:pic>
        <p:nvPicPr>
          <p:cNvPr id="8" name="base_job">
            <a:extLst>
              <a:ext uri="{FF2B5EF4-FFF2-40B4-BE49-F238E27FC236}">
                <a16:creationId xmlns:a16="http://schemas.microsoft.com/office/drawing/2014/main" id="{E4F3081B-3559-416D-92E6-A364FB6F7C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706" y="1566457"/>
            <a:ext cx="5536741" cy="25477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91A79C9-86F6-466C-A026-58433407E108}"/>
                  </a:ext>
                </a:extLst>
              </p:cNvPr>
              <p:cNvSpPr txBox="1"/>
              <p:nvPr/>
            </p:nvSpPr>
            <p:spPr>
              <a:xfrm>
                <a:off x="1029903" y="4298878"/>
                <a:ext cx="17710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GB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1, 3</m:t>
                      </m:r>
                      <m:r>
                        <m:rPr>
                          <m:lit/>
                        </m:rPr>
                        <a:rPr lang="en-GB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91A79C9-86F6-466C-A026-58433407E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903" y="4298878"/>
                <a:ext cx="1771049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252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A4D953D-18B3-4ED8-9A45-8E1463D8EF8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noProof="0" dirty="0"/>
                  <a:t>Moldable gang </a:t>
                </a:r>
                <a14:m>
                  <m:oMath xmlns:m="http://schemas.openxmlformats.org/officeDocument/2006/math">
                    <m:r>
                      <a:rPr lang="en-GB" b="0" i="1" noProof="0" dirty="0" smtClean="0">
                        <a:latin typeface="Cambria Math" panose="02040503050406030204" pitchFamily="18" charset="0"/>
                      </a:rPr>
                      <m:t>𝐸𝑆𝑇</m:t>
                    </m:r>
                  </m:oMath>
                </a14:m>
                <a:r>
                  <a:rPr lang="en-GB" noProof="0" dirty="0"/>
                  <a:t> computation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A4D953D-18B3-4ED8-9A45-8E1463D8EF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2377" t="-3012" b="-132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498EE76C-16CB-4911-B42C-756F4B513F0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GB" b="0" dirty="0"/>
                  <a:t>Scheduling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with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𝐿𝑆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498EE76C-16CB-4911-B42C-756F4B513F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5"/>
                <a:stretch>
                  <a:fillRect l="-2118" t="-22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BCA36-B18C-48FD-AE89-C5636B27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17</a:t>
            </a:fld>
            <a:endParaRPr lang="en-GB" dirty="0"/>
          </a:p>
        </p:txBody>
      </p:sp>
      <p:pic>
        <p:nvPicPr>
          <p:cNvPr id="6" name="base">
            <a:extLst>
              <a:ext uri="{FF2B5EF4-FFF2-40B4-BE49-F238E27FC236}">
                <a16:creationId xmlns:a16="http://schemas.microsoft.com/office/drawing/2014/main" id="{766B991E-C904-47D2-B6A0-DF97C86232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706" y="1573574"/>
            <a:ext cx="5536741" cy="2533521"/>
          </a:xfrm>
          <a:prstGeom prst="rect">
            <a:avLst/>
          </a:prstGeom>
        </p:spPr>
      </p:pic>
      <p:pic>
        <p:nvPicPr>
          <p:cNvPr id="8" name="base_job">
            <a:extLst>
              <a:ext uri="{FF2B5EF4-FFF2-40B4-BE49-F238E27FC236}">
                <a16:creationId xmlns:a16="http://schemas.microsoft.com/office/drawing/2014/main" id="{E4F3081B-3559-416D-92E6-A364FB6F7C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706" y="1573574"/>
            <a:ext cx="5536741" cy="25335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91A79C9-86F6-466C-A026-58433407E108}"/>
                  </a:ext>
                </a:extLst>
              </p:cNvPr>
              <p:cNvSpPr txBox="1"/>
              <p:nvPr/>
            </p:nvSpPr>
            <p:spPr>
              <a:xfrm>
                <a:off x="1029903" y="4298878"/>
                <a:ext cx="17710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GB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1, 3</m:t>
                      </m:r>
                      <m:r>
                        <m:rPr>
                          <m:lit/>
                        </m:rPr>
                        <a:rPr lang="en-GB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91A79C9-86F6-466C-A026-58433407E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903" y="4298878"/>
                <a:ext cx="1771049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687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35ABD-C3E3-4E4E-A915-06A9BDF43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Merge phase</a:t>
            </a:r>
          </a:p>
        </p:txBody>
      </p:sp>
      <p:pic>
        <p:nvPicPr>
          <p:cNvPr id="10" name="Content Placeholder 9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E7F1870-8EAE-4033-B726-593BD5BBEDD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763" y="1499481"/>
            <a:ext cx="4336474" cy="2570724"/>
          </a:xfrm>
        </p:spPr>
      </p:pic>
      <p:pic>
        <p:nvPicPr>
          <p:cNvPr id="12" name="Content Placeholder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649E1C-410B-4851-B799-4B09F23BA1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763" y="1499481"/>
            <a:ext cx="4336474" cy="2570724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E840A-5B58-4AB4-A04E-A80047E37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18</a:t>
            </a:fld>
            <a:endParaRPr lang="en-GB" dirty="0"/>
          </a:p>
        </p:txBody>
      </p:sp>
      <p:pic>
        <p:nvPicPr>
          <p:cNvPr id="14" name="alg_00" descr="A picture containing clock, table&#10;&#10;Description automatically generated">
            <a:extLst>
              <a:ext uri="{FF2B5EF4-FFF2-40B4-BE49-F238E27FC236}">
                <a16:creationId xmlns:a16="http://schemas.microsoft.com/office/drawing/2014/main" id="{B1406610-EC20-4456-A708-DED8B813C4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208" y="4264555"/>
            <a:ext cx="983521" cy="1889903"/>
          </a:xfrm>
          <a:prstGeom prst="rect">
            <a:avLst/>
          </a:prstGeom>
        </p:spPr>
      </p:pic>
      <p:pic>
        <p:nvPicPr>
          <p:cNvPr id="16" name="alg_01" descr="A picture containing table&#10;&#10;Description automatically generated">
            <a:extLst>
              <a:ext uri="{FF2B5EF4-FFF2-40B4-BE49-F238E27FC236}">
                <a16:creationId xmlns:a16="http://schemas.microsoft.com/office/drawing/2014/main" id="{C827001B-D2CC-4BB1-B03C-F17B85D200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208" y="4264555"/>
            <a:ext cx="983521" cy="1889903"/>
          </a:xfrm>
          <a:prstGeom prst="rect">
            <a:avLst/>
          </a:prstGeom>
        </p:spPr>
      </p:pic>
      <p:pic>
        <p:nvPicPr>
          <p:cNvPr id="18" name="alg_02" descr="A picture containing clock&#10;&#10;Description automatically generated">
            <a:extLst>
              <a:ext uri="{FF2B5EF4-FFF2-40B4-BE49-F238E27FC236}">
                <a16:creationId xmlns:a16="http://schemas.microsoft.com/office/drawing/2014/main" id="{E8FB5F74-3144-4B31-AD12-AE4AEC0A87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208" y="4264555"/>
            <a:ext cx="983521" cy="1889903"/>
          </a:xfrm>
          <a:prstGeom prst="rect">
            <a:avLst/>
          </a:prstGeom>
        </p:spPr>
      </p:pic>
      <p:pic>
        <p:nvPicPr>
          <p:cNvPr id="20" name="alg_03" descr="A picture containing clock, table&#10;&#10;Description automatically generated">
            <a:extLst>
              <a:ext uri="{FF2B5EF4-FFF2-40B4-BE49-F238E27FC236}">
                <a16:creationId xmlns:a16="http://schemas.microsoft.com/office/drawing/2014/main" id="{BE492505-6D84-4C27-B829-A22024D819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208" y="4264555"/>
            <a:ext cx="983521" cy="1889903"/>
          </a:xfrm>
          <a:prstGeom prst="rect">
            <a:avLst/>
          </a:prstGeom>
        </p:spPr>
      </p:pic>
      <p:pic>
        <p:nvPicPr>
          <p:cNvPr id="22" name="alg_04" descr="A close up of a logo&#10;&#10;Description automatically generated">
            <a:extLst>
              <a:ext uri="{FF2B5EF4-FFF2-40B4-BE49-F238E27FC236}">
                <a16:creationId xmlns:a16="http://schemas.microsoft.com/office/drawing/2014/main" id="{AECB7018-A27D-4095-B334-0EA1F3536A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208" y="4264555"/>
            <a:ext cx="983521" cy="1889903"/>
          </a:xfrm>
          <a:prstGeom prst="rect">
            <a:avLst/>
          </a:prstGeom>
        </p:spPr>
      </p:pic>
      <p:pic>
        <p:nvPicPr>
          <p:cNvPr id="24" name="alg_05" descr="A close up of a sign&#10;&#10;Description automatically generated">
            <a:extLst>
              <a:ext uri="{FF2B5EF4-FFF2-40B4-BE49-F238E27FC236}">
                <a16:creationId xmlns:a16="http://schemas.microsoft.com/office/drawing/2014/main" id="{612BF653-3E57-4835-AF46-D5468B56FA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208" y="4264555"/>
            <a:ext cx="983521" cy="1889903"/>
          </a:xfrm>
          <a:prstGeom prst="rect">
            <a:avLst/>
          </a:prstGeom>
        </p:spPr>
      </p:pic>
      <p:pic>
        <p:nvPicPr>
          <p:cNvPr id="26" name="alg_06" descr="A close up of a logo&#10;&#10;Description automatically generated">
            <a:extLst>
              <a:ext uri="{FF2B5EF4-FFF2-40B4-BE49-F238E27FC236}">
                <a16:creationId xmlns:a16="http://schemas.microsoft.com/office/drawing/2014/main" id="{90DF344B-8EC9-4116-8809-2322A57C671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208" y="4264555"/>
            <a:ext cx="983521" cy="1889903"/>
          </a:xfrm>
          <a:prstGeom prst="rect">
            <a:avLst/>
          </a:prstGeom>
        </p:spPr>
      </p:pic>
      <p:pic>
        <p:nvPicPr>
          <p:cNvPr id="27" name="alg_07">
            <a:extLst>
              <a:ext uri="{FF2B5EF4-FFF2-40B4-BE49-F238E27FC236}">
                <a16:creationId xmlns:a16="http://schemas.microsoft.com/office/drawing/2014/main" id="{C5D0031D-8397-4507-BF00-47EF70CB70D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77207" y="4476687"/>
            <a:ext cx="983521" cy="167777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9D989A1-80CC-433E-B3D4-736DBCBA26B6}"/>
                  </a:ext>
                </a:extLst>
              </p:cNvPr>
              <p:cNvSpPr/>
              <p:nvPr/>
            </p:nvSpPr>
            <p:spPr>
              <a:xfrm>
                <a:off x="838200" y="4092001"/>
                <a:ext cx="2190471" cy="1495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, 15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5, 15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10, 20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10, 20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9D989A1-80CC-433E-B3D4-736DBCBA26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92001"/>
                <a:ext cx="2190471" cy="149521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DBD3BD7-F7D2-4A66-A3A4-80804DCB05D6}"/>
                  </a:ext>
                </a:extLst>
              </p:cNvPr>
              <p:cNvSpPr/>
              <p:nvPr/>
            </p:nvSpPr>
            <p:spPr>
              <a:xfrm>
                <a:off x="3214441" y="4092001"/>
                <a:ext cx="2206373" cy="1495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, 15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5, 15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, 15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10, 20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10, 20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DBD3BD7-F7D2-4A66-A3A4-80804DCB05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441" y="4092001"/>
                <a:ext cx="2206373" cy="149521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06315B3-3B34-4261-86AD-2D0CA4905DB4}"/>
                  </a:ext>
                </a:extLst>
              </p:cNvPr>
              <p:cNvSpPr/>
              <p:nvPr/>
            </p:nvSpPr>
            <p:spPr>
              <a:xfrm>
                <a:off x="5420814" y="4092001"/>
                <a:ext cx="2716834" cy="1495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, 15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5, 15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10, 20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10, 20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06315B3-3B34-4261-86AD-2D0CA4905D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0814" y="4092001"/>
                <a:ext cx="2716834" cy="149521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0A0968D-4E7F-4E6D-9579-E978D111B0D1}"/>
                  </a:ext>
                </a:extLst>
              </p:cNvPr>
              <p:cNvSpPr txBox="1"/>
              <p:nvPr/>
            </p:nvSpPr>
            <p:spPr>
              <a:xfrm>
                <a:off x="838200" y="5630286"/>
                <a:ext cx="2057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2, 3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0A0968D-4E7F-4E6D-9579-E978D111B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630286"/>
                <a:ext cx="2057632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55C7EAB-C52E-48E3-8F4B-8574DD8202B9}"/>
                  </a:ext>
                </a:extLst>
              </p:cNvPr>
              <p:cNvSpPr txBox="1"/>
              <p:nvPr/>
            </p:nvSpPr>
            <p:spPr>
              <a:xfrm>
                <a:off x="3214441" y="5632180"/>
                <a:ext cx="20576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3, 2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55C7EAB-C52E-48E3-8F4B-8574DD820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441" y="5632180"/>
                <a:ext cx="205763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50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CEA9B-5AF0-4187-BA50-F0CA95FC2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Merge phase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2F9A42-FB90-480A-80B1-F6F9D5AC04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89143"/>
            <a:ext cx="5181600" cy="3071726"/>
          </a:xfrm>
        </p:spPr>
      </p:pic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7EEF48-9AB4-4B57-8BAB-0AD472F9F1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689143"/>
            <a:ext cx="5181600" cy="3071726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79384-B0C0-4B1D-AF05-416D91D98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19</a:t>
            </a:fld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8841353-5CD8-46B6-8307-877BB1BB0FBE}"/>
                  </a:ext>
                </a:extLst>
              </p:cNvPr>
              <p:cNvSpPr txBox="1"/>
              <p:nvPr/>
            </p:nvSpPr>
            <p:spPr>
              <a:xfrm>
                <a:off x="6806852" y="4885432"/>
                <a:ext cx="24719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1, 2, 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8841353-5CD8-46B6-8307-877BB1BB0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852" y="4885432"/>
                <a:ext cx="247190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924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255345-3F65-4BEB-A293-F5B8FA3429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noProof="0" dirty="0"/>
                  <a:t>New state generation with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d>
                      <m:d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&gt;</m:t>
                    </m:r>
                    <m:sSubSup>
                      <m:sSubSup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func>
                          <m:funcPr>
                            <m:ctrlPr>
                              <a:rPr lang="en-GB" b="0" i="1" noProof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noProof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GB" b="0" i="1" noProof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</m:oMath>
                </a14:m>
                <a:endParaRPr lang="en-GB" dirty="0"/>
              </a:p>
              <a:p>
                <a:r>
                  <a:rPr lang="en-GB" dirty="0"/>
                  <a:t>Reduce pessimism with:</a:t>
                </a:r>
              </a:p>
              <a:p>
                <a:pPr lvl="1"/>
                <a:r>
                  <a:rPr lang="en-GB" dirty="0"/>
                  <a:t>Precedence constraints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𝐸𝑆𝑇</m:t>
                    </m:r>
                  </m:oMath>
                </a14:m>
                <a:r>
                  <a:rPr lang="en-GB" dirty="0"/>
                  <a:t> computation</a:t>
                </a:r>
              </a:p>
              <a:p>
                <a:pPr lvl="1"/>
                <a:r>
                  <a:rPr lang="en-GB" dirty="0"/>
                  <a:t>Moldable gang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𝐸𝑆𝑇</m:t>
                    </m:r>
                  </m:oMath>
                </a14:m>
                <a:r>
                  <a:rPr lang="en-GB" dirty="0"/>
                  <a:t> computation</a:t>
                </a:r>
                <a:endParaRPr lang="en-150" dirty="0"/>
              </a:p>
              <a:p>
                <a:endParaRPr lang="en-15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255345-3F65-4BEB-A293-F5B8FA3429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4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DA4D953D-18B3-4ED8-9A45-8E1463D8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</a:t>
            </a:r>
            <a:r>
              <a:rPr lang="en-150" noProof="0" dirty="0"/>
              <a:t>o </a:t>
            </a:r>
            <a:r>
              <a:rPr lang="en-GB" noProof="0" dirty="0"/>
              <a:t>d</a:t>
            </a:r>
            <a:r>
              <a:rPr lang="en-150" noProof="0" dirty="0"/>
              <a:t>i</a:t>
            </a:r>
            <a:r>
              <a:rPr lang="en-GB" noProof="0" dirty="0"/>
              <a:t>s</a:t>
            </a:r>
            <a:r>
              <a:rPr lang="en-150" noProof="0" dirty="0"/>
              <a:t>c</a:t>
            </a:r>
            <a:r>
              <a:rPr lang="en-GB" noProof="0" dirty="0"/>
              <a:t>u</a:t>
            </a:r>
            <a:r>
              <a:rPr lang="en-150" noProof="0" dirty="0"/>
              <a:t>s</a:t>
            </a:r>
            <a:r>
              <a:rPr lang="en-GB" noProof="0" dirty="0"/>
              <a:t>s</a:t>
            </a:r>
            <a:r>
              <a:rPr lang="en-150" noProof="0" dirty="0"/>
              <a:t> </a:t>
            </a:r>
            <a:r>
              <a:rPr lang="en-GB" noProof="0" dirty="0"/>
              <a:t>t</a:t>
            </a:r>
            <a:r>
              <a:rPr lang="en-150" noProof="0" dirty="0"/>
              <a:t>o</a:t>
            </a:r>
            <a:r>
              <a:rPr lang="en-GB" noProof="0" dirty="0"/>
              <a:t>d</a:t>
            </a:r>
            <a:r>
              <a:rPr lang="en-150" noProof="0" dirty="0"/>
              <a:t>a</a:t>
            </a:r>
            <a:r>
              <a:rPr lang="en-GB" noProof="0" dirty="0"/>
              <a:t>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BCA36-B18C-48FD-AE89-C5636B27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2</a:t>
            </a:fld>
            <a:endParaRPr lang="en-GB" dirty="0"/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6" name="Section Zoom 5">
                <a:extLst>
                  <a:ext uri="{FF2B5EF4-FFF2-40B4-BE49-F238E27FC236}">
                    <a16:creationId xmlns:a16="http://schemas.microsoft.com/office/drawing/2014/main" id="{0CDE6FDA-33CA-4287-A0D2-44D59B9898E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38386299"/>
                  </p:ext>
                </p:extLst>
              </p:nvPr>
            </p:nvGraphicFramePr>
            <p:xfrm>
              <a:off x="762000" y="3990975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74B993FE-2821-47C9-8880-93FC634A7B8C}">
                    <psez:zmPr id="{051FFBC6-B190-48C0-9FE0-E61B46A7002E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6" name="Section Zoom 5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0CDE6FDA-33CA-4287-A0D2-44D59B9898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2000" y="3990975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8" name="Section Zoom 7">
                <a:extLst>
                  <a:ext uri="{FF2B5EF4-FFF2-40B4-BE49-F238E27FC236}">
                    <a16:creationId xmlns:a16="http://schemas.microsoft.com/office/drawing/2014/main" id="{52C726C9-8877-4563-892C-7566E727278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92035783"/>
                  </p:ext>
                </p:extLst>
              </p:nvPr>
            </p:nvGraphicFramePr>
            <p:xfrm>
              <a:off x="4572000" y="3990975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7BBDB194-5B9A-47CE-B5D5-7F6D2A74CD8A}">
                    <psez:zmPr id="{79881CC1-2B5B-48F6-9476-36D5E3C72C8D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8" name="Section Zoom 7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52C726C9-8877-4563-892C-7566E727278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72000" y="3990975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0" name="Section Zoom 9">
                <a:extLst>
                  <a:ext uri="{FF2B5EF4-FFF2-40B4-BE49-F238E27FC236}">
                    <a16:creationId xmlns:a16="http://schemas.microsoft.com/office/drawing/2014/main" id="{9252D867-2E39-4392-AA27-EEA5E75A9F6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3696041"/>
                  </p:ext>
                </p:extLst>
              </p:nvPr>
            </p:nvGraphicFramePr>
            <p:xfrm>
              <a:off x="8382000" y="3990975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B875FF71-B3F3-4711-B118-6F3B787E6880}">
                    <psez:zmPr id="{60FADA26-35EA-4FAC-A5CE-65C71E14E8A8}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0" name="Section Zoom 9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9252D867-2E39-4392-AA27-EEA5E75A9F6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382000" y="3990975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749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3E0C9-9543-4E65-90A1-3B96661D4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60E84E-DFD8-4255-9BDB-A73232283F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Joining the solutions for both methods we obtain: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𝐸𝑆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m:rPr>
                              <m:lit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𝑔𝑎𝑛𝑔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h𝑠</m:t>
                              </m:r>
                            </m:sub>
                          </m:sSub>
                          <m:r>
                            <m:rPr>
                              <m:lit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60E84E-DFD8-4255-9BDB-A73232283F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97B19-51A6-4C36-880D-1E2F072F9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649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7F4D91B-650D-43FB-B317-79F760B3FD2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7"/>
                <a:ext cx="10515600" cy="1014788"/>
              </a:xfrm>
            </p:spPr>
            <p:txBody>
              <a:bodyPr anchor="ctr">
                <a:normAutofit/>
              </a:bodyPr>
              <a:lstStyle/>
              <a:p>
                <a:r>
                  <a:rPr lang="en-GB" dirty="0"/>
                  <a:t>New state generation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&gt;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7F4D91B-650D-43FB-B317-79F760B3FD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7"/>
                <a:ext cx="10515600" cy="1014788"/>
              </a:xfrm>
              <a:blipFill>
                <a:blip r:embed="rId3"/>
                <a:stretch>
                  <a:fillRect l="-2377" t="-3012" b="-138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3AA9D8-2400-4D95-A979-440C451A5BF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987860"/>
            <a:ext cx="5151709" cy="2370581"/>
          </a:xfr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AD4D83E6-2AA1-4CDD-8B0E-936B003420C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559302"/>
                <a:ext cx="5181600" cy="4525615"/>
              </a:xfrm>
            </p:spPr>
            <p:txBody>
              <a:bodyPr/>
              <a:lstStyle/>
              <a:p>
                <a:r>
                  <a:rPr lang="en-US" dirty="0"/>
                  <a:t>Schedule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with: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AD4D83E6-2AA1-4CDD-8B0E-936B003420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559302"/>
                <a:ext cx="5181600" cy="4525615"/>
              </a:xfrm>
              <a:blipFill>
                <a:blip r:embed="rId5"/>
                <a:stretch>
                  <a:fillRect l="-2118" t="-22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ACA3D-ED57-4948-BF6A-32ECB5297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56351"/>
            <a:ext cx="232063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565F0C3-D9E9-4961-A3A4-87F2116D4289}" type="slidenum">
              <a:rPr lang="en-GB" smtClean="0"/>
              <a:pPr>
                <a:spcAft>
                  <a:spcPts val="600"/>
                </a:spcAft>
              </a:pPr>
              <a:t>4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B77CDE-2435-40B9-A850-90CE80431D56}"/>
                  </a:ext>
                </a:extLst>
              </p:cNvPr>
              <p:cNvSpPr txBox="1"/>
              <p:nvPr/>
            </p:nvSpPr>
            <p:spPr>
              <a:xfrm>
                <a:off x="1015067" y="4358441"/>
                <a:ext cx="1912691" cy="1206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, 15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5, 15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, 15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10, 20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B77CDE-2435-40B9-A850-90CE80431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067" y="4358441"/>
                <a:ext cx="1912691" cy="12066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1595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7F4D91B-650D-43FB-B317-79F760B3FD2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7"/>
                <a:ext cx="10515600" cy="1014788"/>
              </a:xfrm>
            </p:spPr>
            <p:txBody>
              <a:bodyPr anchor="ctr">
                <a:normAutofit/>
              </a:bodyPr>
              <a:lstStyle/>
              <a:p>
                <a:r>
                  <a:rPr lang="en-GB" dirty="0"/>
                  <a:t>New state generation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&gt;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7F4D91B-650D-43FB-B317-79F760B3FD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7"/>
                <a:ext cx="10515600" cy="1014788"/>
              </a:xfrm>
              <a:blipFill>
                <a:blip r:embed="rId3"/>
                <a:stretch>
                  <a:fillRect l="-2377" t="-3012" b="-138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3AA9D8-2400-4D95-A979-440C451A5BF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987860"/>
            <a:ext cx="5151709" cy="2370581"/>
          </a:xfr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AD4D83E6-2AA1-4CDD-8B0E-936B003420C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559302"/>
                <a:ext cx="5181600" cy="4525615"/>
              </a:xfrm>
            </p:spPr>
            <p:txBody>
              <a:bodyPr/>
              <a:lstStyle/>
              <a:p>
                <a:r>
                  <a:rPr lang="en-US" dirty="0"/>
                  <a:t>Schedule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with: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GB" b="0" dirty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𝐿𝑆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AD4D83E6-2AA1-4CDD-8B0E-936B003420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559302"/>
                <a:ext cx="5181600" cy="4525615"/>
              </a:xfrm>
              <a:blipFill>
                <a:blip r:embed="rId5"/>
                <a:stretch>
                  <a:fillRect l="-2118" t="-22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ACA3D-ED57-4948-BF6A-32ECB5297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56351"/>
            <a:ext cx="232063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565F0C3-D9E9-4961-A3A4-87F2116D4289}" type="slidenum">
              <a:rPr lang="en-GB" smtClean="0"/>
              <a:pPr>
                <a:spcAft>
                  <a:spcPts val="600"/>
                </a:spcAft>
              </a:pPr>
              <a:t>5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B77CDE-2435-40B9-A850-90CE80431D56}"/>
                  </a:ext>
                </a:extLst>
              </p:cNvPr>
              <p:cNvSpPr txBox="1"/>
              <p:nvPr/>
            </p:nvSpPr>
            <p:spPr>
              <a:xfrm>
                <a:off x="1015067" y="4358441"/>
                <a:ext cx="1912691" cy="1206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, 15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5, 15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, 15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10, 20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B77CDE-2435-40B9-A850-90CE80431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067" y="4358441"/>
                <a:ext cx="1912691" cy="12066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374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7F4D91B-650D-43FB-B317-79F760B3FD2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7"/>
                <a:ext cx="10515600" cy="1014788"/>
              </a:xfrm>
            </p:spPr>
            <p:txBody>
              <a:bodyPr anchor="ctr">
                <a:normAutofit/>
              </a:bodyPr>
              <a:lstStyle/>
              <a:p>
                <a:r>
                  <a:rPr lang="en-GB" dirty="0"/>
                  <a:t>New state generation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&gt;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7F4D91B-650D-43FB-B317-79F760B3FD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7"/>
                <a:ext cx="10515600" cy="1014788"/>
              </a:xfrm>
              <a:blipFill>
                <a:blip r:embed="rId3"/>
                <a:stretch>
                  <a:fillRect l="-2377" t="-3012" b="-138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3AA9D8-2400-4D95-A979-440C451A5BF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987861"/>
            <a:ext cx="5151709" cy="2370580"/>
          </a:xfr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AD4D83E6-2AA1-4CDD-8B0E-936B003420C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559302"/>
                <a:ext cx="5181600" cy="4525615"/>
              </a:xfrm>
            </p:spPr>
            <p:txBody>
              <a:bodyPr/>
              <a:lstStyle/>
              <a:p>
                <a:r>
                  <a:rPr lang="en-US" dirty="0"/>
                  <a:t>Schedule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with: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func>
                          <m:func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func>
                          <m:func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func>
                          <m:func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func>
                          <m:func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𝐿𝑆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AD4D83E6-2AA1-4CDD-8B0E-936B003420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559302"/>
                <a:ext cx="5181600" cy="4525615"/>
              </a:xfrm>
              <a:blipFill>
                <a:blip r:embed="rId5"/>
                <a:stretch>
                  <a:fillRect l="-2118" t="-22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ACA3D-ED57-4948-BF6A-32ECB5297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56351"/>
            <a:ext cx="232063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565F0C3-D9E9-4961-A3A4-87F2116D4289}" type="slidenum">
              <a:rPr lang="en-GB" smtClean="0"/>
              <a:pPr>
                <a:spcAft>
                  <a:spcPts val="600"/>
                </a:spcAft>
              </a:pPr>
              <a:t>6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B77CDE-2435-40B9-A850-90CE80431D56}"/>
                  </a:ext>
                </a:extLst>
              </p:cNvPr>
              <p:cNvSpPr txBox="1"/>
              <p:nvPr/>
            </p:nvSpPr>
            <p:spPr>
              <a:xfrm>
                <a:off x="1015067" y="4358442"/>
                <a:ext cx="4247399" cy="1206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, 15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5, 15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, 15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10, 20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, 15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5, 15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, 15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20, 25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B77CDE-2435-40B9-A850-90CE80431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067" y="4358442"/>
                <a:ext cx="4247399" cy="12066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7E65387-294F-4B5A-B986-B789CB73C269}"/>
              </a:ext>
            </a:extLst>
          </p:cNvPr>
          <p:cNvSpPr txBox="1"/>
          <p:nvPr/>
        </p:nvSpPr>
        <p:spPr>
          <a:xfrm>
            <a:off x="2388638" y="1613920"/>
            <a:ext cx="199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Expected</a:t>
            </a:r>
          </a:p>
        </p:txBody>
      </p:sp>
    </p:spTree>
    <p:extLst>
      <p:ext uri="{BB962C8B-B14F-4D97-AF65-F5344CB8AC3E}">
        <p14:creationId xmlns:p14="http://schemas.microsoft.com/office/powerpoint/2010/main" val="3096247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7F4D91B-650D-43FB-B317-79F760B3FD2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7"/>
                <a:ext cx="10515600" cy="1014788"/>
              </a:xfrm>
            </p:spPr>
            <p:txBody>
              <a:bodyPr anchor="ctr">
                <a:normAutofit/>
              </a:bodyPr>
              <a:lstStyle/>
              <a:p>
                <a:r>
                  <a:rPr lang="en-GB" dirty="0"/>
                  <a:t>New state generation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&gt;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7F4D91B-650D-43FB-B317-79F760B3FD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7"/>
                <a:ext cx="10515600" cy="1014788"/>
              </a:xfrm>
              <a:blipFill>
                <a:blip r:embed="rId3"/>
                <a:stretch>
                  <a:fillRect l="-2377" t="-3012" b="-138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3AA9D8-2400-4D95-A979-440C451A5BF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2" y="2001105"/>
            <a:ext cx="5122927" cy="2357337"/>
          </a:xfr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AD4D83E6-2AA1-4CDD-8B0E-936B003420C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559302"/>
                <a:ext cx="5181600" cy="4525615"/>
              </a:xfrm>
            </p:spPr>
            <p:txBody>
              <a:bodyPr/>
              <a:lstStyle/>
              <a:p>
                <a:r>
                  <a:rPr lang="en-US" dirty="0"/>
                  <a:t>Schedule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with: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func>
                          <m:func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func>
                          <m:func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func>
                          <m:func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func>
                          <m:func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𝐿𝑆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AD4D83E6-2AA1-4CDD-8B0E-936B003420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559302"/>
                <a:ext cx="5181600" cy="4525615"/>
              </a:xfrm>
              <a:blipFill>
                <a:blip r:embed="rId5"/>
                <a:stretch>
                  <a:fillRect l="-2118" t="-22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ACA3D-ED57-4948-BF6A-32ECB5297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56351"/>
            <a:ext cx="232063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565F0C3-D9E9-4961-A3A4-87F2116D4289}" type="slidenum">
              <a:rPr lang="en-GB" smtClean="0"/>
              <a:pPr>
                <a:spcAft>
                  <a:spcPts val="600"/>
                </a:spcAft>
              </a:pPr>
              <a:t>7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B77CDE-2435-40B9-A850-90CE80431D56}"/>
                  </a:ext>
                </a:extLst>
              </p:cNvPr>
              <p:cNvSpPr txBox="1"/>
              <p:nvPr/>
            </p:nvSpPr>
            <p:spPr>
              <a:xfrm>
                <a:off x="1015067" y="4358442"/>
                <a:ext cx="4247399" cy="1206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, 15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5, 15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, 15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10, 20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, 15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5, 15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10 20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20, 25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B77CDE-2435-40B9-A850-90CE80431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067" y="4358442"/>
                <a:ext cx="4247399" cy="12066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64C0E2B-9E56-4B9A-9EC8-0071931C1B7A}"/>
              </a:ext>
            </a:extLst>
          </p:cNvPr>
          <p:cNvSpPr txBox="1"/>
          <p:nvPr/>
        </p:nvSpPr>
        <p:spPr>
          <a:xfrm>
            <a:off x="2388638" y="1613920"/>
            <a:ext cx="199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Actual</a:t>
            </a:r>
          </a:p>
        </p:txBody>
      </p:sp>
    </p:spTree>
    <p:extLst>
      <p:ext uri="{BB962C8B-B14F-4D97-AF65-F5344CB8AC3E}">
        <p14:creationId xmlns:p14="http://schemas.microsoft.com/office/powerpoint/2010/main" val="2628652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7F4D91B-650D-43FB-B317-79F760B3FD2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en-GB" dirty="0"/>
                  <a:t>New state generation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&gt;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b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7F4D91B-650D-43FB-B317-79F760B3FD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t="-3012" b="-138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8A4C9D5B-D689-4C93-BCC1-E8B7BBDA5C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Proposed solution (to be discussed further)</a:t>
                </a:r>
              </a:p>
              <a:p>
                <a:pPr lvl="1"/>
                <a:r>
                  <a:rPr lang="en-GB" dirty="0"/>
                  <a:t>Instead of removing the lowest values when generating the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𝑃𝐴</m:t>
                    </m:r>
                  </m:oMath>
                </a14:m>
                <a:r>
                  <a:rPr lang="en-GB" dirty="0"/>
                  <a:t> array remove the ones such that:</a:t>
                </a:r>
              </a:p>
              <a:p>
                <a:pPr lvl="2"/>
                <a:r>
                  <a:rPr lang="en-GB" dirty="0"/>
                  <a:t>Have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GB" dirty="0"/>
              </a:p>
              <a:p>
                <a:pPr lvl="2"/>
                <a:r>
                  <a:rPr lang="en-GB" dirty="0"/>
                  <a:t>If we still need more cores remove the ones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GB" dirty="0"/>
                  <a:t> starting with the smallest values</a:t>
                </a:r>
              </a:p>
              <a:p>
                <a:pPr lvl="1"/>
                <a:r>
                  <a:rPr lang="en-GB" dirty="0"/>
                  <a:t>This should work for both the change in:</a:t>
                </a:r>
              </a:p>
              <a:p>
                <a:pPr lvl="2"/>
                <a:r>
                  <a:rPr lang="en-GB" dirty="0"/>
                  <a:t>Moldable gang constraint</a:t>
                </a:r>
              </a:p>
              <a:p>
                <a:pPr lvl="2"/>
                <a:r>
                  <a:rPr lang="en-GB" dirty="0"/>
                  <a:t>Precedence constraints</a:t>
                </a: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8A4C9D5B-D689-4C93-BCC1-E8B7BBDA5C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3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ACA3D-ED57-4948-BF6A-32ECB5297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565F0C3-D9E9-4961-A3A4-87F2116D4289}" type="slidenum">
              <a:rPr lang="en-GB" smtClean="0"/>
              <a:pPr>
                <a:spcAft>
                  <a:spcPts val="600"/>
                </a:spcAft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521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255345-3F65-4BEB-A293-F5B8FA3429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noProof="0" dirty="0"/>
                  <a:t>Find time at which it is not necessary to use all the cores currently used by higher-priority segments that have a successor ready.</a:t>
                </a:r>
              </a:p>
              <a:p>
                <a:r>
                  <a:rPr lang="en-GB" dirty="0"/>
                  <a:t>So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𝐸𝑆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GB" noProof="0" dirty="0"/>
                  <a:t> now is computed as follows: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𝐸𝑆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  <m:sup>
                                  <m:func>
                                    <m:func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GB" b="0" i="0" smtClean="0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fName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func>
                                </m:sup>
                              </m:sSub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h𝑠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255345-3F65-4BEB-A293-F5B8FA3429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A4D953D-18B3-4ED8-9A45-8E1463D8EF8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noProof="0" dirty="0"/>
                  <a:t>Precedence </a:t>
                </a:r>
                <a14:m>
                  <m:oMath xmlns:m="http://schemas.openxmlformats.org/officeDocument/2006/math">
                    <m:r>
                      <a:rPr lang="en-GB" b="0" i="1" noProof="0" dirty="0" smtClean="0">
                        <a:latin typeface="Cambria Math" panose="02040503050406030204" pitchFamily="18" charset="0"/>
                      </a:rPr>
                      <m:t>𝐸𝑆𝑇</m:t>
                    </m:r>
                  </m:oMath>
                </a14:m>
                <a:r>
                  <a:rPr lang="en-GB" noProof="0" dirty="0"/>
                  <a:t> computation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A4D953D-18B3-4ED8-9A45-8E1463D8EF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2377" t="-3012" b="-132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BCA36-B18C-48FD-AE89-C5636B27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6145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Delft_horizontal_template.potx" id="{EFC5E46F-4315-4591-A770-616E58271BB4}" vid="{C5DBB3DB-8ECA-4AEF-8836-4E1FDE5E37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678</Words>
  <Application>Microsoft Office PowerPoint</Application>
  <PresentationFormat>Widescreen</PresentationFormat>
  <Paragraphs>205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Scheduling and Analysis of Limited-Preemptive Moldable Gang Tasks Weekly Meeting</vt:lpstr>
      <vt:lpstr>To discuss today</vt:lpstr>
      <vt:lpstr>Final solution</vt:lpstr>
      <vt:lpstr>New state generation for EST_i^p (v)&gt;A_p^min⁡  </vt:lpstr>
      <vt:lpstr>New state generation for EST_i^p (v)&gt;A_p^min⁡  </vt:lpstr>
      <vt:lpstr>New state generation for EST_i^p (v)&gt;A_p^min⁡  </vt:lpstr>
      <vt:lpstr>New state generation for EST_i^p (v)&gt;A_p^min⁡  </vt:lpstr>
      <vt:lpstr>New state generation for EST_i^p (v)&gt;A_p^min⁡  </vt:lpstr>
      <vt:lpstr>Precedence EST computation</vt:lpstr>
      <vt:lpstr>Precedence EST computation</vt:lpstr>
      <vt:lpstr>Precedence EST computation</vt:lpstr>
      <vt:lpstr>Precedence EST computation</vt:lpstr>
      <vt:lpstr>Moldable gang EST computation</vt:lpstr>
      <vt:lpstr>Moldable gang EST computation</vt:lpstr>
      <vt:lpstr>Moldable gang EST computation</vt:lpstr>
      <vt:lpstr>Moldable gang EST computation</vt:lpstr>
      <vt:lpstr>Moldable gang EST computation</vt:lpstr>
      <vt:lpstr>Merge phase</vt:lpstr>
      <vt:lpstr>Merge phase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Scheduling and Analysis of Limited-Preemptive Moldable Gang Tasks Weekly Meeting</dc:title>
  <dc:creator>Joan</dc:creator>
  <cp:lastModifiedBy>Joan Marcè Igual</cp:lastModifiedBy>
  <cp:revision>77</cp:revision>
  <dcterms:created xsi:type="dcterms:W3CDTF">2020-05-04T13:20:13Z</dcterms:created>
  <dcterms:modified xsi:type="dcterms:W3CDTF">2020-05-06T07:32:50Z</dcterms:modified>
</cp:coreProperties>
</file>