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18/02/2020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208200" y="6222112"/>
            <a:ext cx="1260000" cy="6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150" dirty="0"/>
              <a:t>S</a:t>
            </a:r>
            <a:r>
              <a:rPr lang="en-GB" dirty="0"/>
              <a:t>c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y</a:t>
            </a:r>
            <a:r>
              <a:rPr lang="en-150" dirty="0"/>
              <a:t>s</a:t>
            </a:r>
            <a:r>
              <a:rPr lang="en-GB" dirty="0"/>
              <a:t>i</a:t>
            </a:r>
            <a:r>
              <a:rPr lang="en-150" dirty="0"/>
              <a:t>s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le Gan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k</a:t>
            </a:r>
            <a:r>
              <a:rPr lang="en-150" dirty="0"/>
              <a:t>s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838200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dirty="0"/>
              <a:t>Joan Marcè i Igual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6F022E-AEE3-4DA1-B4E5-644E9AF778FA}"/>
              </a:ext>
            </a:extLst>
          </p:cNvPr>
          <p:cNvSpPr txBox="1">
            <a:spLocks/>
          </p:cNvSpPr>
          <p:nvPr/>
        </p:nvSpPr>
        <p:spPr>
          <a:xfrm>
            <a:off x="3678225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Geoffrey Nelissen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C6EAA-7B6B-4308-A1DD-C054FDEB55E9}"/>
              </a:ext>
            </a:extLst>
          </p:cNvPr>
          <p:cNvSpPr txBox="1"/>
          <p:nvPr/>
        </p:nvSpPr>
        <p:spPr>
          <a:xfrm>
            <a:off x="6518250" y="3576812"/>
            <a:ext cx="2223082" cy="42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Mitra Nasri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62559-BC78-415E-86B3-3E17C2690B71}"/>
              </a:ext>
            </a:extLst>
          </p:cNvPr>
          <p:cNvSpPr txBox="1"/>
          <p:nvPr/>
        </p:nvSpPr>
        <p:spPr>
          <a:xfrm>
            <a:off x="9019220" y="3572559"/>
            <a:ext cx="2260276" cy="428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Paris Panagiotou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6" y="499145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24</a:t>
            </a:r>
            <a:r>
              <a:rPr lang="en-150" baseline="30000" dirty="0"/>
              <a:t>th</a:t>
            </a:r>
            <a:r>
              <a:rPr lang="en-150" dirty="0"/>
              <a:t> of February,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1511-9365-4A7D-80BF-399D510B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en-GB" dirty="0"/>
              <a:t>u</a:t>
            </a:r>
            <a:r>
              <a:rPr lang="en-150" dirty="0"/>
              <a:t>m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z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64231-F9F9-4019-AF12-1BDB268D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Rigid gang reserves the whole block</a:t>
            </a:r>
          </a:p>
          <a:p>
            <a:r>
              <a:rPr lang="en-150" dirty="0"/>
              <a:t>Bundled creates multiple rigid blocks w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p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i</a:t>
            </a:r>
            <a:r>
              <a:rPr lang="en-GB" dirty="0"/>
              <a:t>e</a:t>
            </a:r>
            <a:r>
              <a:rPr lang="en-150" dirty="0"/>
              <a:t>s</a:t>
            </a:r>
          </a:p>
          <a:p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m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d-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these blocks in a moldable w</a:t>
            </a:r>
            <a:r>
              <a:rPr lang="en-GB" dirty="0"/>
              <a:t>a</a:t>
            </a:r>
            <a:r>
              <a:rPr lang="en-150" dirty="0"/>
              <a:t>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2D5A4-DDCF-4A61-922F-712272E1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10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EDF3EB-DBDB-4A69-B86A-776206493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8" y="3429000"/>
            <a:ext cx="7039064" cy="254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6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/>
              <a:t>P</a:t>
            </a:r>
            <a:r>
              <a:rPr lang="en-GB"/>
              <a:t>a</a:t>
            </a:r>
            <a:r>
              <a:rPr lang="en-150"/>
              <a:t>r</a:t>
            </a:r>
            <a:r>
              <a:rPr lang="en-GB"/>
              <a:t>a</a:t>
            </a:r>
            <a:r>
              <a:rPr lang="en-150"/>
              <a:t>l</a:t>
            </a:r>
            <a:r>
              <a:rPr lang="en-GB"/>
              <a:t>l</a:t>
            </a:r>
            <a:r>
              <a:rPr lang="en-150"/>
              <a:t>e</a:t>
            </a:r>
            <a:r>
              <a:rPr lang="en-GB"/>
              <a:t>l</a:t>
            </a:r>
            <a:r>
              <a:rPr lang="en-150"/>
              <a:t> </a:t>
            </a:r>
            <a:r>
              <a:rPr lang="en-GB"/>
              <a:t>t</a:t>
            </a:r>
            <a:r>
              <a:rPr lang="en-150"/>
              <a:t>h</a:t>
            </a:r>
            <a:r>
              <a:rPr lang="en-GB"/>
              <a:t>r</a:t>
            </a:r>
            <a:r>
              <a:rPr lang="en-150"/>
              <a:t>e</a:t>
            </a:r>
            <a:r>
              <a:rPr lang="en-GB"/>
              <a:t>a</a:t>
            </a:r>
            <a:r>
              <a:rPr lang="en-150"/>
              <a:t>d</a:t>
            </a:r>
            <a:r>
              <a:rPr lang="en-GB"/>
              <a:t>s</a:t>
            </a:r>
            <a:r>
              <a:rPr lang="en-150"/>
              <a:t> </a:t>
            </a:r>
            <a:r>
              <a:rPr lang="en-GB"/>
              <a:t>e</a:t>
            </a:r>
            <a:r>
              <a:rPr lang="en-150"/>
              <a:t>x</a:t>
            </a:r>
            <a:r>
              <a:rPr lang="en-GB"/>
              <a:t>e</a:t>
            </a:r>
            <a:r>
              <a:rPr lang="en-150"/>
              <a:t>c</a:t>
            </a:r>
            <a:r>
              <a:rPr lang="en-GB"/>
              <a:t>u</a:t>
            </a:r>
            <a:r>
              <a:rPr lang="en-150"/>
              <a:t>t</a:t>
            </a:r>
            <a:r>
              <a:rPr lang="en-GB"/>
              <a:t>e</a:t>
            </a:r>
            <a:r>
              <a:rPr lang="en-150"/>
              <a:t>d </a:t>
            </a:r>
            <a:r>
              <a:rPr lang="en-GB"/>
              <a:t>t</a:t>
            </a:r>
            <a:r>
              <a:rPr lang="en-150"/>
              <a:t>o</a:t>
            </a:r>
            <a:r>
              <a:rPr lang="en-GB"/>
              <a:t>g</a:t>
            </a:r>
            <a:r>
              <a:rPr lang="en-150"/>
              <a:t>e</a:t>
            </a:r>
            <a:r>
              <a:rPr lang="en-GB"/>
              <a:t>t</a:t>
            </a:r>
            <a:r>
              <a:rPr lang="en-150"/>
              <a:t>h</a:t>
            </a:r>
            <a:r>
              <a:rPr lang="en-GB"/>
              <a:t>e</a:t>
            </a:r>
            <a:r>
              <a:rPr lang="en-150"/>
              <a:t>r as a “gang”</a:t>
            </a:r>
            <a:endParaRPr lang="en-150" dirty="0"/>
          </a:p>
          <a:p>
            <a:r>
              <a:rPr lang="en-150"/>
              <a:t>Execution does not start until there are enough free </a:t>
            </a:r>
            <a:r>
              <a:rPr lang="en-GB"/>
              <a:t>c</a:t>
            </a:r>
            <a:r>
              <a:rPr lang="en-150"/>
              <a:t>o</a:t>
            </a:r>
            <a:r>
              <a:rPr lang="en-GB"/>
              <a:t>r</a:t>
            </a:r>
            <a:r>
              <a:rPr lang="en-150"/>
              <a:t>e</a:t>
            </a:r>
            <a:r>
              <a:rPr lang="en-GB"/>
              <a:t>s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s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98147A-15A6-4AB5-B3B2-6D87BE3DA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4" y="3095410"/>
            <a:ext cx="4772334" cy="237491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B44108-5ECD-4FBE-8B81-E61FDF3AB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09"/>
            <a:ext cx="4772334" cy="237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247D8-7047-4682-A6C1-2406FA70A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10"/>
            <a:ext cx="4772334" cy="2374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4D571-B840-451D-A328-142B933B91C7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90924-C427-4429-BD8A-144FF1FF793D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BB062D-4693-4767-BF75-40E5D6FB4771}"/>
              </a:ext>
            </a:extLst>
          </p:cNvPr>
          <p:cNvCxnSpPr/>
          <p:nvPr/>
        </p:nvCxnSpPr>
        <p:spPr>
          <a:xfrm>
            <a:off x="5029200" y="4249271"/>
            <a:ext cx="1308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Why gang?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/>
              <a:t>Efficient synchronization</a:t>
            </a:r>
            <a:endParaRPr lang="en-1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444" y="3201791"/>
            <a:ext cx="4772334" cy="222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7222" y="3138865"/>
            <a:ext cx="4772334" cy="22880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A156A8-7E1A-46AB-B3D8-76B5DA14592F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7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Why gang?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Efficient synchronization</a:t>
            </a:r>
          </a:p>
          <a:p>
            <a:r>
              <a:rPr lang="en-GB" dirty="0"/>
              <a:t>A</a:t>
            </a:r>
            <a:r>
              <a:rPr lang="en-150" dirty="0"/>
              <a:t>v</a:t>
            </a:r>
            <a:r>
              <a:rPr lang="en-GB" dirty="0"/>
              <a:t>o</a:t>
            </a:r>
            <a:r>
              <a:rPr lang="en-150" dirty="0"/>
              <a:t>i</a:t>
            </a:r>
            <a:r>
              <a:rPr lang="en-GB" dirty="0"/>
              <a:t>d</a:t>
            </a:r>
            <a:r>
              <a:rPr lang="en-150" dirty="0"/>
              <a:t>s </a:t>
            </a:r>
            <a:r>
              <a:rPr lang="en-GB" dirty="0"/>
              <a:t>o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056" y="2940922"/>
            <a:ext cx="4653110" cy="2746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3535" y="2877995"/>
            <a:ext cx="4759708" cy="280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1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Types of gang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b="1"/>
              <a:t>R</a:t>
            </a:r>
            <a:r>
              <a:rPr lang="en-GB" b="1"/>
              <a:t>i</a:t>
            </a:r>
            <a:r>
              <a:rPr lang="en-150" b="1"/>
              <a:t>g</a:t>
            </a:r>
            <a:r>
              <a:rPr lang="en-GB" b="1"/>
              <a:t>i</a:t>
            </a:r>
            <a:r>
              <a:rPr lang="en-150" b="1"/>
              <a:t>d</a:t>
            </a:r>
            <a:r>
              <a:rPr lang="en-150"/>
              <a:t>: </a:t>
            </a:r>
            <a:r>
              <a:rPr lang="en-GB"/>
              <a:t>n</a:t>
            </a:r>
            <a:r>
              <a:rPr lang="en-150"/>
              <a:t>u</a:t>
            </a:r>
            <a:r>
              <a:rPr lang="en-GB"/>
              <a:t>m</a:t>
            </a:r>
            <a:r>
              <a:rPr lang="en-150"/>
              <a:t>b</a:t>
            </a:r>
            <a:r>
              <a:rPr lang="en-GB"/>
              <a:t>e</a:t>
            </a:r>
            <a:r>
              <a:rPr lang="en-150"/>
              <a:t>r </a:t>
            </a:r>
            <a:r>
              <a:rPr lang="en-GB"/>
              <a:t>o</a:t>
            </a:r>
            <a:r>
              <a:rPr lang="en-150"/>
              <a:t>f </a:t>
            </a:r>
            <a:r>
              <a:rPr lang="en-GB"/>
              <a:t>c</a:t>
            </a:r>
            <a:r>
              <a:rPr lang="en-150"/>
              <a:t>o</a:t>
            </a:r>
            <a:r>
              <a:rPr lang="en-GB"/>
              <a:t>r</a:t>
            </a:r>
            <a:r>
              <a:rPr lang="en-150"/>
              <a:t>e</a:t>
            </a:r>
            <a:r>
              <a:rPr lang="en-GB"/>
              <a:t>s</a:t>
            </a:r>
            <a:r>
              <a:rPr lang="en-150"/>
              <a:t> </a:t>
            </a:r>
            <a:r>
              <a:rPr lang="en-GB"/>
              <a:t>s</a:t>
            </a:r>
            <a:r>
              <a:rPr lang="en-150"/>
              <a:t>e</a:t>
            </a:r>
            <a:r>
              <a:rPr lang="en-GB"/>
              <a:t>t</a:t>
            </a:r>
            <a:r>
              <a:rPr lang="en-150"/>
              <a:t> </a:t>
            </a:r>
            <a:r>
              <a:rPr lang="en-GB"/>
              <a:t>b</a:t>
            </a:r>
            <a:r>
              <a:rPr lang="en-150"/>
              <a:t>y </a:t>
            </a:r>
            <a:r>
              <a:rPr lang="en-GB"/>
              <a:t>p</a:t>
            </a:r>
            <a:r>
              <a:rPr lang="en-150"/>
              <a:t>r</a:t>
            </a:r>
            <a:r>
              <a:rPr lang="en-GB"/>
              <a:t>o</a:t>
            </a:r>
            <a:r>
              <a:rPr lang="en-150"/>
              <a:t>g</a:t>
            </a:r>
            <a:r>
              <a:rPr lang="en-GB"/>
              <a:t>r</a:t>
            </a:r>
            <a:r>
              <a:rPr lang="en-150"/>
              <a:t>a</a:t>
            </a:r>
            <a:r>
              <a:rPr lang="en-GB"/>
              <a:t>m</a:t>
            </a:r>
            <a:r>
              <a:rPr lang="en-150"/>
              <a:t>m</a:t>
            </a:r>
            <a:r>
              <a:rPr lang="en-GB"/>
              <a:t>e</a:t>
            </a:r>
            <a:r>
              <a:rPr lang="en-150"/>
              <a:t>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5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D2414D-FCA4-430E-A634-7605D63A9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6170" cy="25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Types of gang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b="1" dirty="0"/>
              <a:t>R</a:t>
            </a:r>
            <a:r>
              <a:rPr lang="en-GB" b="1" dirty="0"/>
              <a:t>i</a:t>
            </a:r>
            <a:r>
              <a:rPr lang="en-150" b="1" dirty="0"/>
              <a:t>g</a:t>
            </a:r>
            <a:r>
              <a:rPr lang="en-GB" b="1" dirty="0"/>
              <a:t>i</a:t>
            </a:r>
            <a:r>
              <a:rPr lang="en-150" b="1" dirty="0"/>
              <a:t>d</a:t>
            </a:r>
            <a:r>
              <a:rPr lang="en-150" dirty="0"/>
              <a:t>: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y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g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m</a:t>
            </a:r>
            <a:r>
              <a:rPr lang="en-150" dirty="0"/>
              <a:t>m</a:t>
            </a:r>
            <a:r>
              <a:rPr lang="en-GB" dirty="0"/>
              <a:t>e</a:t>
            </a:r>
            <a:r>
              <a:rPr lang="en-150" dirty="0"/>
              <a:t>r</a:t>
            </a:r>
          </a:p>
          <a:p>
            <a:r>
              <a:rPr lang="en-150" b="1" dirty="0"/>
              <a:t>Moldable</a:t>
            </a:r>
            <a:r>
              <a:rPr lang="en-150" dirty="0"/>
              <a:t>: number of cores assigned during scheduling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6</a:t>
            </a:fld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7" y="3429000"/>
            <a:ext cx="6966168" cy="2573831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518715-9E1F-4E3C-8307-FAA637848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1686" cy="25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Types of gang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b="1" dirty="0"/>
              <a:t>R</a:t>
            </a:r>
            <a:r>
              <a:rPr lang="en-GB" b="1" dirty="0"/>
              <a:t>i</a:t>
            </a:r>
            <a:r>
              <a:rPr lang="en-150" b="1" dirty="0"/>
              <a:t>g</a:t>
            </a:r>
            <a:r>
              <a:rPr lang="en-GB" b="1" dirty="0"/>
              <a:t>i</a:t>
            </a:r>
            <a:r>
              <a:rPr lang="en-150" b="1" dirty="0"/>
              <a:t>d</a:t>
            </a:r>
            <a:r>
              <a:rPr lang="en-150" dirty="0"/>
              <a:t>: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y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g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m</a:t>
            </a:r>
            <a:r>
              <a:rPr lang="en-150" dirty="0"/>
              <a:t>m</a:t>
            </a:r>
            <a:r>
              <a:rPr lang="en-GB" dirty="0"/>
              <a:t>e</a:t>
            </a:r>
            <a:r>
              <a:rPr lang="en-150" dirty="0"/>
              <a:t>r</a:t>
            </a:r>
          </a:p>
          <a:p>
            <a:r>
              <a:rPr lang="en-150" b="1" dirty="0"/>
              <a:t>Moldable</a:t>
            </a:r>
            <a:r>
              <a:rPr lang="en-150" dirty="0"/>
              <a:t>: number of cores assigned during scheduling</a:t>
            </a:r>
          </a:p>
          <a:p>
            <a:r>
              <a:rPr lang="en-150" b="1" dirty="0"/>
              <a:t>Malleable</a:t>
            </a:r>
            <a:r>
              <a:rPr lang="en-150" dirty="0"/>
              <a:t>: Number of cores can change during runtime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7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2917" y="3429000"/>
            <a:ext cx="6966168" cy="25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7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AD00-8EE4-4735-BEDE-BEB1F93D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P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v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u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BE75-4890-4E9C-B99F-CDE75D2B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r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c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n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text of high-performance computing</a:t>
            </a:r>
            <a:r>
              <a:rPr lang="en-150" baseline="30000" dirty="0"/>
              <a:t>[1]</a:t>
            </a:r>
          </a:p>
          <a:p>
            <a:r>
              <a:rPr lang="en-150" dirty="0"/>
              <a:t>In real-time:</a:t>
            </a:r>
          </a:p>
          <a:p>
            <a:pPr lvl="1"/>
            <a:r>
              <a:rPr lang="en-150" dirty="0"/>
              <a:t>We know that JLFP scheduler is no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/</a:t>
            </a:r>
            <a:r>
              <a:rPr lang="en-GB" dirty="0"/>
              <a:t>s</a:t>
            </a:r>
            <a:r>
              <a:rPr lang="en-150" dirty="0"/>
              <a:t>u</a:t>
            </a:r>
            <a:r>
              <a:rPr lang="en-GB" dirty="0"/>
              <a:t>s</a:t>
            </a:r>
            <a:r>
              <a:rPr lang="en-150" dirty="0"/>
              <a:t>t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baseline="30000" dirty="0"/>
              <a:t>[2]</a:t>
            </a:r>
          </a:p>
          <a:p>
            <a:pPr lvl="1"/>
            <a:r>
              <a:rPr lang="en-150" dirty="0"/>
              <a:t>Most of the work is focused in fully-preemptive solutions:</a:t>
            </a:r>
          </a:p>
          <a:p>
            <a:pPr lvl="2"/>
            <a:r>
              <a:rPr lang="en-GB" dirty="0"/>
              <a:t>O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g</a:t>
            </a:r>
            <a:r>
              <a:rPr lang="en-150" dirty="0"/>
              <a:t>i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(</a:t>
            </a:r>
            <a:r>
              <a:rPr lang="en-GB" dirty="0"/>
              <a:t>D</a:t>
            </a:r>
            <a:r>
              <a:rPr lang="en-150" dirty="0"/>
              <a:t>P-</a:t>
            </a:r>
            <a:r>
              <a:rPr lang="en-GB" dirty="0"/>
              <a:t>F</a:t>
            </a:r>
            <a:r>
              <a:rPr lang="en-150" dirty="0"/>
              <a:t>air)</a:t>
            </a:r>
            <a:r>
              <a:rPr lang="en-150" baseline="30000" dirty="0"/>
              <a:t>[3]</a:t>
            </a:r>
          </a:p>
          <a:p>
            <a:pPr lvl="2"/>
            <a:r>
              <a:rPr lang="en-150" dirty="0"/>
              <a:t>Moldable scheduler</a:t>
            </a:r>
            <a:r>
              <a:rPr lang="en-150" baseline="30000" dirty="0"/>
              <a:t>[4]</a:t>
            </a:r>
          </a:p>
          <a:p>
            <a:pPr lvl="1"/>
            <a:r>
              <a:rPr lang="en-150" dirty="0"/>
              <a:t>Bundled scheduling</a:t>
            </a:r>
            <a:r>
              <a:rPr lang="en-150" baseline="30000" dirty="0"/>
              <a:t>[5]</a:t>
            </a:r>
          </a:p>
          <a:p>
            <a:pPr lvl="2"/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h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s</a:t>
            </a:r>
            <a:r>
              <a:rPr lang="en-GB" dirty="0"/>
              <a:t>t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d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u</a:t>
            </a:r>
            <a:r>
              <a:rPr lang="en-GB" dirty="0"/>
              <a:t>c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s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s</a:t>
            </a:r>
            <a:endParaRPr lang="en-150" dirty="0"/>
          </a:p>
          <a:p>
            <a:pPr lvl="2"/>
            <a:r>
              <a:rPr lang="en-150" dirty="0"/>
              <a:t>Our limited-preemptive definition comes from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0137C-F653-40C2-B18A-E7333D55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BDFA7-9760-4F17-BA63-549C8364FEE0}"/>
              </a:ext>
            </a:extLst>
          </p:cNvPr>
          <p:cNvSpPr txBox="1"/>
          <p:nvPr/>
        </p:nvSpPr>
        <p:spPr>
          <a:xfrm>
            <a:off x="1965435" y="6230227"/>
            <a:ext cx="186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[1]</a:t>
            </a:r>
            <a:r>
              <a:rPr lang="en-GB" sz="16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Ousterhout, 1982</a:t>
            </a:r>
            <a:endParaRPr lang="en-GB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CB406-3919-47F1-9CDC-EA2140840398}"/>
              </a:ext>
            </a:extLst>
          </p:cNvPr>
          <p:cNvSpPr/>
          <p:nvPr/>
        </p:nvSpPr>
        <p:spPr>
          <a:xfrm>
            <a:off x="1970201" y="6509688"/>
            <a:ext cx="223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[2]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Goossens et al., 2010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A36A-725C-4698-8AB5-96B138DAB20A}"/>
              </a:ext>
            </a:extLst>
          </p:cNvPr>
          <p:cNvSpPr txBox="1"/>
          <p:nvPr/>
        </p:nvSpPr>
        <p:spPr>
          <a:xfrm>
            <a:off x="4204139" y="6231435"/>
            <a:ext cx="223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aseline="3000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 dirty="0"/>
              <a:t>[</a:t>
            </a:r>
            <a:r>
              <a:rPr lang="en-150" dirty="0"/>
              <a:t>3</a:t>
            </a:r>
            <a:r>
              <a:rPr lang="en-GB" dirty="0"/>
              <a:t>]</a:t>
            </a:r>
            <a:r>
              <a:rPr lang="en-GB" baseline="0" dirty="0"/>
              <a:t>Goossens et al.,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7AEE6-C2FA-4ABD-9DE7-114CBD552E90}"/>
              </a:ext>
            </a:extLst>
          </p:cNvPr>
          <p:cNvSpPr/>
          <p:nvPr/>
        </p:nvSpPr>
        <p:spPr>
          <a:xfrm>
            <a:off x="4204139" y="6505185"/>
            <a:ext cx="203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</a:t>
            </a:r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Berten et al., 2011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52FAB-C182-4EE4-9293-695C1BDAB1CE}"/>
              </a:ext>
            </a:extLst>
          </p:cNvPr>
          <p:cNvSpPr/>
          <p:nvPr/>
        </p:nvSpPr>
        <p:spPr>
          <a:xfrm>
            <a:off x="6438076" y="6230227"/>
            <a:ext cx="198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[4]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Wasly et al., 2017</a:t>
            </a:r>
          </a:p>
        </p:txBody>
      </p:sp>
    </p:spTree>
    <p:extLst>
      <p:ext uri="{BB962C8B-B14F-4D97-AF65-F5344CB8AC3E}">
        <p14:creationId xmlns:p14="http://schemas.microsoft.com/office/powerpoint/2010/main" val="19481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4D4B-C6E4-46E8-800B-B31B15B9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Summarizing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402A-A4A9-4664-BAE6-9AF34DA4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9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0A419C-D1B9-49FD-B4F6-0F3B21314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2" y="1597572"/>
            <a:ext cx="11208316" cy="41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1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TUDelft_horizontal_template</Template>
  <TotalTime>118</TotalTime>
  <Words>665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Scheduling and Analysis of Limited-Preemptive Malleable Gang Taks</vt:lpstr>
      <vt:lpstr>What is gang?</vt:lpstr>
      <vt:lpstr>Why gang?</vt:lpstr>
      <vt:lpstr>Why gang?</vt:lpstr>
      <vt:lpstr>Types of gang</vt:lpstr>
      <vt:lpstr>Types of gang</vt:lpstr>
      <vt:lpstr>Types of gang</vt:lpstr>
      <vt:lpstr>Previous work</vt:lpstr>
      <vt:lpstr>Summarizing</vt:lpstr>
      <vt:lpstr>Summarizing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Malleable Gang Taks</dc:title>
  <dc:creator>Joan Marce i Igual</dc:creator>
  <cp:lastModifiedBy>Joan Marce i Igual</cp:lastModifiedBy>
  <cp:revision>60</cp:revision>
  <dcterms:created xsi:type="dcterms:W3CDTF">2020-02-18T15:41:45Z</dcterms:created>
  <dcterms:modified xsi:type="dcterms:W3CDTF">2020-02-18T18:07:20Z</dcterms:modified>
</cp:coreProperties>
</file>