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313" r:id="rId3"/>
    <p:sldId id="330" r:id="rId4"/>
    <p:sldId id="332" r:id="rId5"/>
    <p:sldId id="333" r:id="rId6"/>
    <p:sldId id="334" r:id="rId7"/>
    <p:sldId id="336" r:id="rId8"/>
    <p:sldId id="257" r:id="rId9"/>
    <p:sldId id="322" r:id="rId10"/>
    <p:sldId id="324" r:id="rId11"/>
    <p:sldId id="325" r:id="rId12"/>
    <p:sldId id="326" r:id="rId13"/>
    <p:sldId id="327" r:id="rId14"/>
    <p:sldId id="328" r:id="rId15"/>
    <p:sldId id="32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FF7"/>
    <a:srgbClr val="AEE2F0"/>
    <a:srgbClr val="98DAEC"/>
    <a:srgbClr val="42BBDD"/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6357" autoAdjust="0"/>
  </p:normalViewPr>
  <p:slideViewPr>
    <p:cSldViewPr snapToGrid="0">
      <p:cViewPr varScale="1">
        <p:scale>
          <a:sx n="103" d="100"/>
          <a:sy n="103" d="100"/>
        </p:scale>
        <p:origin x="120" y="3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14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E13D9-DB12-424B-A0B8-3D2EDA86849F}" type="datetimeFigureOut">
              <a:rPr lang="en-GB" smtClean="0"/>
              <a:t>04/05/2020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DCBAA-299B-4552-9387-24D12127C08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42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F</a:t>
            </a:r>
            <a:r>
              <a:rPr lang="en-GB" dirty="0"/>
              <a:t>i</a:t>
            </a:r>
            <a:r>
              <a:rPr lang="en-150" dirty="0"/>
              <a:t>r</a:t>
            </a:r>
            <a:r>
              <a:rPr lang="en-GB" dirty="0"/>
              <a:t>s</a:t>
            </a:r>
            <a:r>
              <a:rPr lang="en-150" dirty="0"/>
              <a:t>t of all, let’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p</a:t>
            </a:r>
            <a:r>
              <a:rPr lang="en-150" dirty="0"/>
              <a:t>l</a:t>
            </a:r>
            <a:r>
              <a:rPr lang="en-GB" dirty="0"/>
              <a:t>a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gang scheduling is.</a:t>
            </a:r>
          </a:p>
          <a:p>
            <a:endParaRPr lang="en-150" dirty="0"/>
          </a:p>
          <a:p>
            <a:r>
              <a:rPr lang="en-150" dirty="0"/>
              <a:t>&lt;click&gt;</a:t>
            </a:r>
          </a:p>
          <a:p>
            <a:r>
              <a:rPr lang="en-150" dirty="0"/>
              <a:t>Le</a:t>
            </a:r>
            <a:r>
              <a:rPr lang="en-GB" dirty="0"/>
              <a:t>t</a:t>
            </a:r>
            <a:r>
              <a:rPr lang="en-150" dirty="0"/>
              <a:t>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a</a:t>
            </a:r>
            <a:r>
              <a:rPr lang="en-GB" dirty="0"/>
              <a:t>y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m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p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t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e. </a:t>
            </a:r>
            <a:r>
              <a:rPr lang="en-GB" dirty="0"/>
              <a:t>I</a:t>
            </a:r>
            <a:r>
              <a:rPr lang="en-150" dirty="0"/>
              <a:t>f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ant to convert them to a gang task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p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m </a:t>
            </a:r>
            <a:r>
              <a:rPr lang="en-GB" dirty="0"/>
              <a:t>t</a:t>
            </a:r>
            <a:r>
              <a:rPr lang="en-150" dirty="0"/>
              <a:t>o</a:t>
            </a:r>
            <a:r>
              <a:rPr lang="en-GB" dirty="0"/>
              <a:t>g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“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g”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n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so the execution would not start until there are enough free cores.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387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F</a:t>
            </a:r>
            <a:r>
              <a:rPr lang="en-GB" dirty="0"/>
              <a:t>i</a:t>
            </a:r>
            <a:r>
              <a:rPr lang="en-150" dirty="0"/>
              <a:t>r</a:t>
            </a:r>
            <a:r>
              <a:rPr lang="en-GB" dirty="0"/>
              <a:t>s</a:t>
            </a:r>
            <a:r>
              <a:rPr lang="en-150" dirty="0"/>
              <a:t>t of all, let’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p</a:t>
            </a:r>
            <a:r>
              <a:rPr lang="en-150" dirty="0"/>
              <a:t>l</a:t>
            </a:r>
            <a:r>
              <a:rPr lang="en-GB" dirty="0"/>
              <a:t>a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gang scheduling is.</a:t>
            </a:r>
          </a:p>
          <a:p>
            <a:endParaRPr lang="en-150" dirty="0"/>
          </a:p>
          <a:p>
            <a:r>
              <a:rPr lang="en-150" dirty="0"/>
              <a:t>&lt;click&gt;</a:t>
            </a:r>
          </a:p>
          <a:p>
            <a:r>
              <a:rPr lang="en-150" dirty="0"/>
              <a:t>Le</a:t>
            </a:r>
            <a:r>
              <a:rPr lang="en-GB" dirty="0"/>
              <a:t>t</a:t>
            </a:r>
            <a:r>
              <a:rPr lang="en-150" dirty="0"/>
              <a:t>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a</a:t>
            </a:r>
            <a:r>
              <a:rPr lang="en-GB" dirty="0"/>
              <a:t>y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m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p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t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e. </a:t>
            </a:r>
            <a:r>
              <a:rPr lang="en-GB" dirty="0"/>
              <a:t>I</a:t>
            </a:r>
            <a:r>
              <a:rPr lang="en-150" dirty="0"/>
              <a:t>f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ant to convert them to a gang task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p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m </a:t>
            </a:r>
            <a:r>
              <a:rPr lang="en-GB" dirty="0"/>
              <a:t>t</a:t>
            </a:r>
            <a:r>
              <a:rPr lang="en-150" dirty="0"/>
              <a:t>o</a:t>
            </a:r>
            <a:r>
              <a:rPr lang="en-GB" dirty="0"/>
              <a:t>g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“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g”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n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so the execution would not start until there are enough free cores.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802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0F26-C018-4475-8D5C-D38546A76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0C3C9-E80E-4018-862E-DFB3C6F5D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31EC9-AEA9-4B21-8C93-C0652A0A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8A22E1-EB92-4D54-BACA-04AA8A92E613}" type="datetime1">
              <a:rPr lang="en-GB" smtClean="0"/>
              <a:t>04/05/2020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056A6-F03B-486B-9384-5438F28F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6616-4D13-4823-A047-747DD71B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5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BB01-B048-446F-8BEE-C07156F2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8E65C-5860-4424-AE89-3F6DBD598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628A-7F7E-4580-A1EE-64CAE206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ACEA-79DB-4B06-B53C-1515C6E9AA2A}" type="datetime1">
              <a:rPr lang="en-GB" smtClean="0"/>
              <a:t>04/05/2020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E5580-58FE-43BE-B895-CA3E6875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C36F-B23F-4B27-9039-852F5352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28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8473C-BE99-411A-83AD-5B1DFB65C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74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ADB4E-125B-42BD-B566-03D639C01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74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98456-E8FC-4ADC-8BEA-5FBDE793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A314-3A0B-49C4-ADB0-F8BBA4139E56}" type="datetime1">
              <a:rPr lang="en-GB" smtClean="0"/>
              <a:t>04/05/2020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B0067-5992-46B9-8A1E-65391BF9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1E721-8B08-43CD-8518-0CF29AD1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36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DE55-9F76-49FE-86BD-1E8B8876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DBB0-1C2F-494B-9ED8-22218757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47E90-2CDC-4088-A8E5-5B2BBFE2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987B-0079-4EE9-8A70-14597C3743BC}" type="datetime1">
              <a:rPr lang="en-GB" smtClean="0"/>
              <a:t>04/05/2020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AD877-73B1-4111-9DBF-128F450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7D27-5153-422E-9618-B9A5079F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10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C87D-B880-4ADC-9124-17E79F7C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DECED-6865-4FD7-BB30-426F238CF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125AF-0E82-462A-AB18-7ACDD06A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6FE2-9B88-4810-AC3E-E01CD02C2930}" type="datetime1">
              <a:rPr lang="en-GB" smtClean="0"/>
              <a:t>04/05/2020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A38D-B0F1-4A35-BBF0-84603F5E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9E72C-AFBB-463F-B3B8-897E7750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53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F30C-D9EF-417A-BB30-C0B601FB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3EA1D-39E1-4785-8201-0961743FE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CD81D-F987-43E1-AC04-2BFEFFE04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62BAA-AFFB-4046-94FC-A09C776F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8621-535E-44A6-A126-3F2534EA9A7B}" type="datetime1">
              <a:rPr lang="en-GB" smtClean="0"/>
              <a:t>04/05/2020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151EF-F1F8-4ADF-959C-C8EF498A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413FE-70D7-470C-8DC9-4BA3847F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04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C267-B81A-4C16-9004-87C3882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34182-1CD1-40F5-90BF-E8F9CDD3C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72BB1-CEE4-4E26-8222-1FC52BCA6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7"/>
            <a:ext cx="5157787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5AB69-5642-487F-9997-20B7F2C32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DEA59-EB79-43FA-904D-D27398644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C2370-C2D2-4438-90C7-050F3B51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5B32-CFB7-415D-9B96-9BE2AE3D1AAC}" type="datetime1">
              <a:rPr lang="en-GB" smtClean="0"/>
              <a:t>04/05/2020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77980-2559-4526-8EE5-3238452B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08436-8756-4349-9068-BEE3BD15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82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2BA4-F3ED-457B-AA83-F384104B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5F60B-AC3F-4751-9F55-42133392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1E27-F50C-4FD5-A040-64C12EA57AB4}" type="datetime1">
              <a:rPr lang="en-GB" smtClean="0"/>
              <a:t>04/05/2020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32F97-A202-4A47-A827-0FFA2B66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C9CBC-A98D-48FC-B0E9-3649E818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37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6AFF6-E170-4FB6-8215-E7848DAE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BC3F-8614-44B4-9683-36A45BFFB7A1}" type="datetime1">
              <a:rPr lang="en-GB" smtClean="0"/>
              <a:t>04/05/2020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4BEC0-D301-4E8D-94B6-66BFACB9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DD39B-ACC9-4BE5-809C-0D27E799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9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DCB2-6C57-4AE3-B3BB-390832D8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C0D1-D794-4975-9F3C-C648CDF0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A1876-7E30-4830-8465-8C5824ECB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A4FF7-E52B-4408-AE09-8519152B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1C06-D056-41B0-9F5F-5E90B83401B6}" type="datetime1">
              <a:rPr lang="en-GB" smtClean="0"/>
              <a:t>04/05/2020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C2A34-DEA4-4413-9660-F204588D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2AEC1-AA5A-45AB-A580-859BE5F8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90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7212-D3D5-4E17-A2C0-D17F4C07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5672D-5E2D-4B29-95E2-049C8F57D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44F36-3489-4D6F-B147-9160D37FE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0233F-A86A-4775-BDFA-70A392D3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FB93-9673-43A0-BDFE-39DE919D7FF9}" type="datetime1">
              <a:rPr lang="en-GB" smtClean="0"/>
              <a:t>04/05/2020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2DFFC-202E-4369-80FE-B7AF6CA5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FED85-59B0-4EC4-894D-5395D2AE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18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334E3F-BD1F-44E6-BCA5-BD99406F48FD}"/>
              </a:ext>
            </a:extLst>
          </p:cNvPr>
          <p:cNvSpPr/>
          <p:nvPr userDrawn="1"/>
        </p:nvSpPr>
        <p:spPr>
          <a:xfrm>
            <a:off x="0" y="6222112"/>
            <a:ext cx="12192000" cy="635888"/>
          </a:xfrm>
          <a:prstGeom prst="rect">
            <a:avLst/>
          </a:prstGeom>
          <a:solidFill>
            <a:srgbClr val="00A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C9A93-EF6B-4541-9DBB-D2AE7161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AABDD-2E86-447A-B64F-7A14EFE48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6046"/>
            <a:ext cx="10515600" cy="448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D195E-7E07-4EC9-903C-2E5BCD751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0765" y="6356352"/>
            <a:ext cx="232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D06A54C-354E-461C-AA7A-CD74CDD91362}" type="datetime1">
              <a:rPr lang="en-GB" smtClean="0"/>
              <a:pPr/>
              <a:t>04/05/2020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DB2F7-7243-4BF2-9A01-C783DB22E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AA29-7895-46B9-80FE-F3E9AEFC4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32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61E1CA-B643-4090-86EE-39CE194CEA0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/>
            <a:alphaModFix/>
          </a:blip>
          <a:srcRect r="47852"/>
          <a:stretch>
            <a:fillRect/>
          </a:stretch>
        </p:blipFill>
        <p:spPr>
          <a:xfrm>
            <a:off x="10840179" y="6224400"/>
            <a:ext cx="1260000" cy="6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7729B6-988A-4F71-9D88-D528542FBFD6}"/>
              </a:ext>
            </a:extLst>
          </p:cNvPr>
          <p:cNvSpPr txBox="1"/>
          <p:nvPr userDrawn="1"/>
        </p:nvSpPr>
        <p:spPr>
          <a:xfrm>
            <a:off x="133005" y="6264910"/>
            <a:ext cx="112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400" dirty="0">
                <a:solidFill>
                  <a:schemeClr val="bg1"/>
                </a:solidFill>
              </a:rPr>
              <a:t>J</a:t>
            </a:r>
            <a:r>
              <a:rPr lang="en-GB" sz="1400" dirty="0">
                <a:solidFill>
                  <a:schemeClr val="bg1"/>
                </a:solidFill>
              </a:rPr>
              <a:t>o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n</a:t>
            </a:r>
            <a:endParaRPr lang="en-150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M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r</a:t>
            </a:r>
            <a:r>
              <a:rPr lang="en-150" sz="1400" dirty="0">
                <a:solidFill>
                  <a:schemeClr val="bg1"/>
                </a:solidFill>
              </a:rPr>
              <a:t>c</a:t>
            </a:r>
            <a:r>
              <a:rPr lang="en-GB" sz="1400" dirty="0">
                <a:solidFill>
                  <a:schemeClr val="bg1"/>
                </a:solidFill>
              </a:rPr>
              <a:t>è</a:t>
            </a:r>
            <a:r>
              <a:rPr lang="en-150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i</a:t>
            </a:r>
            <a:r>
              <a:rPr lang="en-150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I</a:t>
            </a:r>
            <a:r>
              <a:rPr lang="en-150" sz="1400" dirty="0">
                <a:solidFill>
                  <a:schemeClr val="bg1"/>
                </a:solidFill>
              </a:rPr>
              <a:t>g</a:t>
            </a:r>
            <a:r>
              <a:rPr lang="en-GB" sz="1400" dirty="0">
                <a:solidFill>
                  <a:schemeClr val="bg1"/>
                </a:solidFill>
              </a:rPr>
              <a:t>u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01626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A6D6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rgbClr val="00A6D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7C53-EBEA-4664-8702-AA18DE2C1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noProof="0" dirty="0"/>
              <a:t>Scheduling and Analysis of Limited-Preemptive M</a:t>
            </a:r>
            <a:r>
              <a:rPr lang="en-150" noProof="0" dirty="0"/>
              <a:t>o</a:t>
            </a:r>
            <a:r>
              <a:rPr lang="en-GB" noProof="0" dirty="0"/>
              <a:t>l</a:t>
            </a:r>
            <a:r>
              <a:rPr lang="en-150" noProof="0" dirty="0"/>
              <a:t>d</a:t>
            </a:r>
            <a:r>
              <a:rPr lang="en-GB" noProof="0" dirty="0"/>
              <a:t>a</a:t>
            </a:r>
            <a:r>
              <a:rPr lang="en-150" noProof="0" dirty="0"/>
              <a:t>b</a:t>
            </a:r>
            <a:r>
              <a:rPr lang="en-GB" noProof="0" dirty="0"/>
              <a:t>l</a:t>
            </a:r>
            <a:r>
              <a:rPr lang="en-150" noProof="0" dirty="0"/>
              <a:t>e</a:t>
            </a:r>
            <a:r>
              <a:rPr lang="en-GB" noProof="0" dirty="0"/>
              <a:t> Gang Tasks</a:t>
            </a:r>
            <a:br>
              <a:rPr lang="en-150" noProof="0" dirty="0"/>
            </a:br>
            <a:r>
              <a:rPr lang="en-GB" sz="3100" b="1" dirty="0"/>
              <a:t>W</a:t>
            </a:r>
            <a:r>
              <a:rPr lang="en-150" sz="3100" b="1" dirty="0"/>
              <a:t>e</a:t>
            </a:r>
            <a:r>
              <a:rPr lang="en-GB" sz="3100" b="1" dirty="0"/>
              <a:t>e</a:t>
            </a:r>
            <a:r>
              <a:rPr lang="en-150" sz="3100" b="1" dirty="0"/>
              <a:t>k</a:t>
            </a:r>
            <a:r>
              <a:rPr lang="en-GB" sz="3100" b="1" dirty="0"/>
              <a:t>l</a:t>
            </a:r>
            <a:r>
              <a:rPr lang="en-150" sz="3100" b="1" dirty="0"/>
              <a:t>y </a:t>
            </a:r>
            <a:r>
              <a:rPr lang="en-GB" sz="3100" b="1" dirty="0"/>
              <a:t>M</a:t>
            </a:r>
            <a:r>
              <a:rPr lang="en-150" sz="3100" b="1" dirty="0"/>
              <a:t>e</a:t>
            </a:r>
            <a:r>
              <a:rPr lang="en-GB" sz="3100" b="1" dirty="0"/>
              <a:t>e</a:t>
            </a:r>
            <a:r>
              <a:rPr lang="en-150" sz="3100" b="1" dirty="0"/>
              <a:t>t</a:t>
            </a:r>
            <a:r>
              <a:rPr lang="en-GB" sz="3100" b="1" dirty="0"/>
              <a:t>i</a:t>
            </a:r>
            <a:r>
              <a:rPr lang="en-150" sz="3100" b="1" dirty="0"/>
              <a:t>n</a:t>
            </a:r>
            <a:r>
              <a:rPr lang="en-GB" sz="3100" b="1" dirty="0"/>
              <a:t>g</a:t>
            </a:r>
            <a:endParaRPr lang="en-GB" b="1" noProof="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0D7EC06-78C5-4612-BDC9-60717D381D56}"/>
              </a:ext>
            </a:extLst>
          </p:cNvPr>
          <p:cNvSpPr txBox="1">
            <a:spLocks/>
          </p:cNvSpPr>
          <p:nvPr/>
        </p:nvSpPr>
        <p:spPr>
          <a:xfrm>
            <a:off x="4814931" y="3602034"/>
            <a:ext cx="2562139" cy="399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150" u="sng" dirty="0"/>
              <a:t>Joan Marcè i Igual</a:t>
            </a:r>
            <a:endParaRPr lang="en-GB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E3B9B-6215-43CC-87C3-A955B632325E}"/>
              </a:ext>
            </a:extLst>
          </p:cNvPr>
          <p:cNvSpPr txBox="1"/>
          <p:nvPr/>
        </p:nvSpPr>
        <p:spPr>
          <a:xfrm>
            <a:off x="4057477" y="5494789"/>
            <a:ext cx="40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6</a:t>
            </a:r>
            <a:r>
              <a:rPr lang="en-GB" baseline="30000" dirty="0"/>
              <a:t>th</a:t>
            </a:r>
            <a:r>
              <a:rPr lang="en-GB" dirty="0"/>
              <a:t> of May</a:t>
            </a:r>
            <a:r>
              <a:rPr lang="en-150" dirty="0"/>
              <a:t>, 2020</a:t>
            </a:r>
            <a:endParaRPr lang="en-GB" dirty="0"/>
          </a:p>
        </p:txBody>
      </p:sp>
      <p:pic>
        <p:nvPicPr>
          <p:cNvPr id="14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2A72CECE-8321-4D9D-96C7-A76020ECB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575" y="3981811"/>
            <a:ext cx="1208852" cy="4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3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6A01677-55EF-43B1-82FD-6CD19CDCD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2703" y="3682767"/>
            <a:ext cx="5181947" cy="24777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E09E1C-13DE-4848-B7B1-F82DC1A1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014788"/>
          </a:xfrm>
        </p:spPr>
        <p:txBody>
          <a:bodyPr anchor="ctr">
            <a:normAutofit/>
          </a:bodyPr>
          <a:lstStyle/>
          <a:p>
            <a:r>
              <a:rPr lang="en-GB" dirty="0"/>
              <a:t>Illustration of the problem in gang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3509BF-AA46-4954-B761-BADC8320EC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13" y="3802888"/>
            <a:ext cx="5181600" cy="2370581"/>
          </a:xfr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087448322"/>
                  </p:ext>
                </p:extLst>
              </p:nvPr>
            </p:nvGraphicFramePr>
            <p:xfrm>
              <a:off x="980813" y="1490861"/>
              <a:ext cx="51523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599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447929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1250061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𝒎𝒊𝒏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1" i="1" smtClean="0">
                                    <a:latin typeface="Cambria Math" panose="02040503050406030204" pitchFamily="18" charset="0"/>
                                  </a:rPr>
                                  <m:t>𝒑𝒓𝒆𝒄</m:t>
                                </m:r>
                                <m:d>
                                  <m:d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3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300" b="1" i="1" smtClean="0">
                                            <a:latin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GB" sz="1300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079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5481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3234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1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sz="13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GB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3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13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sz="13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GB" sz="1300" dirty="0"/>
                            <a:t> or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300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GB" sz="13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GB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8234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087448322"/>
                  </p:ext>
                </p:extLst>
              </p:nvPr>
            </p:nvGraphicFramePr>
            <p:xfrm>
              <a:off x="980813" y="1490861"/>
              <a:ext cx="51523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599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447929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1250061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1639" r="-49929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704" t="-1639" r="-39929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704" t="-1639" r="-29929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704" t="-1639" r="-19929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68919" t="-1639" r="-282432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1639" r="-1951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101639" r="-49929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101639" r="-1951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079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201639" r="-49929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201639" r="-1951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5481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301639" r="-49929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301639" r="-1951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3234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401639" r="-49929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1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401639" r="-1951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234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9C7E3-5C18-4C8D-982B-2AE9ECF3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3206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10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0EA644-3E5D-482D-9856-C4CED617BE03}"/>
                  </a:ext>
                </a:extLst>
              </p:cNvPr>
              <p:cNvSpPr txBox="1"/>
              <p:nvPr/>
            </p:nvSpPr>
            <p:spPr>
              <a:xfrm>
                <a:off x="6484690" y="1400962"/>
                <a:ext cx="4869111" cy="2320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en-GB" b="1" dirty="0"/>
                  <a:t>Option A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𝑝𝑟𝑒𝑐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  <a:p>
                <a:pPr marL="742932" lvl="1" indent="-285744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GB" dirty="0"/>
              </a:p>
              <a:p>
                <a:pPr marL="742932" lvl="1" indent="-285744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endParaRPr lang="en-GB" dirty="0"/>
              </a:p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en-GB" b="1" dirty="0"/>
                  <a:t>Option B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𝑝𝑟𝑒𝑐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GB" b="1" dirty="0"/>
              </a:p>
              <a:p>
                <a:pPr marL="742932" lvl="1" indent="-285744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GB" dirty="0"/>
              </a:p>
              <a:p>
                <a:pPr marL="742932" lvl="1" indent="-285744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endParaRPr lang="en-GB" dirty="0"/>
              </a:p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en-GB" dirty="0"/>
                  <a:t>Problem does not happen when less cores than higher-priority segment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0EA644-3E5D-482D-9856-C4CED617B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690" y="1400962"/>
                <a:ext cx="4869111" cy="2320892"/>
              </a:xfrm>
              <a:prstGeom prst="rect">
                <a:avLst/>
              </a:prstGeom>
              <a:blipFill>
                <a:blip r:embed="rId5"/>
                <a:stretch>
                  <a:fillRect l="-876" t="-1575" b="-31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14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6A01677-55EF-43B1-82FD-6CD19CDCD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6426" y="3475973"/>
            <a:ext cx="5119047" cy="26845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E09E1C-13DE-4848-B7B1-F82DC1A1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014788"/>
          </a:xfrm>
        </p:spPr>
        <p:txBody>
          <a:bodyPr anchor="ctr">
            <a:normAutofit/>
          </a:bodyPr>
          <a:lstStyle/>
          <a:p>
            <a:r>
              <a:rPr lang="en-GB" dirty="0"/>
              <a:t>Illustration of the problem if LP is gang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3509BF-AA46-4954-B761-BADC8320EC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13" y="3802888"/>
            <a:ext cx="5181600" cy="2370581"/>
          </a:xfr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753735056"/>
                  </p:ext>
                </p:extLst>
              </p:nvPr>
            </p:nvGraphicFramePr>
            <p:xfrm>
              <a:off x="980813" y="1490861"/>
              <a:ext cx="51523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599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447929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1250061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𝒎𝒊𝒏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1" i="1" smtClean="0">
                                    <a:latin typeface="Cambria Math" panose="02040503050406030204" pitchFamily="18" charset="0"/>
                                  </a:rPr>
                                  <m:t>𝒑𝒓𝒆𝒄</m:t>
                                </m:r>
                                <m:d>
                                  <m:d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3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300" b="1" i="1" smtClean="0">
                                            <a:latin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GB" sz="1300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079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5481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1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sz="1300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3234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sz="13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GB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3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13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sz="13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GB" sz="1300" dirty="0"/>
                            <a:t> or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300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GB" sz="13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GB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8234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753735056"/>
                  </p:ext>
                </p:extLst>
              </p:nvPr>
            </p:nvGraphicFramePr>
            <p:xfrm>
              <a:off x="980813" y="1490861"/>
              <a:ext cx="51523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599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447929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1250061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1639" r="-49929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704" t="-1639" r="-39929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704" t="-1639" r="-29929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704" t="-1639" r="-19929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68919" t="-1639" r="-282432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1639" r="-1951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101639" r="-49929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101639" r="-1951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079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201639" r="-49929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201639" r="-1951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5481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301639" r="-49929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1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sz="1300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301639" r="-1951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3234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401639" r="-49929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401639" r="-1951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234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9C7E3-5C18-4C8D-982B-2AE9ECF3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3206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11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0EA644-3E5D-482D-9856-C4CED617BE03}"/>
                  </a:ext>
                </a:extLst>
              </p:cNvPr>
              <p:cNvSpPr txBox="1"/>
              <p:nvPr/>
            </p:nvSpPr>
            <p:spPr>
              <a:xfrm>
                <a:off x="6484690" y="1400961"/>
                <a:ext cx="4869111" cy="1766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en-GB" b="1" dirty="0"/>
                  <a:t>Option A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𝑝𝑟𝑒𝑐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  <a:p>
                <a:pPr marL="742932" lvl="1" indent="-285744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GB" dirty="0"/>
              </a:p>
              <a:p>
                <a:pPr marL="742932" lvl="1" indent="-285744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=24</m:t>
                    </m:r>
                  </m:oMath>
                </a14:m>
                <a:endParaRPr lang="en-GB" dirty="0"/>
              </a:p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en-GB" b="1" dirty="0"/>
                  <a:t>Option B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𝑝𝑟𝑒𝑐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GB" b="1" dirty="0"/>
              </a:p>
              <a:p>
                <a:pPr marL="742932" lvl="1" indent="-285744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endParaRPr lang="en-GB" dirty="0"/>
              </a:p>
              <a:p>
                <a:pPr marL="742932" lvl="1" indent="-285744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=29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0EA644-3E5D-482D-9856-C4CED617B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690" y="1400961"/>
                <a:ext cx="4869111" cy="1766894"/>
              </a:xfrm>
              <a:prstGeom prst="rect">
                <a:avLst/>
              </a:prstGeom>
              <a:blipFill>
                <a:blip r:embed="rId5"/>
                <a:stretch>
                  <a:fillRect l="-876" t="-2069" b="-31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46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6A01677-55EF-43B1-82FD-6CD19CDCD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4754" y="4202280"/>
            <a:ext cx="5119047" cy="15528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E09E1C-13DE-4848-B7B1-F82DC1A1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014788"/>
          </a:xfrm>
        </p:spPr>
        <p:txBody>
          <a:bodyPr anchor="ctr">
            <a:normAutofit/>
          </a:bodyPr>
          <a:lstStyle/>
          <a:p>
            <a:r>
              <a:rPr lang="en-GB" dirty="0"/>
              <a:t>What happens with multiple PC?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3509BF-AA46-4954-B761-BADC8320EC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0813" y="4202281"/>
            <a:ext cx="5181600" cy="1571796"/>
          </a:xfr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577053237"/>
                  </p:ext>
                </p:extLst>
              </p:nvPr>
            </p:nvGraphicFramePr>
            <p:xfrm>
              <a:off x="980813" y="1490861"/>
              <a:ext cx="51523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599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447929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1250061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𝒎𝒊𝒏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1" i="1" smtClean="0">
                                    <a:latin typeface="Cambria Math" panose="02040503050406030204" pitchFamily="18" charset="0"/>
                                  </a:rPr>
                                  <m:t>𝒑𝒓𝒆𝒄</m:t>
                                </m:r>
                                <m:d>
                                  <m:d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3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300" b="1" i="1" smtClean="0">
                                            <a:latin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GB" sz="1300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079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5481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sz="1300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3234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3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3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GB" sz="13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GB" sz="1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GB" sz="13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3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GB" sz="13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8234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577053237"/>
                  </p:ext>
                </p:extLst>
              </p:nvPr>
            </p:nvGraphicFramePr>
            <p:xfrm>
              <a:off x="980813" y="1490861"/>
              <a:ext cx="51523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599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447929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1250061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1639" r="-49929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704" t="-1639" r="-39929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704" t="-1639" r="-29929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704" t="-1639" r="-19929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68919" t="-1639" r="-282432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1639" r="-1951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101639" r="-49929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101639" r="-1951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079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201639" r="-49929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201639" r="-1951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5481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301639" r="-49929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sz="1300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301639" r="-1951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3234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401639" r="-49929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401639" r="-1951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234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9C7E3-5C18-4C8D-982B-2AE9ECF3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3206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12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0EA644-3E5D-482D-9856-C4CED617BE03}"/>
                  </a:ext>
                </a:extLst>
              </p:cNvPr>
              <p:cNvSpPr txBox="1"/>
              <p:nvPr/>
            </p:nvSpPr>
            <p:spPr>
              <a:xfrm>
                <a:off x="6484690" y="1400961"/>
                <a:ext cx="4869111" cy="1483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en-GB" b="1" dirty="0"/>
                  <a:t>Option A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𝑝𝑟𝑒𝑐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  <a:p>
                <a:pPr marL="742932" lvl="1" indent="-285744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GB" dirty="0"/>
              </a:p>
              <a:p>
                <a:pPr marL="742932" lvl="1" indent="-285744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=19</m:t>
                    </m:r>
                  </m:oMath>
                </a14:m>
                <a:endParaRPr lang="en-GB" dirty="0"/>
              </a:p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en-GB" dirty="0"/>
                  <a:t>If multiple precedence constraints the LP still can find a way to be scheduled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0EA644-3E5D-482D-9856-C4CED617B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690" y="1400961"/>
                <a:ext cx="4869111" cy="1483611"/>
              </a:xfrm>
              <a:prstGeom prst="rect">
                <a:avLst/>
              </a:prstGeom>
              <a:blipFill>
                <a:blip r:embed="rId5"/>
                <a:stretch>
                  <a:fillRect l="-876" t="-2469" b="-57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80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6A01677-55EF-43B1-82FD-6CD19CDCD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0251" y="4148623"/>
            <a:ext cx="4508051" cy="20628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E09E1C-13DE-4848-B7B1-F82DC1A1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014788"/>
          </a:xfrm>
        </p:spPr>
        <p:txBody>
          <a:bodyPr anchor="ctr">
            <a:normAutofit/>
          </a:bodyPr>
          <a:lstStyle/>
          <a:p>
            <a:r>
              <a:rPr lang="en-GB" dirty="0"/>
              <a:t>What happens with multiple PC?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3509BF-AA46-4954-B761-BADC8320EC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0813" y="4148621"/>
            <a:ext cx="4508051" cy="2062811"/>
          </a:xfr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028216826"/>
                  </p:ext>
                </p:extLst>
              </p:nvPr>
            </p:nvGraphicFramePr>
            <p:xfrm>
              <a:off x="980813" y="1490861"/>
              <a:ext cx="515239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8931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796955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822121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1258349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385895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1150139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𝒎𝒊𝒏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1" smtClean="0">
                                    <a:latin typeface="Cambria Math" panose="02040503050406030204" pitchFamily="18" charset="0"/>
                                  </a:rPr>
                                  <m:t>𝒑𝒓𝒆𝒄</m:t>
                                </m:r>
                                <m:d>
                                  <m:d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3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300" b="1" smtClean="0">
                                            <a:latin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GB" sz="1300" b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079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5481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3234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1 or 2 or 3</a:t>
                          </a: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23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3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GB" sz="13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GB" sz="13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GB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3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GB" sz="13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61968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028216826"/>
                  </p:ext>
                </p:extLst>
              </p:nvPr>
            </p:nvGraphicFramePr>
            <p:xfrm>
              <a:off x="980813" y="1490861"/>
              <a:ext cx="515239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8931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796955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822121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1258349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385895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1150139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26" t="-1639" r="-603306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3130" t="-1639" r="-457252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6029" t="-1639" r="-340441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8835" t="-1639" r="-124757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29688" t="-1639" r="-301563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8677" t="-1639" r="-2116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26" t="-101639" r="-60330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8677" t="-101639" r="-2116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079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26" t="-201639" r="-60330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8677" t="-201639" r="-2116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5481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26" t="-301639" r="-60330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8677" t="-301639" r="-2116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3234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26" t="-401639" r="-60330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1 or 2 or 3</a:t>
                          </a: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23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26" t="-501639" r="-60330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8677" t="-501639" r="-2116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61968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9C7E3-5C18-4C8D-982B-2AE9ECF3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3206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13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0EA644-3E5D-482D-9856-C4CED617BE03}"/>
                  </a:ext>
                </a:extLst>
              </p:cNvPr>
              <p:cNvSpPr txBox="1"/>
              <p:nvPr/>
            </p:nvSpPr>
            <p:spPr>
              <a:xfrm>
                <a:off x="6484690" y="1400961"/>
                <a:ext cx="4869111" cy="2604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en-GB" b="1" dirty="0"/>
                  <a:t>Option A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dirty="0"/>
              </a:p>
              <a:p>
                <a:pPr marL="742932" lvl="1" indent="-285744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GB" dirty="0"/>
              </a:p>
              <a:p>
                <a:pPr marL="742932" lvl="1" indent="-285744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=19</m:t>
                    </m:r>
                  </m:oMath>
                </a14:m>
                <a:endParaRPr lang="en-GB" dirty="0"/>
              </a:p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en-GB" b="1" dirty="0"/>
                  <a:t>Option B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b="1" dirty="0"/>
              </a:p>
              <a:p>
                <a:pPr marL="742932" lvl="1" indent="-285744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GB" dirty="0"/>
              </a:p>
              <a:p>
                <a:pPr marL="742932" lvl="1" indent="-285744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=24</m:t>
                    </m:r>
                  </m:oMath>
                </a14:m>
                <a:endParaRPr lang="en-GB" dirty="0"/>
              </a:p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en-GB" b="1" dirty="0"/>
                  <a:t>Option C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GB" b="1" dirty="0"/>
              </a:p>
              <a:p>
                <a:pPr marL="742932" lvl="1" indent="-285744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GB" dirty="0"/>
              </a:p>
              <a:p>
                <a:pPr marL="742932" lvl="1" indent="-285744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0EA644-3E5D-482D-9856-C4CED617B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690" y="1400961"/>
                <a:ext cx="4869111" cy="2604174"/>
              </a:xfrm>
              <a:prstGeom prst="rect">
                <a:avLst/>
              </a:prstGeom>
              <a:blipFill>
                <a:blip r:embed="rId5"/>
                <a:stretch>
                  <a:fillRect l="-876" t="-1405" b="-18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36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41BE-E57E-4C6D-A2CE-B6AD50A3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501FA61-313F-4DF3-AE74-C89DD5C6E0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𝒮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𝒳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≠∅∧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func>
                              <m:func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</m:sup>
                        </m:sSub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set of segments with a certainly running predecessor and higher priority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that also require the same or less cores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We have to compute the time at which scheduling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does not require all the cores in use by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∃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𝒳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  <m:sup>
                                  <m:func>
                                    <m:func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fName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sup>
                              </m:sSubSup>
                            </m:e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𝒮</m:t>
                                      </m:r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sub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limLow>
                                                <m:limLow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limLow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GB">
                                                      <a:latin typeface="Cambria Math" panose="02040503050406030204" pitchFamily="18" charset="0"/>
                                                    </a:rPr>
                                                    <m:t>min</m:t>
                                                  </m:r>
                                                </m:e>
                                                <m:lim>
                                                  <m:sSub>
                                                    <m:sSubPr>
                                                      <m:ctrlP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𝐽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∈</m:t>
                                                  </m:r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𝑝𝑟𝑒𝑑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GB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GB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𝐽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GB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𝑘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∩</m:t>
                                                  </m:r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𝒳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</m:d>
                                                </m:lim>
                                              </m:limLow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func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501FA61-313F-4DF3-AE74-C89DD5C6E0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97" r="-11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CC335-7E26-4BC1-B33B-B9CCC0CB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2262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9E1C-13DE-4848-B7B1-F82DC1A13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 dirty="0"/>
              <a:t>Example solution</a:t>
            </a:r>
          </a:p>
        </p:txBody>
      </p:sp>
      <p:pic>
        <p:nvPicPr>
          <p:cNvPr id="6" name="state_base">
            <a:extLst>
              <a:ext uri="{FF2B5EF4-FFF2-40B4-BE49-F238E27FC236}">
                <a16:creationId xmlns:a16="http://schemas.microsoft.com/office/drawing/2014/main" id="{803509BF-AA46-4954-B761-BADC8320EC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398663" y="2136371"/>
            <a:ext cx="6423875" cy="2338343"/>
          </a:xfr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130259066"/>
                  </p:ext>
                </p:extLst>
              </p:nvPr>
            </p:nvGraphicFramePr>
            <p:xfrm>
              <a:off x="696287" y="1999189"/>
              <a:ext cx="4366726" cy="25958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626255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675431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1096273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666957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327051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974759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𝒎𝒊𝒏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1" smtClean="0">
                                    <a:latin typeface="Cambria Math" panose="02040503050406030204" pitchFamily="18" charset="0"/>
                                  </a:rPr>
                                  <m:t>𝒑𝒓𝒆𝒄</m:t>
                                </m:r>
                                <m:d>
                                  <m:d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3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300" b="1" smtClean="0">
                                            <a:latin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GB" sz="1300" b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5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25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extLst>
                      <a:ext uri="{0D108BD9-81ED-4DB2-BD59-A6C34878D82A}">
                        <a16:rowId xmlns:a16="http://schemas.microsoft.com/office/drawing/2014/main" val="83079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30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extLst>
                      <a:ext uri="{0D108BD9-81ED-4DB2-BD59-A6C34878D82A}">
                        <a16:rowId xmlns:a16="http://schemas.microsoft.com/office/drawing/2014/main" val="3425481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15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35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extLst>
                      <a:ext uri="{0D108BD9-81ED-4DB2-BD59-A6C34878D82A}">
                        <a16:rowId xmlns:a16="http://schemas.microsoft.com/office/drawing/2014/main" val="803234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40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91975" marR="91975"/>
                    </a:tc>
                    <a:extLst>
                      <a:ext uri="{0D108BD9-81ED-4DB2-BD59-A6C34878D82A}">
                        <a16:rowId xmlns:a16="http://schemas.microsoft.com/office/drawing/2014/main" val="374823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3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GB" sz="13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GB" sz="13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GB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3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GB" sz="13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extLst>
                      <a:ext uri="{0D108BD9-81ED-4DB2-BD59-A6C34878D82A}">
                        <a16:rowId xmlns:a16="http://schemas.microsoft.com/office/drawing/2014/main" val="2436196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55004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130259066"/>
                  </p:ext>
                </p:extLst>
              </p:nvPr>
            </p:nvGraphicFramePr>
            <p:xfrm>
              <a:off x="696287" y="1999189"/>
              <a:ext cx="4366726" cy="25958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626255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675431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1096273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666957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327051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974759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971" t="-1639" r="-60000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93694" t="-1639" r="-456757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119444" t="-1639" r="-181667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362385" t="-1639" r="-20000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933333" t="-1639" r="-303704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348750" t="-1639" r="-2500" b="-6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971" t="-101639" r="-60000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5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25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348750" t="-101639" r="-2500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079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971" t="-201639" r="-6000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30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348750" t="-201639" r="-2500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5481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971" t="-301639" r="-600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15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35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348750" t="-301639" r="-2500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3234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971" t="-401639" r="-600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40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endParaRPr lang="en-GB" sz="1300" dirty="0"/>
                        </a:p>
                      </a:txBody>
                      <a:tcPr marL="91975" marR="91975"/>
                    </a:tc>
                    <a:extLst>
                      <a:ext uri="{0D108BD9-81ED-4DB2-BD59-A6C34878D82A}">
                        <a16:rowId xmlns:a16="http://schemas.microsoft.com/office/drawing/2014/main" val="374823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971" t="-501639" r="-6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348750" t="-501639" r="-250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6196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971" t="-601639" r="-6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3"/>
                          <a:stretch>
                            <a:fillRect l="-348750" t="-601639" r="-250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55004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9C7E3-5C18-4C8D-982B-2AE9ECF3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15</a:t>
            </a:fld>
            <a:endParaRPr lang="en-GB"/>
          </a:p>
        </p:txBody>
      </p:sp>
      <p:pic>
        <p:nvPicPr>
          <p:cNvPr id="8" name="state_00">
            <a:extLst>
              <a:ext uri="{FF2B5EF4-FFF2-40B4-BE49-F238E27FC236}">
                <a16:creationId xmlns:a16="http://schemas.microsoft.com/office/drawing/2014/main" id="{7B91B91E-681C-4624-994B-CDFDAE6F3A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8663" y="2136371"/>
            <a:ext cx="6423872" cy="2338343"/>
          </a:xfrm>
          <a:prstGeom prst="rect">
            <a:avLst/>
          </a:prstGeom>
          <a:noFill/>
        </p:spPr>
      </p:pic>
      <p:pic>
        <p:nvPicPr>
          <p:cNvPr id="10" name="state_01">
            <a:extLst>
              <a:ext uri="{FF2B5EF4-FFF2-40B4-BE49-F238E27FC236}">
                <a16:creationId xmlns:a16="http://schemas.microsoft.com/office/drawing/2014/main" id="{28D37AE5-A220-4958-AEBA-672CE28622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8663" y="2136372"/>
            <a:ext cx="6423872" cy="2338341"/>
          </a:xfrm>
          <a:prstGeom prst="rect">
            <a:avLst/>
          </a:prstGeom>
          <a:noFill/>
        </p:spPr>
      </p:pic>
      <p:pic>
        <p:nvPicPr>
          <p:cNvPr id="11" name="state_02">
            <a:extLst>
              <a:ext uri="{FF2B5EF4-FFF2-40B4-BE49-F238E27FC236}">
                <a16:creationId xmlns:a16="http://schemas.microsoft.com/office/drawing/2014/main" id="{49EE2244-2995-4458-A0B5-1522CAA461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8663" y="2136371"/>
            <a:ext cx="6423872" cy="2338341"/>
          </a:xfrm>
          <a:prstGeom prst="rect">
            <a:avLst/>
          </a:prstGeom>
          <a:noFill/>
        </p:spPr>
      </p:pic>
      <p:pic>
        <p:nvPicPr>
          <p:cNvPr id="13" name="state_03">
            <a:extLst>
              <a:ext uri="{FF2B5EF4-FFF2-40B4-BE49-F238E27FC236}">
                <a16:creationId xmlns:a16="http://schemas.microsoft.com/office/drawing/2014/main" id="{9DC5AFA5-3CD9-43D2-AC4B-2A5B15E327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8663" y="2136371"/>
            <a:ext cx="6423872" cy="2338341"/>
          </a:xfrm>
          <a:prstGeom prst="rect">
            <a:avLst/>
          </a:prstGeom>
          <a:noFill/>
        </p:spPr>
      </p:pic>
      <p:pic>
        <p:nvPicPr>
          <p:cNvPr id="14" name="state_03_job">
            <a:extLst>
              <a:ext uri="{FF2B5EF4-FFF2-40B4-BE49-F238E27FC236}">
                <a16:creationId xmlns:a16="http://schemas.microsoft.com/office/drawing/2014/main" id="{E6BBDCEF-420F-4423-8BEA-8F3CE4C425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8663" y="2136371"/>
            <a:ext cx="6423872" cy="23383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312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255345-3F65-4BEB-A293-F5B8FA3429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noProof="0" dirty="0"/>
                  <a:t>New state generation with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func>
                          <m:funcPr>
                            <m:ctrlP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noProof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</m:oMath>
                </a14:m>
                <a:endParaRPr lang="en-GB" dirty="0"/>
              </a:p>
              <a:p>
                <a:r>
                  <a:rPr lang="en-GB" dirty="0"/>
                  <a:t>Precedence constraints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𝐸𝑆𝑇</m:t>
                    </m:r>
                  </m:oMath>
                </a14:m>
                <a:r>
                  <a:rPr lang="en-GB" dirty="0"/>
                  <a:t> computation</a:t>
                </a:r>
              </a:p>
              <a:p>
                <a:r>
                  <a:rPr lang="en-GB" dirty="0"/>
                  <a:t>Moldable gang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𝐸𝑆𝑇</m:t>
                    </m:r>
                  </m:oMath>
                </a14:m>
                <a:r>
                  <a:rPr lang="en-GB" dirty="0"/>
                  <a:t> coputation</a:t>
                </a:r>
                <a:endParaRPr lang="en-150" dirty="0"/>
              </a:p>
              <a:p>
                <a:endParaRPr lang="en-15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255345-3F65-4BEB-A293-F5B8FA3429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A4D953D-18B3-4ED8-9A45-8E1463D8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</a:t>
            </a:r>
            <a:r>
              <a:rPr lang="en-150" noProof="0" dirty="0"/>
              <a:t>o </a:t>
            </a:r>
            <a:r>
              <a:rPr lang="en-GB" noProof="0" dirty="0"/>
              <a:t>d</a:t>
            </a:r>
            <a:r>
              <a:rPr lang="en-150" noProof="0" dirty="0"/>
              <a:t>i</a:t>
            </a:r>
            <a:r>
              <a:rPr lang="en-GB" noProof="0" dirty="0"/>
              <a:t>s</a:t>
            </a:r>
            <a:r>
              <a:rPr lang="en-150" noProof="0" dirty="0"/>
              <a:t>c</a:t>
            </a:r>
            <a:r>
              <a:rPr lang="en-GB" noProof="0" dirty="0"/>
              <a:t>u</a:t>
            </a:r>
            <a:r>
              <a:rPr lang="en-150" noProof="0" dirty="0"/>
              <a:t>s</a:t>
            </a:r>
            <a:r>
              <a:rPr lang="en-GB" noProof="0" dirty="0"/>
              <a:t>s</a:t>
            </a:r>
            <a:r>
              <a:rPr lang="en-150" noProof="0" dirty="0"/>
              <a:t> </a:t>
            </a:r>
            <a:r>
              <a:rPr lang="en-GB" noProof="0" dirty="0"/>
              <a:t>t</a:t>
            </a:r>
            <a:r>
              <a:rPr lang="en-150" noProof="0" dirty="0"/>
              <a:t>o</a:t>
            </a:r>
            <a:r>
              <a:rPr lang="en-GB" noProof="0" dirty="0"/>
              <a:t>d</a:t>
            </a:r>
            <a:r>
              <a:rPr lang="en-150" noProof="0" dirty="0"/>
              <a:t>a</a:t>
            </a:r>
            <a:r>
              <a:rPr lang="en-GB" noProof="0" dirty="0"/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74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F4D91B-650D-43FB-B317-79F760B3FD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7"/>
                <a:ext cx="10515600" cy="1014788"/>
              </a:xfrm>
            </p:spPr>
            <p:txBody>
              <a:bodyPr anchor="ctr">
                <a:normAutofit/>
              </a:bodyPr>
              <a:lstStyle/>
              <a:p>
                <a:r>
                  <a:rPr lang="en-GB" dirty="0"/>
                  <a:t>New state generation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F4D91B-650D-43FB-B317-79F760B3FD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7"/>
                <a:ext cx="10515600" cy="1014788"/>
              </a:xfrm>
              <a:blipFill>
                <a:blip r:embed="rId2"/>
                <a:stretch>
                  <a:fillRect l="-2377" t="-3012" b="-138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3AA9D8-2400-4D95-A979-440C451A5B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987860"/>
            <a:ext cx="5151709" cy="2370581"/>
          </a:xfr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AD4D83E6-2AA1-4CDD-8B0E-936B003420C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559302"/>
                <a:ext cx="5181600" cy="4525615"/>
              </a:xfrm>
            </p:spPr>
            <p:txBody>
              <a:bodyPr/>
              <a:lstStyle/>
              <a:p>
                <a:r>
                  <a:rPr lang="en-US" dirty="0"/>
                  <a:t>Schedule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with: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AD4D83E6-2AA1-4CDD-8B0E-936B003420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559302"/>
                <a:ext cx="5181600" cy="4525615"/>
              </a:xfrm>
              <a:blipFill>
                <a:blip r:embed="rId4"/>
                <a:stretch>
                  <a:fillRect l="-2118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ACA3D-ED57-4948-BF6A-32ECB529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3206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3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B77CDE-2435-40B9-A850-90CE80431D56}"/>
                  </a:ext>
                </a:extLst>
              </p:cNvPr>
              <p:cNvSpPr txBox="1"/>
              <p:nvPr/>
            </p:nvSpPr>
            <p:spPr>
              <a:xfrm>
                <a:off x="1015067" y="4358441"/>
                <a:ext cx="1912691" cy="1206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10, 20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B77CDE-2435-40B9-A850-90CE80431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67" y="4358441"/>
                <a:ext cx="1912691" cy="12066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59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F4D91B-650D-43FB-B317-79F760B3FD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7"/>
                <a:ext cx="10515600" cy="1014788"/>
              </a:xfrm>
            </p:spPr>
            <p:txBody>
              <a:bodyPr anchor="ctr">
                <a:normAutofit/>
              </a:bodyPr>
              <a:lstStyle/>
              <a:p>
                <a:r>
                  <a:rPr lang="en-GB" dirty="0"/>
                  <a:t>New state generation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F4D91B-650D-43FB-B317-79F760B3FD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7"/>
                <a:ext cx="10515600" cy="1014788"/>
              </a:xfrm>
              <a:blipFill>
                <a:blip r:embed="rId2"/>
                <a:stretch>
                  <a:fillRect l="-2377" t="-3012" b="-138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3AA9D8-2400-4D95-A979-440C451A5B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987860"/>
            <a:ext cx="5151709" cy="2370581"/>
          </a:xfr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AD4D83E6-2AA1-4CDD-8B0E-936B003420C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559302"/>
                <a:ext cx="5181600" cy="4525615"/>
              </a:xfrm>
            </p:spPr>
            <p:txBody>
              <a:bodyPr/>
              <a:lstStyle/>
              <a:p>
                <a:r>
                  <a:rPr lang="en-US" dirty="0"/>
                  <a:t>Schedule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with: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b="0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AD4D83E6-2AA1-4CDD-8B0E-936B003420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559302"/>
                <a:ext cx="5181600" cy="4525615"/>
              </a:xfrm>
              <a:blipFill>
                <a:blip r:embed="rId4"/>
                <a:stretch>
                  <a:fillRect l="-2118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ACA3D-ED57-4948-BF6A-32ECB529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3206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4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B77CDE-2435-40B9-A850-90CE80431D56}"/>
                  </a:ext>
                </a:extLst>
              </p:cNvPr>
              <p:cNvSpPr txBox="1"/>
              <p:nvPr/>
            </p:nvSpPr>
            <p:spPr>
              <a:xfrm>
                <a:off x="1015067" y="4358441"/>
                <a:ext cx="1912691" cy="1206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10, 20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B77CDE-2435-40B9-A850-90CE80431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67" y="4358441"/>
                <a:ext cx="1912691" cy="12066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7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F4D91B-650D-43FB-B317-79F760B3FD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7"/>
                <a:ext cx="10515600" cy="1014788"/>
              </a:xfrm>
            </p:spPr>
            <p:txBody>
              <a:bodyPr anchor="ctr">
                <a:normAutofit/>
              </a:bodyPr>
              <a:lstStyle/>
              <a:p>
                <a:r>
                  <a:rPr lang="en-GB" dirty="0"/>
                  <a:t>New state generation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F4D91B-650D-43FB-B317-79F760B3FD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7"/>
                <a:ext cx="10515600" cy="1014788"/>
              </a:xfrm>
              <a:blipFill>
                <a:blip r:embed="rId2"/>
                <a:stretch>
                  <a:fillRect l="-2377" t="-3012" b="-138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3AA9D8-2400-4D95-A979-440C451A5B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987861"/>
            <a:ext cx="5151709" cy="2370580"/>
          </a:xfr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AD4D83E6-2AA1-4CDD-8B0E-936B003420C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559302"/>
                <a:ext cx="5181600" cy="4525615"/>
              </a:xfrm>
            </p:spPr>
            <p:txBody>
              <a:bodyPr/>
              <a:lstStyle/>
              <a:p>
                <a:r>
                  <a:rPr lang="en-US" dirty="0"/>
                  <a:t>Schedule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with: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AD4D83E6-2AA1-4CDD-8B0E-936B003420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559302"/>
                <a:ext cx="5181600" cy="4525615"/>
              </a:xfrm>
              <a:blipFill>
                <a:blip r:embed="rId4"/>
                <a:stretch>
                  <a:fillRect l="-2118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ACA3D-ED57-4948-BF6A-32ECB529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3206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5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B77CDE-2435-40B9-A850-90CE80431D56}"/>
                  </a:ext>
                </a:extLst>
              </p:cNvPr>
              <p:cNvSpPr txBox="1"/>
              <p:nvPr/>
            </p:nvSpPr>
            <p:spPr>
              <a:xfrm>
                <a:off x="1015067" y="4358442"/>
                <a:ext cx="4247399" cy="1206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10, 20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0, 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B77CDE-2435-40B9-A850-90CE80431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67" y="4358442"/>
                <a:ext cx="4247399" cy="12066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7E65387-294F-4B5A-B986-B789CB73C269}"/>
              </a:ext>
            </a:extLst>
          </p:cNvPr>
          <p:cNvSpPr txBox="1"/>
          <p:nvPr/>
        </p:nvSpPr>
        <p:spPr>
          <a:xfrm>
            <a:off x="2388638" y="1613920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Expected</a:t>
            </a:r>
          </a:p>
        </p:txBody>
      </p:sp>
    </p:spTree>
    <p:extLst>
      <p:ext uri="{BB962C8B-B14F-4D97-AF65-F5344CB8AC3E}">
        <p14:creationId xmlns:p14="http://schemas.microsoft.com/office/powerpoint/2010/main" val="3096247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F4D91B-650D-43FB-B317-79F760B3FD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7"/>
                <a:ext cx="10515600" cy="1014788"/>
              </a:xfrm>
            </p:spPr>
            <p:txBody>
              <a:bodyPr anchor="ctr">
                <a:normAutofit/>
              </a:bodyPr>
              <a:lstStyle/>
              <a:p>
                <a:r>
                  <a:rPr lang="en-GB" dirty="0"/>
                  <a:t>New state generation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F4D91B-650D-43FB-B317-79F760B3FD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7"/>
                <a:ext cx="10515600" cy="1014788"/>
              </a:xfrm>
              <a:blipFill>
                <a:blip r:embed="rId2"/>
                <a:stretch>
                  <a:fillRect l="-2377" t="-3012" b="-138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3AA9D8-2400-4D95-A979-440C451A5B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2" y="2001105"/>
            <a:ext cx="5122927" cy="2357337"/>
          </a:xfr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AD4D83E6-2AA1-4CDD-8B0E-936B003420C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559302"/>
                <a:ext cx="5181600" cy="4525615"/>
              </a:xfrm>
            </p:spPr>
            <p:txBody>
              <a:bodyPr/>
              <a:lstStyle/>
              <a:p>
                <a:r>
                  <a:rPr lang="en-US" dirty="0"/>
                  <a:t>Schedule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with: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AD4D83E6-2AA1-4CDD-8B0E-936B003420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559302"/>
                <a:ext cx="5181600" cy="4525615"/>
              </a:xfrm>
              <a:blipFill>
                <a:blip r:embed="rId4"/>
                <a:stretch>
                  <a:fillRect l="-2118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ACA3D-ED57-4948-BF6A-32ECB529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3206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6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B77CDE-2435-40B9-A850-90CE80431D56}"/>
                  </a:ext>
                </a:extLst>
              </p:cNvPr>
              <p:cNvSpPr txBox="1"/>
              <p:nvPr/>
            </p:nvSpPr>
            <p:spPr>
              <a:xfrm>
                <a:off x="1015067" y="4358442"/>
                <a:ext cx="4247399" cy="1206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10, 20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0, 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B77CDE-2435-40B9-A850-90CE80431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67" y="4358442"/>
                <a:ext cx="4247399" cy="12066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64C0E2B-9E56-4B9A-9EC8-0071931C1B7A}"/>
              </a:ext>
            </a:extLst>
          </p:cNvPr>
          <p:cNvSpPr txBox="1"/>
          <p:nvPr/>
        </p:nvSpPr>
        <p:spPr>
          <a:xfrm>
            <a:off x="2388638" y="1613920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2628652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F4D91B-650D-43FB-B317-79F760B3FD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GB" dirty="0"/>
                  <a:t>New state generation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F4D91B-650D-43FB-B317-79F760B3FD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3012" b="-138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8A4C9D5B-D689-4C93-BCC1-E8B7BBDA5C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Proposed solution (to be discussed further)</a:t>
                </a:r>
              </a:p>
              <a:p>
                <a:pPr lvl="1"/>
                <a:r>
                  <a:rPr lang="en-GB" dirty="0"/>
                  <a:t>Instead of removing the lowest values when generating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𝑃𝐴</m:t>
                    </m:r>
                  </m:oMath>
                </a14:m>
                <a:r>
                  <a:rPr lang="en-GB" dirty="0"/>
                  <a:t> array remove the ones such that:</a:t>
                </a:r>
              </a:p>
              <a:p>
                <a:pPr lvl="2"/>
                <a:r>
                  <a:rPr lang="en-GB" dirty="0"/>
                  <a:t>Have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GB" dirty="0"/>
              </a:p>
              <a:p>
                <a:pPr lvl="2"/>
                <a:r>
                  <a:rPr lang="en-GB" dirty="0"/>
                  <a:t>If we still need more cores remove the ones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GB" dirty="0"/>
                  <a:t> starting with the smallest values</a:t>
                </a:r>
              </a:p>
              <a:p>
                <a:pPr lvl="1"/>
                <a:r>
                  <a:rPr lang="en-GB" dirty="0"/>
                  <a:t>This should work for both the change in:</a:t>
                </a:r>
              </a:p>
              <a:p>
                <a:pPr lvl="2"/>
                <a:r>
                  <a:rPr lang="en-GB" dirty="0"/>
                  <a:t>Moldable gang constraint</a:t>
                </a:r>
              </a:p>
              <a:p>
                <a:pPr lvl="2"/>
                <a:r>
                  <a:rPr lang="en-GB" dirty="0"/>
                  <a:t>Precedence constraints</a:t>
                </a: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8A4C9D5B-D689-4C93-BCC1-E8B7BBDA5C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ACA3D-ED57-4948-BF6A-32ECB529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52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5345-3F65-4BEB-A293-F5B8FA342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Basic idea</a:t>
            </a:r>
          </a:p>
          <a:p>
            <a:r>
              <a:rPr lang="en-GB" noProof="0" dirty="0"/>
              <a:t>Find time at which it is not necessary to use all the cores currently used by higher-priority segments that have </a:t>
            </a:r>
            <a:r>
              <a:rPr lang="en-GB" noProof="0"/>
              <a:t>a successor ready.</a:t>
            </a:r>
            <a:endParaRPr lang="en-150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4D953D-18B3-4ED8-9A45-8E1463D8EF8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noProof="0" dirty="0"/>
                  <a:t>Precedence </a:t>
                </a:r>
                <a14:m>
                  <m:oMath xmlns:m="http://schemas.openxmlformats.org/officeDocument/2006/math">
                    <m:r>
                      <a:rPr lang="en-GB" b="0" i="1" noProof="0" dirty="0" smtClean="0">
                        <a:latin typeface="Cambria Math" panose="02040503050406030204" pitchFamily="18" charset="0"/>
                      </a:rPr>
                      <m:t>𝐸𝑆𝑇</m:t>
                    </m:r>
                  </m:oMath>
                </a14:m>
                <a:r>
                  <a:rPr lang="en-GB" noProof="0" dirty="0"/>
                  <a:t> computation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4D953D-18B3-4ED8-9A45-8E1463D8E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3012" b="-132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614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A01677-55EF-43B1-82FD-6CD19CDCD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327" y="3789497"/>
            <a:ext cx="5181600" cy="23710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E09E1C-13DE-4848-B7B1-F82DC1A1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014788"/>
          </a:xfrm>
        </p:spPr>
        <p:txBody>
          <a:bodyPr anchor="ctr">
            <a:normAutofit fontScale="90000"/>
          </a:bodyPr>
          <a:lstStyle/>
          <a:p>
            <a:r>
              <a:rPr lang="en-GB" dirty="0"/>
              <a:t>Illustration of the problem in global processing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3509BF-AA46-4954-B761-BADC8320EC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13" y="3802888"/>
            <a:ext cx="5181600" cy="2370581"/>
          </a:xfr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937375464"/>
                  </p:ext>
                </p:extLst>
              </p:nvPr>
            </p:nvGraphicFramePr>
            <p:xfrm>
              <a:off x="980813" y="1490861"/>
              <a:ext cx="51523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599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447929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1250061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𝒎𝒊𝒏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1" i="1" smtClean="0">
                                    <a:latin typeface="Cambria Math" panose="02040503050406030204" pitchFamily="18" charset="0"/>
                                  </a:rPr>
                                  <m:t>𝒑𝒓𝒆𝒄</m:t>
                                </m:r>
                                <m:d>
                                  <m:d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3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300" b="1" i="1" smtClean="0">
                                            <a:latin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GB" sz="1300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079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5481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3234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sz="13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GB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3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13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sz="13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GB" sz="1300" dirty="0"/>
                            <a:t> or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300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GB" sz="13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GB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8234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937375464"/>
                  </p:ext>
                </p:extLst>
              </p:nvPr>
            </p:nvGraphicFramePr>
            <p:xfrm>
              <a:off x="980813" y="1490861"/>
              <a:ext cx="51523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599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863599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447929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1250061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1639" r="-49929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704" t="-1639" r="-39929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704" t="-1639" r="-29929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704" t="-1639" r="-19929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68919" t="-1639" r="-282432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1639" r="-1951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101639" r="-49929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101639" r="-1951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079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201639" r="-49929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201639" r="-1951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5481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301639" r="-49929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301639" r="-1951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3234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" t="-401639" r="-49929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3659" t="-401639" r="-1951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234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9C7E3-5C18-4C8D-982B-2AE9ECF3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3206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9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0EA644-3E5D-482D-9856-C4CED617BE03}"/>
                  </a:ext>
                </a:extLst>
              </p:cNvPr>
              <p:cNvSpPr txBox="1"/>
              <p:nvPr/>
            </p:nvSpPr>
            <p:spPr>
              <a:xfrm>
                <a:off x="6484690" y="1400962"/>
                <a:ext cx="4869111" cy="2043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en-GB" b="1" dirty="0"/>
                  <a:t>Option A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𝑝𝑟𝑒𝑐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  <a:p>
                <a:pPr marL="742932" lvl="1" indent="-285744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GB" dirty="0"/>
              </a:p>
              <a:p>
                <a:pPr marL="742932" lvl="1" indent="-285744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=24</m:t>
                    </m:r>
                  </m:oMath>
                </a14:m>
                <a:endParaRPr lang="en-GB" dirty="0"/>
              </a:p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en-GB" b="1" dirty="0"/>
                  <a:t>Option B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𝑝𝑟𝑒𝑐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GB" b="1" dirty="0"/>
              </a:p>
              <a:p>
                <a:pPr marL="742932" lvl="1" indent="-285744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GB" dirty="0"/>
              </a:p>
              <a:p>
                <a:pPr marL="742932" lvl="1" indent="-285744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endParaRPr lang="en-GB" dirty="0"/>
              </a:p>
              <a:p>
                <a:pPr marL="742932" lvl="1" indent="-285744">
                  <a:buFont typeface="Arial" panose="020B0604020202020204" pitchFamily="34" charset="0"/>
                  <a:buChar char="•"/>
                </a:pPr>
                <a:endParaRPr lang="en-GB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0EA644-3E5D-482D-9856-C4CED617B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690" y="1400962"/>
                <a:ext cx="4869111" cy="2043893"/>
              </a:xfrm>
              <a:prstGeom prst="rect">
                <a:avLst/>
              </a:prstGeom>
              <a:blipFill>
                <a:blip r:embed="rId5"/>
                <a:stretch>
                  <a:fillRect l="-876" t="-17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7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elft_horizontal_template.potx" id="{EFC5E46F-4315-4591-A770-616E58271BB4}" vid="{C5DBB3DB-8ECA-4AEF-8836-4E1FDE5E37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1217</Words>
  <Application>Microsoft Office PowerPoint</Application>
  <PresentationFormat>Widescreen</PresentationFormat>
  <Paragraphs>322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Scheduling and Analysis of Limited-Preemptive Moldable Gang Tasks Weekly Meeting</vt:lpstr>
      <vt:lpstr>To discuss today</vt:lpstr>
      <vt:lpstr>New state generation for EST_i^p (v)&gt;A_p^min⁡  </vt:lpstr>
      <vt:lpstr>New state generation for EST_i^p (v)&gt;A_p^min⁡  </vt:lpstr>
      <vt:lpstr>New state generation for EST_i^p (v)&gt;A_p^min⁡  </vt:lpstr>
      <vt:lpstr>New state generation for EST_i^p (v)&gt;A_p^min⁡  </vt:lpstr>
      <vt:lpstr>New state generation for EST_i^p (v)&gt;A_p^min⁡  </vt:lpstr>
      <vt:lpstr>Precedence EST computation</vt:lpstr>
      <vt:lpstr>Illustration of the problem in global processing</vt:lpstr>
      <vt:lpstr>Illustration of the problem in gang</vt:lpstr>
      <vt:lpstr>Illustration of the problem if LP is gang</vt:lpstr>
      <vt:lpstr>What happens with multiple PC?</vt:lpstr>
      <vt:lpstr>What happens with multiple PC?</vt:lpstr>
      <vt:lpstr>Basic rules</vt:lpstr>
      <vt:lpstr>Example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and Analysis of Limited-Preemptive Moldable Gang Tasks Weekly Meeting</dc:title>
  <dc:creator>Joan</dc:creator>
  <cp:lastModifiedBy>Joan</cp:lastModifiedBy>
  <cp:revision>16</cp:revision>
  <dcterms:created xsi:type="dcterms:W3CDTF">2020-05-04T13:20:13Z</dcterms:created>
  <dcterms:modified xsi:type="dcterms:W3CDTF">2020-05-04T14:41:32Z</dcterms:modified>
</cp:coreProperties>
</file>