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13" r:id="rId3"/>
    <p:sldId id="257" r:id="rId4"/>
    <p:sldId id="317" r:id="rId5"/>
    <p:sldId id="258" r:id="rId6"/>
    <p:sldId id="259" r:id="rId7"/>
    <p:sldId id="260" r:id="rId8"/>
    <p:sldId id="261" r:id="rId9"/>
    <p:sldId id="318" r:id="rId10"/>
    <p:sldId id="316" r:id="rId11"/>
    <p:sldId id="319" r:id="rId12"/>
    <p:sldId id="320" r:id="rId13"/>
    <p:sldId id="321" r:id="rId14"/>
    <p:sldId id="30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FF7"/>
    <a:srgbClr val="AEE2F0"/>
    <a:srgbClr val="98DAEC"/>
    <a:srgbClr val="42BBDD"/>
    <a:srgbClr val="00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39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14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E13D9-DB12-424B-A0B8-3D2EDA86849F}" type="datetimeFigureOut">
              <a:rPr lang="en-GB" smtClean="0"/>
              <a:t>06/04/2020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DCBAA-299B-4552-9387-24D12127C08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66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442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r</a:t>
            </a:r>
            <a:r>
              <a:rPr lang="en-GB" dirty="0"/>
              <a:t>s</a:t>
            </a:r>
            <a:r>
              <a:rPr lang="en-150" dirty="0"/>
              <a:t>t of all, let’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p</a:t>
            </a:r>
            <a:r>
              <a:rPr lang="en-150" dirty="0"/>
              <a:t>l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gang scheduling is.</a:t>
            </a:r>
          </a:p>
          <a:p>
            <a:endParaRPr lang="en-150" dirty="0"/>
          </a:p>
          <a:p>
            <a:r>
              <a:rPr lang="en-150" dirty="0"/>
              <a:t>&lt;click&gt;</a:t>
            </a:r>
          </a:p>
          <a:p>
            <a:r>
              <a:rPr lang="en-150" dirty="0"/>
              <a:t>Le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p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e.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ant to convert them to a gang task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m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“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g”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so the execution would not start until there are enough free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387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r</a:t>
            </a:r>
            <a:r>
              <a:rPr lang="en-GB" dirty="0"/>
              <a:t>s</a:t>
            </a:r>
            <a:r>
              <a:rPr lang="en-150" dirty="0"/>
              <a:t>t of all, let’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p</a:t>
            </a:r>
            <a:r>
              <a:rPr lang="en-150" dirty="0"/>
              <a:t>l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gang scheduling is.</a:t>
            </a:r>
          </a:p>
          <a:p>
            <a:endParaRPr lang="en-150" dirty="0"/>
          </a:p>
          <a:p>
            <a:r>
              <a:rPr lang="en-150" dirty="0"/>
              <a:t>&lt;click&gt;</a:t>
            </a:r>
          </a:p>
          <a:p>
            <a:r>
              <a:rPr lang="en-150" dirty="0"/>
              <a:t>Le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p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e.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ant to convert them to a gang task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m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“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g”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so the execution would not start until there are enough free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80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r</a:t>
            </a:r>
            <a:r>
              <a:rPr lang="en-GB" dirty="0"/>
              <a:t>s</a:t>
            </a:r>
            <a:r>
              <a:rPr lang="en-150" dirty="0"/>
              <a:t>t of all, let’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p</a:t>
            </a:r>
            <a:r>
              <a:rPr lang="en-150" dirty="0"/>
              <a:t>l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gang scheduling is.</a:t>
            </a:r>
          </a:p>
          <a:p>
            <a:endParaRPr lang="en-150" dirty="0"/>
          </a:p>
          <a:p>
            <a:r>
              <a:rPr lang="en-150" dirty="0"/>
              <a:t>&lt;click&gt;</a:t>
            </a:r>
          </a:p>
          <a:p>
            <a:r>
              <a:rPr lang="en-150" dirty="0"/>
              <a:t>Le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p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e.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ant to convert them to a gang task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m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“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g”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so the execution would not start until there are enough free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1500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r</a:t>
            </a:r>
            <a:r>
              <a:rPr lang="en-GB" dirty="0"/>
              <a:t>s</a:t>
            </a:r>
            <a:r>
              <a:rPr lang="en-150" dirty="0"/>
              <a:t>t of all, let’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p</a:t>
            </a:r>
            <a:r>
              <a:rPr lang="en-150" dirty="0"/>
              <a:t>l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gang scheduling is.</a:t>
            </a:r>
          </a:p>
          <a:p>
            <a:endParaRPr lang="en-150" dirty="0"/>
          </a:p>
          <a:p>
            <a:r>
              <a:rPr lang="en-150" dirty="0"/>
              <a:t>&lt;click&gt;</a:t>
            </a:r>
          </a:p>
          <a:p>
            <a:r>
              <a:rPr lang="en-150" dirty="0"/>
              <a:t>Le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p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e.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ant to convert them to a gang task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m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“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g”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so the execution would not start until there are enough free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834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dirty="0"/>
              <a:t>F</a:t>
            </a:r>
            <a:r>
              <a:rPr lang="en-GB" dirty="0"/>
              <a:t>i</a:t>
            </a:r>
            <a:r>
              <a:rPr lang="en-150" dirty="0"/>
              <a:t>r</a:t>
            </a:r>
            <a:r>
              <a:rPr lang="en-GB" dirty="0"/>
              <a:t>s</a:t>
            </a:r>
            <a:r>
              <a:rPr lang="en-150" dirty="0"/>
              <a:t>t of all, let’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e</a:t>
            </a:r>
            <a:r>
              <a:rPr lang="en-150" dirty="0"/>
              <a:t>x</a:t>
            </a:r>
            <a:r>
              <a:rPr lang="en-GB" dirty="0"/>
              <a:t>p</a:t>
            </a:r>
            <a:r>
              <a:rPr lang="en-150" dirty="0"/>
              <a:t>l</a:t>
            </a:r>
            <a:r>
              <a:rPr lang="en-GB" dirty="0"/>
              <a:t>a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 </a:t>
            </a:r>
            <a:r>
              <a:rPr lang="en-GB" dirty="0"/>
              <a:t>w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gang scheduling is.</a:t>
            </a:r>
          </a:p>
          <a:p>
            <a:endParaRPr lang="en-150" dirty="0"/>
          </a:p>
          <a:p>
            <a:r>
              <a:rPr lang="en-150" dirty="0"/>
              <a:t>&lt;click&gt;</a:t>
            </a:r>
          </a:p>
          <a:p>
            <a:r>
              <a:rPr lang="en-150" dirty="0"/>
              <a:t>Le</a:t>
            </a:r>
            <a:r>
              <a:rPr lang="en-GB" dirty="0"/>
              <a:t>t</a:t>
            </a:r>
            <a:r>
              <a:rPr lang="en-150" dirty="0"/>
              <a:t>’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a</a:t>
            </a:r>
            <a:r>
              <a:rPr lang="en-GB" dirty="0"/>
              <a:t>y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h</a:t>
            </a:r>
            <a:r>
              <a:rPr lang="en-150" dirty="0"/>
              <a:t>a</a:t>
            </a:r>
            <a:r>
              <a:rPr lang="en-GB" dirty="0"/>
              <a:t>v</a:t>
            </a:r>
            <a:r>
              <a:rPr lang="en-150" dirty="0"/>
              <a:t>e </a:t>
            </a:r>
            <a:r>
              <a:rPr lang="en-GB" dirty="0"/>
              <a:t>m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t</a:t>
            </a:r>
            <a:r>
              <a:rPr lang="en-GB" dirty="0"/>
              <a:t>i</a:t>
            </a:r>
            <a:r>
              <a:rPr lang="en-150" dirty="0"/>
              <a:t>p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r</a:t>
            </a:r>
            <a:r>
              <a:rPr lang="en-150" dirty="0"/>
              <a:t>e</a:t>
            </a:r>
            <a:r>
              <a:rPr lang="en-GB" dirty="0"/>
              <a:t>a</a:t>
            </a:r>
            <a:r>
              <a:rPr lang="en-150" dirty="0"/>
              <a:t>d</a:t>
            </a:r>
            <a:r>
              <a:rPr lang="en-GB" dirty="0"/>
              <a:t>s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a</a:t>
            </a:r>
            <a:r>
              <a:rPr lang="en-150" dirty="0"/>
              <a:t>t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t </a:t>
            </a:r>
            <a:r>
              <a:rPr lang="en-GB" dirty="0"/>
              <a:t>t</a:t>
            </a:r>
            <a:r>
              <a:rPr lang="en-150" dirty="0"/>
              <a:t>o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e. </a:t>
            </a:r>
            <a:r>
              <a:rPr lang="en-GB" dirty="0"/>
              <a:t>I</a:t>
            </a:r>
            <a:r>
              <a:rPr lang="en-150" dirty="0"/>
              <a:t>f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ant to convert them to a gang task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p</a:t>
            </a:r>
            <a:r>
              <a:rPr lang="en-150" dirty="0"/>
              <a:t>u</a:t>
            </a:r>
            <a:r>
              <a:rPr lang="en-GB" dirty="0"/>
              <a:t>t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m </a:t>
            </a:r>
            <a:r>
              <a:rPr lang="en-GB" dirty="0"/>
              <a:t>t</a:t>
            </a:r>
            <a:r>
              <a:rPr lang="en-150" dirty="0"/>
              <a:t>o</a:t>
            </a:r>
            <a:r>
              <a:rPr lang="en-GB" dirty="0"/>
              <a:t>g</a:t>
            </a:r>
            <a:r>
              <a:rPr lang="en-150" dirty="0"/>
              <a:t>e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r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“</a:t>
            </a:r>
            <a:r>
              <a:rPr lang="en-GB" dirty="0"/>
              <a:t>g</a:t>
            </a:r>
            <a:r>
              <a:rPr lang="en-150" dirty="0"/>
              <a:t>a</a:t>
            </a:r>
            <a:r>
              <a:rPr lang="en-GB" dirty="0"/>
              <a:t>n</a:t>
            </a:r>
            <a:r>
              <a:rPr lang="en-150" dirty="0"/>
              <a:t>g” 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</a:t>
            </a:r>
            <a:r>
              <a:rPr lang="en-GB" dirty="0"/>
              <a:t>a</a:t>
            </a:r>
            <a:r>
              <a:rPr lang="en-150" dirty="0"/>
              <a:t>n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t</a:t>
            </a:r>
            <a:r>
              <a:rPr lang="en-150" dirty="0"/>
              <a:t>h</a:t>
            </a:r>
            <a:r>
              <a:rPr lang="en-GB" dirty="0"/>
              <a:t>e</a:t>
            </a:r>
            <a:r>
              <a:rPr lang="en-150" dirty="0"/>
              <a:t>n </a:t>
            </a:r>
            <a:r>
              <a:rPr lang="en-GB" dirty="0"/>
              <a:t>w</a:t>
            </a:r>
            <a:r>
              <a:rPr lang="en-150" dirty="0"/>
              <a:t>e </a:t>
            </a:r>
            <a:r>
              <a:rPr lang="en-GB" dirty="0"/>
              <a:t>w</a:t>
            </a:r>
            <a:r>
              <a:rPr lang="en-150" dirty="0"/>
              <a:t>o</a:t>
            </a:r>
            <a:r>
              <a:rPr lang="en-GB" dirty="0"/>
              <a:t>u</a:t>
            </a:r>
            <a:r>
              <a:rPr lang="en-150" dirty="0"/>
              <a:t>l</a:t>
            </a:r>
            <a:r>
              <a:rPr lang="en-GB" dirty="0"/>
              <a:t>d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e</a:t>
            </a:r>
            <a:r>
              <a:rPr lang="en-GB" dirty="0"/>
              <a:t>d</a:t>
            </a:r>
            <a:r>
              <a:rPr lang="en-150" dirty="0"/>
              <a:t>u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a</a:t>
            </a:r>
            <a:r>
              <a:rPr lang="en-150" dirty="0"/>
              <a:t>s </a:t>
            </a:r>
            <a:r>
              <a:rPr lang="en-GB" dirty="0"/>
              <a:t>a</a:t>
            </a:r>
            <a:r>
              <a:rPr lang="en-150" dirty="0"/>
              <a:t> </a:t>
            </a:r>
            <a:r>
              <a:rPr lang="en-GB" dirty="0"/>
              <a:t>s</a:t>
            </a:r>
            <a:r>
              <a:rPr lang="en-150" dirty="0"/>
              <a:t>i</a:t>
            </a:r>
            <a:r>
              <a:rPr lang="en-GB" dirty="0"/>
              <a:t>n</a:t>
            </a:r>
            <a:r>
              <a:rPr lang="en-150" dirty="0"/>
              <a:t>g</a:t>
            </a:r>
            <a:r>
              <a:rPr lang="en-GB" dirty="0"/>
              <a:t>l</a:t>
            </a:r>
            <a:r>
              <a:rPr lang="en-150" dirty="0"/>
              <a:t>e </a:t>
            </a:r>
            <a:r>
              <a:rPr lang="en-GB" dirty="0"/>
              <a:t>t</a:t>
            </a:r>
            <a:r>
              <a:rPr lang="en-150" dirty="0"/>
              <a:t>a</a:t>
            </a:r>
            <a:r>
              <a:rPr lang="en-GB" dirty="0"/>
              <a:t>s</a:t>
            </a:r>
            <a:r>
              <a:rPr lang="en-150" dirty="0"/>
              <a:t>k&lt;</a:t>
            </a:r>
            <a:r>
              <a:rPr lang="en-GB" dirty="0"/>
              <a:t>c</a:t>
            </a:r>
            <a:r>
              <a:rPr lang="en-150" dirty="0"/>
              <a:t>l</a:t>
            </a:r>
            <a:r>
              <a:rPr lang="en-GB" dirty="0"/>
              <a:t>i</a:t>
            </a:r>
            <a:r>
              <a:rPr lang="en-150" dirty="0"/>
              <a:t>c</a:t>
            </a:r>
            <a:r>
              <a:rPr lang="en-GB" dirty="0"/>
              <a:t>k</a:t>
            </a:r>
            <a:r>
              <a:rPr lang="en-150" dirty="0"/>
              <a:t>&gt; so the execution would not start until there are enough free cores.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ADCBAA-299B-4552-9387-24D12127C082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820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B0F26-C018-4475-8D5C-D38546A76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0C3C9-E80E-4018-862E-DFB3C6F5D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105156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1EC9-AEA9-4B21-8C93-C0652A0A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8A22E1-EB92-4D54-BACA-04AA8A92E613}" type="datetime1">
              <a:rPr lang="en-GB" smtClean="0"/>
              <a:t>06/04/2020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056A6-F03B-486B-9384-5438F28F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6616-4D13-4823-A047-747DD71B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8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BB01-B048-446F-8BEE-C07156F2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8E65C-5860-4424-AE89-3F6DBD598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628A-7F7E-4580-A1EE-64CAE2066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ACEA-79DB-4B06-B53C-1515C6E9AA2A}" type="datetime1">
              <a:rPr lang="en-GB" smtClean="0"/>
              <a:t>06/04/2020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5580-58FE-43BE-B895-CA3E6875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C36F-B23F-4B27-9039-852F535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28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8473C-BE99-411A-83AD-5B1DFB65C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744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ADB4E-125B-42BD-B566-03D639C01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7447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98456-E8FC-4ADC-8BEA-5FBDE793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A314-3A0B-49C4-ADB0-F8BBA4139E56}" type="datetime1">
              <a:rPr lang="en-GB" smtClean="0"/>
              <a:t>06/04/2020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0067-5992-46B9-8A1E-65391BF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1E721-8B08-43CD-8518-0CF29AD1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836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DE55-9F76-49FE-86BD-1E8B88766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DBB0-1C2F-494B-9ED8-22218757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7E90-2CDC-4088-A8E5-5B2BBFE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987B-0079-4EE9-8A70-14597C3743BC}" type="datetime1">
              <a:rPr lang="en-GB" smtClean="0"/>
              <a:t>06/04/2020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AD877-73B1-4111-9DBF-128F450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7D27-5153-422E-9618-B9A5079F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410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C87D-B880-4ADC-9124-17E79F7C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DECED-6865-4FD7-BB30-426F238CF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125AF-0E82-462A-AB18-7ACDD06A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6FE2-9B88-4810-AC3E-E01CD02C2930}" type="datetime1">
              <a:rPr lang="en-GB" smtClean="0"/>
              <a:t>06/04/2020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5A38D-B0F1-4A35-BBF0-84603F5E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E72C-AFBB-463F-B3B8-897E7750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653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F30C-D9EF-417A-BB30-C0B601FB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3EA1D-39E1-4785-8201-0961743F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CD81D-F987-43E1-AC04-2BFEFFE04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9301"/>
            <a:ext cx="5181600" cy="4525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62BAA-AFFB-4046-94FC-A09C776F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8621-535E-44A6-A126-3F2534EA9A7B}" type="datetime1">
              <a:rPr lang="en-GB" smtClean="0"/>
              <a:t>06/04/2020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151EF-F1F8-4ADF-959C-C8EF498A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413FE-70D7-470C-8DC9-4BA3847F2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704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C267-B81A-4C16-9004-87C3882B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34182-1CD1-40F5-90BF-E8F9CDD3C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72BB1-CEE4-4E26-8222-1FC52BCA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5AB69-5642-487F-9997-20B7F2C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DEA59-EB79-43FA-904D-D27398644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7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C2370-C2D2-4438-90C7-050F3B51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F5B32-CFB7-415D-9B96-9BE2AE3D1AAC}" type="datetime1">
              <a:rPr lang="en-GB" smtClean="0"/>
              <a:t>06/04/2020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7980-2559-4526-8EE5-3238452BB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08436-8756-4349-9068-BEE3BD15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82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52BA4-F3ED-457B-AA83-F384104B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5F60B-AC3F-4751-9F55-42133392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51E27-F50C-4FD5-A040-64C12EA57AB4}" type="datetime1">
              <a:rPr lang="en-GB" smtClean="0"/>
              <a:t>06/04/2020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332F97-A202-4A47-A827-0FFA2B66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C9CBC-A98D-48FC-B0E9-3649E81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37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6AFF6-E170-4FB6-8215-E7848DAE4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DBC3F-8614-44B4-9683-36A45BFFB7A1}" type="datetime1">
              <a:rPr lang="en-GB" smtClean="0"/>
              <a:t>06/04/2020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4BEC0-D301-4E8D-94B6-66BFACB9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D39B-ACC9-4BE5-809C-0D27E799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579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DCB2-6C57-4AE3-B3BB-390832D8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C0D1-D794-4975-9F3C-C648CDF04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A1876-7E30-4830-8465-8C5824EC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A4FF7-E52B-4408-AE09-8519152B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1C06-D056-41B0-9F5F-5E90B83401B6}" type="datetime1">
              <a:rPr lang="en-GB" smtClean="0"/>
              <a:t>06/04/2020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C2A34-DEA4-4413-9660-F204588DD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2AEC1-AA5A-45AB-A580-859BE5F8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890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7212-D3D5-4E17-A2C0-D17F4C07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5672D-5E2D-4B29-95E2-049C8F57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44F36-3489-4D6F-B147-9160D37FE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0233F-A86A-4775-BDFA-70A392D36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FB93-9673-43A0-BDFE-39DE919D7FF9}" type="datetime1">
              <a:rPr lang="en-GB" smtClean="0"/>
              <a:t>06/04/2020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DFFC-202E-4369-80FE-B7AF6CA5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ED85-59B0-4EC4-894D-5395D2AE0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1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334E3F-BD1F-44E6-BCA5-BD99406F48FD}"/>
              </a:ext>
            </a:extLst>
          </p:cNvPr>
          <p:cNvSpPr/>
          <p:nvPr userDrawn="1"/>
        </p:nvSpPr>
        <p:spPr>
          <a:xfrm>
            <a:off x="0" y="6222112"/>
            <a:ext cx="12192000" cy="635888"/>
          </a:xfrm>
          <a:prstGeom prst="rect">
            <a:avLst/>
          </a:prstGeom>
          <a:solidFill>
            <a:srgbClr val="00A6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5C9A93-EF6B-4541-9DBB-D2AE7161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AABDD-2E86-447A-B64F-7A14EFE48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96044"/>
            <a:ext cx="10515600" cy="44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D195E-7E07-4EC9-903C-2E5BCD7515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60764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06A54C-354E-461C-AA7A-CD74CDD91362}" type="datetime1">
              <a:rPr lang="en-GB" smtClean="0"/>
              <a:pPr/>
              <a:t>06/04/2020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DB2F7-7243-4BF2-9A01-C783DB22E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AA29-7895-46B9-80FE-F3E9AEFC4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320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565F0C3-D9E9-4961-A3A4-87F2116D4289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61E1CA-B643-4090-86EE-39CE194CEA0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lum/>
            <a:alphaModFix/>
          </a:blip>
          <a:srcRect r="47852"/>
          <a:stretch>
            <a:fillRect/>
          </a:stretch>
        </p:blipFill>
        <p:spPr>
          <a:xfrm>
            <a:off x="10840179" y="6224400"/>
            <a:ext cx="1260000" cy="6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7729B6-988A-4F71-9D88-D528542FBFD6}"/>
              </a:ext>
            </a:extLst>
          </p:cNvPr>
          <p:cNvSpPr txBox="1"/>
          <p:nvPr userDrawn="1"/>
        </p:nvSpPr>
        <p:spPr>
          <a:xfrm>
            <a:off x="133005" y="6264910"/>
            <a:ext cx="1127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150" sz="1400" dirty="0">
                <a:solidFill>
                  <a:schemeClr val="bg1"/>
                </a:solidFill>
              </a:rPr>
              <a:t>J</a:t>
            </a:r>
            <a:r>
              <a:rPr lang="en-GB" sz="1400" dirty="0">
                <a:solidFill>
                  <a:schemeClr val="bg1"/>
                </a:solidFill>
              </a:rPr>
              <a:t>o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n</a:t>
            </a:r>
            <a:endParaRPr lang="en-150" sz="1400" dirty="0">
              <a:solidFill>
                <a:schemeClr val="bg1"/>
              </a:solidFill>
            </a:endParaRPr>
          </a:p>
          <a:p>
            <a:r>
              <a:rPr lang="en-GB" sz="1400" dirty="0">
                <a:solidFill>
                  <a:schemeClr val="bg1"/>
                </a:solidFill>
              </a:rPr>
              <a:t>M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r</a:t>
            </a:r>
            <a:r>
              <a:rPr lang="en-150" sz="1400" dirty="0">
                <a:solidFill>
                  <a:schemeClr val="bg1"/>
                </a:solidFill>
              </a:rPr>
              <a:t>c</a:t>
            </a:r>
            <a:r>
              <a:rPr lang="en-GB" sz="1400" dirty="0">
                <a:solidFill>
                  <a:schemeClr val="bg1"/>
                </a:solidFill>
              </a:rPr>
              <a:t>è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 </a:t>
            </a:r>
            <a:r>
              <a:rPr lang="en-GB" sz="1400" dirty="0">
                <a:solidFill>
                  <a:schemeClr val="bg1"/>
                </a:solidFill>
              </a:rPr>
              <a:t>I</a:t>
            </a:r>
            <a:r>
              <a:rPr lang="en-150" sz="1400" dirty="0">
                <a:solidFill>
                  <a:schemeClr val="bg1"/>
                </a:solidFill>
              </a:rPr>
              <a:t>g</a:t>
            </a:r>
            <a:r>
              <a:rPr lang="en-GB" sz="1400" dirty="0">
                <a:solidFill>
                  <a:schemeClr val="bg1"/>
                </a:solidFill>
              </a:rPr>
              <a:t>u</a:t>
            </a:r>
            <a:r>
              <a:rPr lang="en-150" sz="1400" dirty="0">
                <a:solidFill>
                  <a:schemeClr val="bg1"/>
                </a:solidFill>
              </a:rPr>
              <a:t>a</a:t>
            </a:r>
            <a:r>
              <a:rPr lang="en-GB" sz="1400" dirty="0">
                <a:solidFill>
                  <a:schemeClr val="bg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016269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A6D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A6D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A6D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77C53-EBEA-4664-8702-AA18DE2C1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Scheduling and Analysis of Limited-Preemptive M</a:t>
            </a:r>
            <a:r>
              <a:rPr lang="en-150" noProof="0" dirty="0"/>
              <a:t>o</a:t>
            </a:r>
            <a:r>
              <a:rPr lang="en-GB" noProof="0" dirty="0"/>
              <a:t>l</a:t>
            </a:r>
            <a:r>
              <a:rPr lang="en-150" noProof="0" dirty="0"/>
              <a:t>d</a:t>
            </a:r>
            <a:r>
              <a:rPr lang="en-GB" noProof="0" dirty="0"/>
              <a:t>a</a:t>
            </a:r>
            <a:r>
              <a:rPr lang="en-150" noProof="0" dirty="0"/>
              <a:t>b</a:t>
            </a:r>
            <a:r>
              <a:rPr lang="en-GB" noProof="0" dirty="0"/>
              <a:t>l</a:t>
            </a:r>
            <a:r>
              <a:rPr lang="en-150" noProof="0" dirty="0"/>
              <a:t>e</a:t>
            </a:r>
            <a:r>
              <a:rPr lang="en-GB" noProof="0" dirty="0"/>
              <a:t> Gang Tasks</a:t>
            </a:r>
            <a:br>
              <a:rPr lang="en-150" noProof="0" dirty="0"/>
            </a:br>
            <a:r>
              <a:rPr lang="en-GB" sz="3100" b="1" noProof="0" dirty="0"/>
              <a:t>W</a:t>
            </a:r>
            <a:r>
              <a:rPr lang="en-150" sz="3100" b="1" noProof="0" dirty="0"/>
              <a:t>e</a:t>
            </a:r>
            <a:r>
              <a:rPr lang="en-GB" sz="3100" b="1" noProof="0" dirty="0"/>
              <a:t>e</a:t>
            </a:r>
            <a:r>
              <a:rPr lang="en-150" sz="3100" b="1" noProof="0" dirty="0"/>
              <a:t>k</a:t>
            </a:r>
            <a:r>
              <a:rPr lang="en-GB" sz="3100" b="1" noProof="0" dirty="0"/>
              <a:t>l</a:t>
            </a:r>
            <a:r>
              <a:rPr lang="en-150" sz="3100" b="1" noProof="0" dirty="0"/>
              <a:t>y </a:t>
            </a:r>
            <a:r>
              <a:rPr lang="en-GB" sz="3100" b="1" noProof="0" dirty="0"/>
              <a:t>M</a:t>
            </a:r>
            <a:r>
              <a:rPr lang="en-150" sz="3100" b="1" noProof="0" dirty="0"/>
              <a:t>e</a:t>
            </a:r>
            <a:r>
              <a:rPr lang="en-GB" sz="3100" b="1" noProof="0" dirty="0"/>
              <a:t>e</a:t>
            </a:r>
            <a:r>
              <a:rPr lang="en-150" sz="3100" b="1" noProof="0" dirty="0"/>
              <a:t>t</a:t>
            </a:r>
            <a:r>
              <a:rPr lang="en-GB" sz="3100" b="1" noProof="0" dirty="0"/>
              <a:t>i</a:t>
            </a:r>
            <a:r>
              <a:rPr lang="en-150" sz="3100" b="1" noProof="0" dirty="0"/>
              <a:t>n</a:t>
            </a:r>
            <a:r>
              <a:rPr lang="en-GB" sz="3100" b="1" noProof="0" dirty="0"/>
              <a:t>g</a:t>
            </a:r>
            <a:endParaRPr lang="en-GB" b="1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D7EC06-78C5-4612-BDC9-60717D381D56}"/>
              </a:ext>
            </a:extLst>
          </p:cNvPr>
          <p:cNvSpPr txBox="1">
            <a:spLocks/>
          </p:cNvSpPr>
          <p:nvPr/>
        </p:nvSpPr>
        <p:spPr>
          <a:xfrm>
            <a:off x="4814931" y="3602033"/>
            <a:ext cx="2562138" cy="39951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A6D6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150" u="sng" dirty="0"/>
              <a:t>Joan Marcè i Igual</a:t>
            </a:r>
            <a:endParaRPr lang="en-GB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E3B9B-6215-43CC-87C3-A955B632325E}"/>
              </a:ext>
            </a:extLst>
          </p:cNvPr>
          <p:cNvSpPr txBox="1"/>
          <p:nvPr/>
        </p:nvSpPr>
        <p:spPr>
          <a:xfrm>
            <a:off x="4057476" y="5494790"/>
            <a:ext cx="407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150" dirty="0"/>
              <a:t>25</a:t>
            </a:r>
            <a:r>
              <a:rPr lang="en-GB" baseline="30000" dirty="0"/>
              <a:t>t</a:t>
            </a:r>
            <a:r>
              <a:rPr lang="en-150" baseline="30000" dirty="0"/>
              <a:t>h</a:t>
            </a:r>
            <a:r>
              <a:rPr lang="en-150" dirty="0"/>
              <a:t> of </a:t>
            </a:r>
            <a:r>
              <a:rPr lang="en-GB" dirty="0"/>
              <a:t>M</a:t>
            </a:r>
            <a:r>
              <a:rPr lang="en-150" dirty="0"/>
              <a:t>a</a:t>
            </a:r>
            <a:r>
              <a:rPr lang="en-GB" dirty="0"/>
              <a:t>r</a:t>
            </a:r>
            <a:r>
              <a:rPr lang="en-150" dirty="0"/>
              <a:t>c</a:t>
            </a:r>
            <a:r>
              <a:rPr lang="en-GB" dirty="0"/>
              <a:t>h</a:t>
            </a:r>
            <a:r>
              <a:rPr lang="en-150" dirty="0"/>
              <a:t>, 2020</a:t>
            </a:r>
            <a:endParaRPr lang="en-GB" dirty="0"/>
          </a:p>
        </p:txBody>
      </p:sp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2A72CECE-8321-4D9D-96C7-A76020ECB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74" y="3981810"/>
            <a:ext cx="1208852" cy="4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38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F176473-48E7-4DA6-836A-3083BF06F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Generate in a linear way</a:t>
            </a:r>
          </a:p>
          <a:p>
            <a:pPr lvl="1"/>
            <a:r>
              <a:rPr lang="en-GB" dirty="0"/>
              <a:t>Choose depth</a:t>
            </a:r>
          </a:p>
          <a:p>
            <a:pPr lvl="1"/>
            <a:r>
              <a:rPr lang="en-GB" dirty="0"/>
              <a:t>Choose number of parallel jobs per node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F9FB1F-F78E-4F9D-9B0D-833DAA7A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 with precedence 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04DE4-335A-4931-B460-122D9181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10</a:t>
            </a:fld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204A06-699C-43DB-AA4A-55BE81369DFB}"/>
              </a:ext>
            </a:extLst>
          </p:cNvPr>
          <p:cNvSpPr/>
          <p:nvPr/>
        </p:nvSpPr>
        <p:spPr>
          <a:xfrm>
            <a:off x="2236365" y="3707934"/>
            <a:ext cx="1082180" cy="402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1E5AC27-2989-4636-9BD1-F32194D03D29}"/>
              </a:ext>
            </a:extLst>
          </p:cNvPr>
          <p:cNvGrpSpPr/>
          <p:nvPr/>
        </p:nvGrpSpPr>
        <p:grpSpPr>
          <a:xfrm>
            <a:off x="5554910" y="3197197"/>
            <a:ext cx="1082180" cy="1424146"/>
            <a:chOff x="4091730" y="3197197"/>
            <a:chExt cx="1082180" cy="142414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B3A405-6414-43F5-BDBD-A29962058D34}"/>
                </a:ext>
              </a:extLst>
            </p:cNvPr>
            <p:cNvSpPr/>
            <p:nvPr/>
          </p:nvSpPr>
          <p:spPr>
            <a:xfrm>
              <a:off x="4091730" y="3707934"/>
              <a:ext cx="1082180" cy="402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5C9907-553C-45BF-BBA0-833D2660712C}"/>
                </a:ext>
              </a:extLst>
            </p:cNvPr>
            <p:cNvSpPr/>
            <p:nvPr/>
          </p:nvSpPr>
          <p:spPr>
            <a:xfrm>
              <a:off x="4091730" y="3197197"/>
              <a:ext cx="1082180" cy="402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6287BE-1551-499F-86A9-77CA8B62E871}"/>
                </a:ext>
              </a:extLst>
            </p:cNvPr>
            <p:cNvSpPr/>
            <p:nvPr/>
          </p:nvSpPr>
          <p:spPr>
            <a:xfrm>
              <a:off x="4091730" y="4218671"/>
              <a:ext cx="1082180" cy="402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939157-66F1-46AD-B990-7FA70C66E7EF}"/>
              </a:ext>
            </a:extLst>
          </p:cNvPr>
          <p:cNvGrpSpPr/>
          <p:nvPr/>
        </p:nvGrpSpPr>
        <p:grpSpPr>
          <a:xfrm>
            <a:off x="8873455" y="3428009"/>
            <a:ext cx="1082180" cy="937584"/>
            <a:chOff x="7018092" y="3428009"/>
            <a:chExt cx="1082180" cy="93758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3BF877-A088-4D2F-9085-F2A2A09BB149}"/>
                </a:ext>
              </a:extLst>
            </p:cNvPr>
            <p:cNvSpPr/>
            <p:nvPr/>
          </p:nvSpPr>
          <p:spPr>
            <a:xfrm>
              <a:off x="7018092" y="3428009"/>
              <a:ext cx="1082180" cy="402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B2130A-2573-4FF0-82E0-62F50F96C6B1}"/>
                </a:ext>
              </a:extLst>
            </p:cNvPr>
            <p:cNvSpPr/>
            <p:nvPr/>
          </p:nvSpPr>
          <p:spPr>
            <a:xfrm>
              <a:off x="7018092" y="3962921"/>
              <a:ext cx="1082180" cy="402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CD296F-B5CF-414F-A310-6B6BD1E54FBA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3318545" y="3398533"/>
            <a:ext cx="2236365" cy="51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C44923-FFB0-468E-AA9D-1E2E2237EBE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318545" y="3909270"/>
            <a:ext cx="2236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72C88A-F02D-4857-90E0-4C6A26AA4F8F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>
            <a:off x="3318545" y="3909270"/>
            <a:ext cx="2236365" cy="51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735C551-FFCA-4A0D-AE71-3DA430566CAD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6637090" y="3398533"/>
            <a:ext cx="2236365" cy="230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383E16-0C42-4035-8AD5-B271BCCFA726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 flipV="1">
            <a:off x="6637090" y="3629345"/>
            <a:ext cx="2236365" cy="279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A5EAFBD-41E5-4AB2-B0E1-49E6250E2CF7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6637090" y="3629345"/>
            <a:ext cx="2236365" cy="790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C1332B-A437-4C55-9215-CFBFF9B1E12D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6637090" y="3398533"/>
            <a:ext cx="2236365" cy="76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1F33BFA-F84F-400C-B62F-46050578A8F9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6637090" y="3909270"/>
            <a:ext cx="2236365" cy="25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9C6AEE9-D7C3-4B34-988A-9455893E9B26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6637090" y="4164257"/>
            <a:ext cx="2236365" cy="25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80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Maybe we have too many task sets to evaluate, reduce some of the tests?</a:t>
            </a:r>
          </a:p>
          <a:p>
            <a:r>
              <a:rPr lang="en-GB" dirty="0"/>
              <a:t>Implement task with precedence constraints into simulator (90%)</a:t>
            </a:r>
          </a:p>
          <a:p>
            <a:r>
              <a:rPr lang="en-GB" dirty="0"/>
              <a:t>Test runs of tasks with precedence constraints into SAG</a:t>
            </a:r>
          </a:p>
          <a:p>
            <a:pPr lvl="1"/>
            <a:r>
              <a:rPr lang="en-GB" dirty="0"/>
              <a:t>Some bugs were found</a:t>
            </a:r>
          </a:p>
          <a:p>
            <a:pPr lvl="1"/>
            <a:r>
              <a:rPr lang="en-GB" dirty="0"/>
              <a:t>Certainly running jobs set is a bit imprecise</a:t>
            </a:r>
          </a:p>
          <a:p>
            <a:pPr lvl="1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noProof="0" dirty="0"/>
              <a:t>W</a:t>
            </a:r>
            <a:r>
              <a:rPr lang="en-GB" noProof="0" dirty="0"/>
              <a:t>h</a:t>
            </a:r>
            <a:r>
              <a:rPr lang="en-150" noProof="0" dirty="0"/>
              <a:t>a</a:t>
            </a:r>
            <a:r>
              <a:rPr lang="en-GB" noProof="0" dirty="0"/>
              <a:t>t</a:t>
            </a:r>
            <a:r>
              <a:rPr lang="en-150" noProof="0" dirty="0"/>
              <a:t> </a:t>
            </a:r>
            <a:r>
              <a:rPr lang="en-GB" noProof="0" dirty="0"/>
              <a:t>h</a:t>
            </a:r>
            <a:r>
              <a:rPr lang="en-150" noProof="0" dirty="0"/>
              <a:t>a</a:t>
            </a:r>
            <a:r>
              <a:rPr lang="en-GB" noProof="0" dirty="0"/>
              <a:t>s</a:t>
            </a:r>
            <a:r>
              <a:rPr lang="en-150" noProof="0" dirty="0"/>
              <a:t> </a:t>
            </a:r>
            <a:r>
              <a:rPr lang="en-GB" noProof="0" dirty="0"/>
              <a:t>b</a:t>
            </a:r>
            <a:r>
              <a:rPr lang="en-150" noProof="0" dirty="0"/>
              <a:t>e</a:t>
            </a:r>
            <a:r>
              <a:rPr lang="en-GB" noProof="0" dirty="0"/>
              <a:t>e</a:t>
            </a:r>
            <a:r>
              <a:rPr lang="en-150" noProof="0" dirty="0"/>
              <a:t>n </a:t>
            </a:r>
            <a:r>
              <a:rPr lang="en-GB" noProof="0" dirty="0"/>
              <a:t>d</a:t>
            </a:r>
            <a:r>
              <a:rPr lang="en-150" noProof="0" dirty="0"/>
              <a:t>o</a:t>
            </a:r>
            <a:r>
              <a:rPr lang="en-GB" noProof="0" dirty="0"/>
              <a:t>n</a:t>
            </a:r>
            <a:r>
              <a:rPr lang="en-150" noProof="0" dirty="0"/>
              <a:t>e?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204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3750A-0837-45DC-A10E-F2A6B3AA5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788"/>
          </a:xfrm>
        </p:spPr>
        <p:txBody>
          <a:bodyPr anchor="ctr">
            <a:normAutofit/>
          </a:bodyPr>
          <a:lstStyle/>
          <a:p>
            <a:r>
              <a:rPr lang="en-GB" dirty="0"/>
              <a:t>Certainly running jobs problems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073B64-DE0A-4980-89A4-8583ACCE5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638" y="1520543"/>
            <a:ext cx="10361071" cy="4481163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744D5-2813-4EF9-A905-C3862D1E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20636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565F0C3-D9E9-4961-A3A4-87F2116D4289}" type="slidenum">
              <a:rPr lang="en-GB" smtClean="0"/>
              <a:pPr>
                <a:spcAft>
                  <a:spcPts val="600"/>
                </a:spcAft>
              </a:pPr>
              <a:t>12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D6C666-686F-459C-87A8-E09B84C74E8A}"/>
                  </a:ext>
                </a:extLst>
              </p:cNvPr>
              <p:cNvSpPr txBox="1"/>
              <p:nvPr/>
            </p:nvSpPr>
            <p:spPr>
              <a:xfrm>
                <a:off x="286291" y="2552285"/>
                <a:ext cx="3614590" cy="731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𝒳</m:t>
                                      </m:r>
                                      <m:d>
                                        <m:dPr>
                                          <m:ctrlP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∩</m:t>
                                      </m:r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𝒫</m:t>
                                      </m:r>
                                      <m:d>
                                        <m:dPr>
                                          <m:ctrlP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D6C666-686F-459C-87A8-E09B84C74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91" y="2552285"/>
                <a:ext cx="3614590" cy="7318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322923-884D-4169-AE97-1006F6FE1E82}"/>
                  </a:ext>
                </a:extLst>
              </p:cNvPr>
              <p:cNvSpPr txBox="1"/>
              <p:nvPr/>
            </p:nvSpPr>
            <p:spPr>
              <a:xfrm>
                <a:off x="286291" y="3643065"/>
                <a:ext cx="4520601" cy="78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𝒳</m:t>
                                      </m:r>
                                      <m:d>
                                        <m:dPr>
                                          <m:ctrlP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∩</m:t>
                                      </m:r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𝒫</m:t>
                                      </m:r>
                                      <m:d>
                                        <m:dPr>
                                          <m:ctrlP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 ∧</m:t>
                                  </m:r>
                                  <m:d>
                                    <m:d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𝐿𝑆</m:t>
                                      </m:r>
                                      <m:sSubSup>
                                        <m:sSubSupPr>
                                          <m:ctrlP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p>
                                      </m:sSubSup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𝐿𝐹</m:t>
                                      </m:r>
                                      <m:sSub>
                                        <m:sSubPr>
                                          <m:ctrlP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GB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322923-884D-4169-AE97-1006F6FE1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91" y="3643065"/>
                <a:ext cx="4520601" cy="784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317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4D40-6D06-4C7F-9036-1D5405623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Discussion: PA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D7BE89-CA3A-4972-A0E7-9A38EC630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86" y="1595438"/>
            <a:ext cx="6522828" cy="44815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91A1F-DF16-412E-BF82-A7EADC08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13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182C7-0C67-4133-9AE4-8CEC63C7FCF7}"/>
              </a:ext>
            </a:extLst>
          </p:cNvPr>
          <p:cNvSpPr/>
          <p:nvPr/>
        </p:nvSpPr>
        <p:spPr>
          <a:xfrm>
            <a:off x="6526635" y="4622334"/>
            <a:ext cx="1786855" cy="1454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48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Optimize SAG for gang tasks</a:t>
            </a:r>
          </a:p>
          <a:p>
            <a:pPr lvl="1"/>
            <a:r>
              <a:rPr lang="en-GB" noProof="0" dirty="0"/>
              <a:t>SAG for gang tasks is slower than with non gang tasks due to checking for jobs x cores</a:t>
            </a:r>
          </a:p>
          <a:p>
            <a:pPr lvl="1"/>
            <a:r>
              <a:rPr lang="en-GB" noProof="0" dirty="0"/>
              <a:t>There are some cases that could speed up the next state generation a bit</a:t>
            </a:r>
          </a:p>
          <a:p>
            <a:r>
              <a:rPr lang="en-GB" noProof="0" dirty="0"/>
              <a:t>Run schedulability analysis with precedence constraints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noProof="0" dirty="0"/>
              <a:t>Small batches in order to test further for bugs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noProof="0" dirty="0"/>
              <a:t>Once everything is clear run in cluster</a:t>
            </a:r>
          </a:p>
          <a:p>
            <a:r>
              <a:rPr lang="en-GB" dirty="0"/>
              <a:t>Finish simulator precedence constraints and test against SAG</a:t>
            </a:r>
          </a:p>
          <a:p>
            <a:r>
              <a:rPr lang="en-GB" noProof="0" dirty="0"/>
              <a:t>Create task sets with precedence constraints and jitter</a:t>
            </a:r>
            <a:endParaRPr lang="en-GB" dirty="0"/>
          </a:p>
          <a:p>
            <a:pPr lvl="1"/>
            <a:r>
              <a:rPr lang="en-GB" noProof="0" dirty="0"/>
              <a:t>Run them</a:t>
            </a:r>
          </a:p>
          <a:p>
            <a:r>
              <a:rPr lang="en-GB" dirty="0"/>
              <a:t>Try to solve the mistake of asking for the wrong number of hours</a:t>
            </a:r>
          </a:p>
          <a:p>
            <a:pPr lvl="1"/>
            <a:r>
              <a:rPr lang="en-GB" noProof="0" dirty="0"/>
              <a:t>I don’t really have my hopes high for that… I think I will need to find other ways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next?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515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150" noProof="0" dirty="0"/>
              <a:t>Done</a:t>
            </a:r>
          </a:p>
          <a:p>
            <a:pPr lvl="1"/>
            <a:r>
              <a:rPr lang="en-150" dirty="0"/>
              <a:t>New tests</a:t>
            </a:r>
          </a:p>
          <a:p>
            <a:pPr lvl="1"/>
            <a:r>
              <a:rPr lang="en-150" dirty="0"/>
              <a:t>LPMGRS scheduler algorithm</a:t>
            </a:r>
          </a:p>
          <a:p>
            <a:pPr lvl="2"/>
            <a:r>
              <a:rPr lang="en-150" noProof="0" dirty="0"/>
              <a:t>Formalisation</a:t>
            </a:r>
          </a:p>
          <a:p>
            <a:pPr lvl="1"/>
            <a:r>
              <a:rPr lang="en-150" dirty="0"/>
              <a:t>Task generation formalisation</a:t>
            </a:r>
          </a:p>
          <a:p>
            <a:pPr lvl="1"/>
            <a:r>
              <a:rPr lang="en-150" dirty="0"/>
              <a:t>Results</a:t>
            </a:r>
            <a:endParaRPr lang="en-GB" dirty="0"/>
          </a:p>
          <a:p>
            <a:r>
              <a:rPr lang="en-GB" dirty="0"/>
              <a:t>Notation</a:t>
            </a:r>
            <a:endParaRPr lang="en-150" dirty="0"/>
          </a:p>
          <a:p>
            <a:r>
              <a:rPr lang="en-150" dirty="0"/>
              <a:t>To do</a:t>
            </a:r>
          </a:p>
          <a:p>
            <a:pPr lvl="1"/>
            <a:r>
              <a:rPr lang="en-150" dirty="0"/>
              <a:t>Tasks with precedence constraints generation</a:t>
            </a:r>
          </a:p>
          <a:p>
            <a:pPr lvl="1"/>
            <a:endParaRPr lang="en-150" dirty="0"/>
          </a:p>
          <a:p>
            <a:endParaRPr lang="en-1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</a:t>
            </a:r>
            <a:r>
              <a:rPr lang="en-150" noProof="0" dirty="0"/>
              <a:t>o </a:t>
            </a:r>
            <a:r>
              <a:rPr lang="en-GB" noProof="0" dirty="0"/>
              <a:t>d</a:t>
            </a:r>
            <a:r>
              <a:rPr lang="en-150" noProof="0" dirty="0"/>
              <a:t>i</a:t>
            </a:r>
            <a:r>
              <a:rPr lang="en-GB" noProof="0" dirty="0"/>
              <a:t>s</a:t>
            </a:r>
            <a:r>
              <a:rPr lang="en-150" noProof="0" dirty="0"/>
              <a:t>c</a:t>
            </a:r>
            <a:r>
              <a:rPr lang="en-GB" noProof="0" dirty="0"/>
              <a:t>u</a:t>
            </a:r>
            <a:r>
              <a:rPr lang="en-150" noProof="0" dirty="0"/>
              <a:t>s</a:t>
            </a:r>
            <a:r>
              <a:rPr lang="en-GB" noProof="0" dirty="0"/>
              <a:t>s</a:t>
            </a:r>
            <a:r>
              <a:rPr lang="en-150" noProof="0" dirty="0"/>
              <a:t> </a:t>
            </a:r>
            <a:r>
              <a:rPr lang="en-GB" noProof="0" dirty="0"/>
              <a:t>t</a:t>
            </a:r>
            <a:r>
              <a:rPr lang="en-150" noProof="0" dirty="0"/>
              <a:t>o</a:t>
            </a:r>
            <a:r>
              <a:rPr lang="en-GB" noProof="0" dirty="0"/>
              <a:t>d</a:t>
            </a:r>
            <a:r>
              <a:rPr lang="en-150" noProof="0" dirty="0"/>
              <a:t>a</a:t>
            </a:r>
            <a:r>
              <a:rPr lang="en-GB" noProof="0" dirty="0"/>
              <a:t>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74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Analyse generated task sets</a:t>
            </a:r>
          </a:p>
          <a:p>
            <a:r>
              <a:rPr lang="en-GB" noProof="0" dirty="0"/>
              <a:t>Make sure that we have proper utilization in all the discussed steps</a:t>
            </a:r>
          </a:p>
          <a:p>
            <a:r>
              <a:rPr lang="en-GB" dirty="0"/>
              <a:t>Change period generation</a:t>
            </a:r>
          </a:p>
          <a:p>
            <a:endParaRPr lang="en-1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noProof="0" dirty="0"/>
              <a:t>W</a:t>
            </a:r>
            <a:r>
              <a:rPr lang="en-GB" noProof="0" dirty="0"/>
              <a:t>h</a:t>
            </a:r>
            <a:r>
              <a:rPr lang="en-150" noProof="0" dirty="0"/>
              <a:t>a</a:t>
            </a:r>
            <a:r>
              <a:rPr lang="en-GB" noProof="0" dirty="0"/>
              <a:t>t</a:t>
            </a:r>
            <a:r>
              <a:rPr lang="en-150" noProof="0" dirty="0"/>
              <a:t> </a:t>
            </a:r>
            <a:r>
              <a:rPr lang="en-GB" noProof="0" dirty="0"/>
              <a:t>h</a:t>
            </a:r>
            <a:r>
              <a:rPr lang="en-150" noProof="0" dirty="0"/>
              <a:t>a</a:t>
            </a:r>
            <a:r>
              <a:rPr lang="en-GB" noProof="0" dirty="0"/>
              <a:t>s</a:t>
            </a:r>
            <a:r>
              <a:rPr lang="en-150" noProof="0" dirty="0"/>
              <a:t> </a:t>
            </a:r>
            <a:r>
              <a:rPr lang="en-GB" noProof="0" dirty="0"/>
              <a:t>b</a:t>
            </a:r>
            <a:r>
              <a:rPr lang="en-150" noProof="0" dirty="0"/>
              <a:t>e</a:t>
            </a:r>
            <a:r>
              <a:rPr lang="en-GB" noProof="0" dirty="0"/>
              <a:t>e</a:t>
            </a:r>
            <a:r>
              <a:rPr lang="en-150" noProof="0" dirty="0"/>
              <a:t>n </a:t>
            </a:r>
            <a:r>
              <a:rPr lang="en-GB" noProof="0" dirty="0"/>
              <a:t>d</a:t>
            </a:r>
            <a:r>
              <a:rPr lang="en-150" noProof="0" dirty="0"/>
              <a:t>o</a:t>
            </a:r>
            <a:r>
              <a:rPr lang="en-GB" noProof="0" dirty="0"/>
              <a:t>n</a:t>
            </a:r>
            <a:r>
              <a:rPr lang="en-150" noProof="0" dirty="0"/>
              <a:t>e?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14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ystem_utilization">
            <a:extLst>
              <a:ext uri="{FF2B5EF4-FFF2-40B4-BE49-F238E27FC236}">
                <a16:creationId xmlns:a16="http://schemas.microsoft.com/office/drawing/2014/main" id="{0DF88A6B-3217-46CD-BE04-2536280441F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685800"/>
            <a:ext cx="6858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6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sk_utilization">
            <a:extLst>
              <a:ext uri="{FF2B5EF4-FFF2-40B4-BE49-F238E27FC236}">
                <a16:creationId xmlns:a16="http://schemas.microsoft.com/office/drawing/2014/main" id="{4B58ECFA-27C6-465F-B859-6CE22C1C81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685800"/>
            <a:ext cx="6858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34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sk_period">
            <a:extLst>
              <a:ext uri="{FF2B5EF4-FFF2-40B4-BE49-F238E27FC236}">
                <a16:creationId xmlns:a16="http://schemas.microsoft.com/office/drawing/2014/main" id="{E02388B6-2B5A-4B5A-9BF0-69D3838418C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685800"/>
            <a:ext cx="6858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7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ll_periods">
            <a:extLst>
              <a:ext uri="{FF2B5EF4-FFF2-40B4-BE49-F238E27FC236}">
                <a16:creationId xmlns:a16="http://schemas.microsoft.com/office/drawing/2014/main" id="{2DCE0441-BA2C-4898-80BF-CCCF97F752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685800"/>
            <a:ext cx="6858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6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res">
            <a:extLst>
              <a:ext uri="{FF2B5EF4-FFF2-40B4-BE49-F238E27FC236}">
                <a16:creationId xmlns:a16="http://schemas.microsoft.com/office/drawing/2014/main" id="{3E8EAB02-DA86-401A-B487-C7C78C27BF3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685800"/>
            <a:ext cx="6858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2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5345-3F65-4BEB-A293-F5B8FA342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Analyse generated task sets</a:t>
            </a:r>
          </a:p>
          <a:p>
            <a:r>
              <a:rPr lang="en-GB" noProof="0" dirty="0"/>
              <a:t>Make sure that we have proper utilization in all the discussed steps</a:t>
            </a:r>
          </a:p>
          <a:p>
            <a:r>
              <a:rPr lang="en-GB" dirty="0"/>
              <a:t>Change period generation</a:t>
            </a:r>
          </a:p>
          <a:p>
            <a:r>
              <a:rPr lang="en-GB" dirty="0"/>
              <a:t>Write petition for </a:t>
            </a:r>
            <a:r>
              <a:rPr lang="en-GB" dirty="0" err="1"/>
              <a:t>SURFSara</a:t>
            </a:r>
            <a:endParaRPr lang="en-GB" dirty="0"/>
          </a:p>
          <a:p>
            <a:pPr lvl="1"/>
            <a:r>
              <a:rPr lang="en-GB" dirty="0"/>
              <a:t>I mistakenly considered 48 hours per experiment while that was the time needed for the experiment without precedence constraints and without jitter</a:t>
            </a:r>
          </a:p>
          <a:p>
            <a:pPr lvl="1"/>
            <a:r>
              <a:rPr lang="en-GB" dirty="0"/>
              <a:t>We need around 150 hours with precedence constraints</a:t>
            </a:r>
          </a:p>
          <a:p>
            <a:pPr lvl="1"/>
            <a:r>
              <a:rPr lang="en-GB" dirty="0"/>
              <a:t>I am expecting thus ~1500 hours with jitter + precedence constraints</a:t>
            </a:r>
          </a:p>
          <a:p>
            <a:r>
              <a:rPr lang="en-GB" dirty="0"/>
              <a:t>Generate tasks with precedence constraints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D953D-18B3-4ED8-9A45-8E1463D8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noProof="0" dirty="0"/>
              <a:t>W</a:t>
            </a:r>
            <a:r>
              <a:rPr lang="en-GB" noProof="0" dirty="0"/>
              <a:t>h</a:t>
            </a:r>
            <a:r>
              <a:rPr lang="en-150" noProof="0" dirty="0"/>
              <a:t>a</a:t>
            </a:r>
            <a:r>
              <a:rPr lang="en-GB" noProof="0" dirty="0"/>
              <a:t>t</a:t>
            </a:r>
            <a:r>
              <a:rPr lang="en-150" noProof="0" dirty="0"/>
              <a:t> </a:t>
            </a:r>
            <a:r>
              <a:rPr lang="en-GB" noProof="0" dirty="0"/>
              <a:t>h</a:t>
            </a:r>
            <a:r>
              <a:rPr lang="en-150" noProof="0" dirty="0"/>
              <a:t>a</a:t>
            </a:r>
            <a:r>
              <a:rPr lang="en-GB" noProof="0" dirty="0"/>
              <a:t>s</a:t>
            </a:r>
            <a:r>
              <a:rPr lang="en-150" noProof="0" dirty="0"/>
              <a:t> </a:t>
            </a:r>
            <a:r>
              <a:rPr lang="en-GB" noProof="0" dirty="0"/>
              <a:t>b</a:t>
            </a:r>
            <a:r>
              <a:rPr lang="en-150" noProof="0" dirty="0"/>
              <a:t>e</a:t>
            </a:r>
            <a:r>
              <a:rPr lang="en-GB" noProof="0" dirty="0"/>
              <a:t>e</a:t>
            </a:r>
            <a:r>
              <a:rPr lang="en-150" noProof="0" dirty="0"/>
              <a:t>n </a:t>
            </a:r>
            <a:r>
              <a:rPr lang="en-GB" noProof="0" dirty="0"/>
              <a:t>d</a:t>
            </a:r>
            <a:r>
              <a:rPr lang="en-150" noProof="0" dirty="0"/>
              <a:t>o</a:t>
            </a:r>
            <a:r>
              <a:rPr lang="en-GB" noProof="0" dirty="0"/>
              <a:t>n</a:t>
            </a:r>
            <a:r>
              <a:rPr lang="en-150" noProof="0" dirty="0"/>
              <a:t>e?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BCA36-B18C-48FD-AE89-C5636B27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5F0C3-D9E9-4961-A3A4-87F2116D4289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44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elft_horizontal_template.potx" id="{EFC5E46F-4315-4591-A770-616E58271BB4}" vid="{C5DBB3DB-8ECA-4AEF-8836-4E1FDE5E37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1353</Words>
  <Application>Microsoft Office PowerPoint</Application>
  <PresentationFormat>Widescreen</PresentationFormat>
  <Paragraphs>86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Scheduling and Analysis of Limited-Preemptive Moldable Gang Tasks Weekly Meeting</vt:lpstr>
      <vt:lpstr>To discuss today</vt:lpstr>
      <vt:lpstr>What has been done?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has been done?</vt:lpstr>
      <vt:lpstr>Tasks with precedence constraints</vt:lpstr>
      <vt:lpstr>What has been done?</vt:lpstr>
      <vt:lpstr>Certainly running jobs problems</vt:lpstr>
      <vt:lpstr>Discussion: PA</vt:lpstr>
      <vt:lpstr>What’s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and Analysis of Limited-Preemptive Moldable Gang Tasks Weekly Meeting</dc:title>
  <dc:creator>Joan Marce i Igual</dc:creator>
  <cp:lastModifiedBy>Joan Marce i Igual</cp:lastModifiedBy>
  <cp:revision>4</cp:revision>
  <dcterms:created xsi:type="dcterms:W3CDTF">2020-04-05T22:11:43Z</dcterms:created>
  <dcterms:modified xsi:type="dcterms:W3CDTF">2020-04-05T22:31:17Z</dcterms:modified>
</cp:coreProperties>
</file>