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13" r:id="rId3"/>
    <p:sldId id="330" r:id="rId4"/>
    <p:sldId id="332" r:id="rId5"/>
    <p:sldId id="333" r:id="rId6"/>
    <p:sldId id="334" r:id="rId7"/>
    <p:sldId id="336" r:id="rId8"/>
    <p:sldId id="257" r:id="rId9"/>
    <p:sldId id="322" r:id="rId10"/>
    <p:sldId id="324" r:id="rId11"/>
    <p:sldId id="325" r:id="rId12"/>
    <p:sldId id="326" r:id="rId13"/>
    <p:sldId id="327" r:id="rId14"/>
    <p:sldId id="328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04/05/2020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6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5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dirty="0"/>
              <a:t>W</a:t>
            </a:r>
            <a:r>
              <a:rPr lang="en-150" sz="3100" b="1" dirty="0"/>
              <a:t>e</a:t>
            </a:r>
            <a:r>
              <a:rPr lang="en-GB" sz="3100" b="1" dirty="0"/>
              <a:t>e</a:t>
            </a:r>
            <a:r>
              <a:rPr lang="en-150" sz="3100" b="1" dirty="0"/>
              <a:t>k</a:t>
            </a:r>
            <a:r>
              <a:rPr lang="en-GB" sz="3100" b="1" dirty="0"/>
              <a:t>l</a:t>
            </a:r>
            <a:r>
              <a:rPr lang="en-150" sz="3100" b="1" dirty="0"/>
              <a:t>y </a:t>
            </a:r>
            <a:r>
              <a:rPr lang="en-GB" sz="3100" b="1" dirty="0"/>
              <a:t>M</a:t>
            </a:r>
            <a:r>
              <a:rPr lang="en-150" sz="3100" b="1" dirty="0"/>
              <a:t>e</a:t>
            </a:r>
            <a:r>
              <a:rPr lang="en-GB" sz="3100" b="1" dirty="0"/>
              <a:t>e</a:t>
            </a:r>
            <a:r>
              <a:rPr lang="en-150" sz="3100" b="1" dirty="0"/>
              <a:t>t</a:t>
            </a:r>
            <a:r>
              <a:rPr lang="en-GB" sz="3100" b="1" dirty="0"/>
              <a:t>i</a:t>
            </a:r>
            <a:r>
              <a:rPr lang="en-150" sz="3100" b="1" dirty="0"/>
              <a:t>n</a:t>
            </a:r>
            <a:r>
              <a:rPr lang="en-GB" sz="3100" b="1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4814931" y="3602034"/>
            <a:ext cx="2562139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7" y="5494789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of May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5" y="3981811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703" y="3682767"/>
            <a:ext cx="5181947" cy="2477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Illustration of the problem in gang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7448322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sz="1300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7448322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639" r="-4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639" r="-3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639" r="-2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639" r="-1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639" r="-28243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639" r="-19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1639" r="-4992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1639" r="-19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1639" r="-4992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1639" r="-19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1639" r="-4992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1639" r="-19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1639" r="-4992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1639" r="-19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2"/>
                <a:ext cx="4869111" cy="232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dirty="0"/>
                  <a:t>Problem does not happen when less cores than higher-priority segment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2"/>
                <a:ext cx="4869111" cy="2320892"/>
              </a:xfrm>
              <a:prstGeom prst="rect">
                <a:avLst/>
              </a:prstGeom>
              <a:blipFill>
                <a:blip r:embed="rId5"/>
                <a:stretch>
                  <a:fillRect l="-876" t="-1575" b="-3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1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426" y="3475973"/>
            <a:ext cx="5119047" cy="2684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Illustration of the problem if LP is gang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53735056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sz="1300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53735056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639" r="-4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639" r="-3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639" r="-2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639" r="-1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639" r="-28243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639" r="-19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1639" r="-4992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1639" r="-19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1639" r="-4992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1639" r="-19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1639" r="-4992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1639" r="-19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1639" r="-4992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1639" r="-19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1" cy="1766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1" cy="1766894"/>
              </a:xfrm>
              <a:prstGeom prst="rect">
                <a:avLst/>
              </a:prstGeom>
              <a:blipFill>
                <a:blip r:embed="rId5"/>
                <a:stretch>
                  <a:fillRect l="-876" t="-2069" b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46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754" y="4202280"/>
            <a:ext cx="5119047" cy="155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What happens with multiple PC?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13" y="4202281"/>
            <a:ext cx="5181600" cy="1571796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77053237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77053237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639" r="-4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639" r="-3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639" r="-2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639" r="-1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639" r="-28243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639" r="-19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1639" r="-4992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1639" r="-19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1639" r="-4992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1639" r="-19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1639" r="-4992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1639" r="-19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1639" r="-4992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1639" r="-19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1" cy="148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dirty="0"/>
                  <a:t>If multiple precedence constraints the LP still can find a way to be scheduled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1" cy="1483611"/>
              </a:xfrm>
              <a:prstGeom prst="rect">
                <a:avLst/>
              </a:prstGeom>
              <a:blipFill>
                <a:blip r:embed="rId5"/>
                <a:stretch>
                  <a:fillRect l="-876" t="-2469" b="-5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0251" y="4148623"/>
            <a:ext cx="4508051" cy="2062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What happens with multiple PC?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13" y="4148621"/>
            <a:ext cx="4508051" cy="206281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28216826"/>
                  </p:ext>
                </p:extLst>
              </p:nvPr>
            </p:nvGraphicFramePr>
            <p:xfrm>
              <a:off x="980813" y="1490861"/>
              <a:ext cx="515239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31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796955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22121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125834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85895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15013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 or 2 or 3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28216826"/>
                  </p:ext>
                </p:extLst>
              </p:nvPr>
            </p:nvGraphicFramePr>
            <p:xfrm>
              <a:off x="980813" y="1490861"/>
              <a:ext cx="515239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31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796955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22121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125834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85895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15013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639" r="-60330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3130" t="-1639" r="-45725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6029" t="-1639" r="-34044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8835" t="-1639" r="-12475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9688" t="-1639" r="-3015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1639" r="-2116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01639" r="-60330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101639" r="-2116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201639" r="-60330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201639" r="-211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301639" r="-60330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301639" r="-211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401639" r="-6033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 or 2 or 3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501639" r="-6033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501639" r="-211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1" cy="2604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C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1" cy="2604174"/>
              </a:xfrm>
              <a:prstGeom prst="rect">
                <a:avLst/>
              </a:prstGeom>
              <a:blipFill>
                <a:blip r:embed="rId5"/>
                <a:stretch>
                  <a:fillRect l="-876" t="-1405" b="-1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41BE-E57E-4C6D-A2CE-B6AD50A3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501FA61-313F-4DF3-AE74-C89DD5C6E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≠∅∧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set of segments with a certainly running predecessor and higher priority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that also require the same or less cores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We have to compute the time at which scheduling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does not require all the cores in use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</m: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𝒮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GB">
                                                      <a:latin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𝑝𝑟𝑒𝑑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𝐽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∩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𝒳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501FA61-313F-4DF3-AE74-C89DD5C6E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97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CC335-7E26-4BC1-B33B-B9CCC0CB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26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Example solution</a:t>
            </a:r>
          </a:p>
        </p:txBody>
      </p:sp>
      <p:pic>
        <p:nvPicPr>
          <p:cNvPr id="6" name="state_base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98663" y="2136371"/>
            <a:ext cx="6423875" cy="2338343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30259066"/>
                  </p:ext>
                </p:extLst>
              </p:nvPr>
            </p:nvGraphicFramePr>
            <p:xfrm>
              <a:off x="696287" y="1999189"/>
              <a:ext cx="436672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30259066"/>
                  </p:ext>
                </p:extLst>
              </p:nvPr>
            </p:nvGraphicFramePr>
            <p:xfrm>
              <a:off x="696287" y="1999189"/>
              <a:ext cx="436672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3694" t="-1639" r="-45675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119444" t="-1639" r="-18166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62385" t="-1639" r="-2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33333" t="-1639" r="-30370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1639" r="-2500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1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101639" r="-25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2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201639" r="-25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3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301639" r="-25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4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5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501639" r="-25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6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601639" r="-25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pic>
        <p:nvPicPr>
          <p:cNvPr id="8" name="state_00">
            <a:extLst>
              <a:ext uri="{FF2B5EF4-FFF2-40B4-BE49-F238E27FC236}">
                <a16:creationId xmlns:a16="http://schemas.microsoft.com/office/drawing/2014/main" id="{7B91B91E-681C-4624-994B-CDFDAE6F3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3"/>
          </a:xfrm>
          <a:prstGeom prst="rect">
            <a:avLst/>
          </a:prstGeom>
          <a:noFill/>
        </p:spPr>
      </p:pic>
      <p:pic>
        <p:nvPicPr>
          <p:cNvPr id="10" name="state_01">
            <a:extLst>
              <a:ext uri="{FF2B5EF4-FFF2-40B4-BE49-F238E27FC236}">
                <a16:creationId xmlns:a16="http://schemas.microsoft.com/office/drawing/2014/main" id="{28D37AE5-A220-4958-AEBA-672CE2862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2"/>
            <a:ext cx="6423872" cy="2338341"/>
          </a:xfrm>
          <a:prstGeom prst="rect">
            <a:avLst/>
          </a:prstGeom>
          <a:noFill/>
        </p:spPr>
      </p:pic>
      <p:pic>
        <p:nvPicPr>
          <p:cNvPr id="11" name="state_02">
            <a:extLst>
              <a:ext uri="{FF2B5EF4-FFF2-40B4-BE49-F238E27FC236}">
                <a16:creationId xmlns:a16="http://schemas.microsoft.com/office/drawing/2014/main" id="{49EE2244-2995-4458-A0B5-1522CAA46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  <p:pic>
        <p:nvPicPr>
          <p:cNvPr id="13" name="state_03">
            <a:extLst>
              <a:ext uri="{FF2B5EF4-FFF2-40B4-BE49-F238E27FC236}">
                <a16:creationId xmlns:a16="http://schemas.microsoft.com/office/drawing/2014/main" id="{9DC5AFA5-3CD9-43D2-AC4B-2A5B15E32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  <p:pic>
        <p:nvPicPr>
          <p:cNvPr id="14" name="state_03_job">
            <a:extLst>
              <a:ext uri="{FF2B5EF4-FFF2-40B4-BE49-F238E27FC236}">
                <a16:creationId xmlns:a16="http://schemas.microsoft.com/office/drawing/2014/main" id="{E6BBDCEF-420F-4423-8BEA-8F3CE4C42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New state generation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  <a:p>
                <a:r>
                  <a:rPr lang="en-GB" dirty="0"/>
                  <a:t>Precedence constraints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</a:p>
              <a:p>
                <a:r>
                  <a:rPr lang="en-GB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coputation</a:t>
                </a:r>
                <a:endParaRPr lang="en-15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</a:t>
            </a:r>
            <a:r>
              <a:rPr lang="en-150" noProof="0" dirty="0"/>
              <a:t>o </a:t>
            </a:r>
            <a:r>
              <a:rPr lang="en-GB" noProof="0" dirty="0"/>
              <a:t>d</a:t>
            </a:r>
            <a:r>
              <a:rPr lang="en-150" noProof="0" dirty="0"/>
              <a:t>i</a:t>
            </a:r>
            <a:r>
              <a:rPr lang="en-GB" noProof="0" dirty="0"/>
              <a:t>s</a:t>
            </a:r>
            <a:r>
              <a:rPr lang="en-150" noProof="0" dirty="0"/>
              <a:t>c</a:t>
            </a:r>
            <a:r>
              <a:rPr lang="en-GB" noProof="0" dirty="0"/>
              <a:t>u</a:t>
            </a:r>
            <a:r>
              <a:rPr lang="en-150" noProof="0" dirty="0"/>
              <a:t>s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t</a:t>
            </a:r>
            <a:r>
              <a:rPr lang="en-150" noProof="0" dirty="0"/>
              <a:t>o</a:t>
            </a:r>
            <a:r>
              <a:rPr lang="en-GB" noProof="0" dirty="0"/>
              <a:t>d</a:t>
            </a:r>
            <a:r>
              <a:rPr lang="en-150" noProof="0" dirty="0"/>
              <a:t>a</a:t>
            </a:r>
            <a:r>
              <a:rPr lang="en-GB" noProof="0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0"/>
            <a:ext cx="5151709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4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9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0"/>
            <a:ext cx="5151709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4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1"/>
            <a:ext cx="5151709" cy="2370580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4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E65387-294F-4B5A-B986-B789CB73C269}"/>
              </a:ext>
            </a:extLst>
          </p:cNvPr>
          <p:cNvSpPr txBox="1"/>
          <p:nvPr/>
        </p:nvSpPr>
        <p:spPr>
          <a:xfrm>
            <a:off x="2388638" y="1613920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09624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2001105"/>
            <a:ext cx="5122927" cy="2357337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4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4C0E2B-9E56-4B9A-9EC8-0071931C1B7A}"/>
              </a:ext>
            </a:extLst>
          </p:cNvPr>
          <p:cNvSpPr txBox="1"/>
          <p:nvPr/>
        </p:nvSpPr>
        <p:spPr>
          <a:xfrm>
            <a:off x="2388638" y="1613920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62865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A4C9D5B-D689-4C93-BCC1-E8B7BBDA5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Proposed solution (to be discussed further)</a:t>
                </a:r>
              </a:p>
              <a:p>
                <a:pPr lvl="1"/>
                <a:r>
                  <a:rPr lang="en-GB" dirty="0"/>
                  <a:t>Instead of removing the lowest values when generating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𝑃𝐴</m:t>
                    </m:r>
                  </m:oMath>
                </a14:m>
                <a:r>
                  <a:rPr lang="en-GB" dirty="0"/>
                  <a:t> array remove the ones such that:</a:t>
                </a:r>
              </a:p>
              <a:p>
                <a:pPr lvl="2"/>
                <a:r>
                  <a:rPr lang="en-GB" dirty="0"/>
                  <a:t>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If we still need more cores remove the ones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dirty="0"/>
                  <a:t> starting with the smallest values</a:t>
                </a:r>
              </a:p>
              <a:p>
                <a:pPr lvl="1"/>
                <a:r>
                  <a:rPr lang="en-GB" dirty="0"/>
                  <a:t>This should work for both the change in:</a:t>
                </a:r>
              </a:p>
              <a:p>
                <a:pPr lvl="2"/>
                <a:r>
                  <a:rPr lang="en-GB" dirty="0"/>
                  <a:t>Moldable gang constraint</a:t>
                </a:r>
              </a:p>
              <a:p>
                <a:pPr lvl="2"/>
                <a:r>
                  <a:rPr lang="en-GB" dirty="0"/>
                  <a:t>Precedence constraints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A4C9D5B-D689-4C93-BCC1-E8B7BBDA5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2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15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Precedence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27" y="3789497"/>
            <a:ext cx="5181600" cy="2371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Illustration of the problem in global processing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37375464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sz="1300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37375464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639" r="-4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639" r="-3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639" r="-2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639" r="-1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639" r="-28243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639" r="-19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1639" r="-4992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1639" r="-19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1639" r="-4992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1639" r="-19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1639" r="-4992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1639" r="-19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1639" r="-4992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1639" r="-19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2"/>
                <a:ext cx="4869111" cy="204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:endParaRPr lang="en-GB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2"/>
                <a:ext cx="4869111" cy="2043893"/>
              </a:xfrm>
              <a:prstGeom prst="rect">
                <a:avLst/>
              </a:prstGeom>
              <a:blipFill>
                <a:blip r:embed="rId5"/>
                <a:stretch>
                  <a:fillRect l="-876" t="-1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1191</Words>
  <Application>Microsoft Office PowerPoint</Application>
  <PresentationFormat>Widescreen</PresentationFormat>
  <Paragraphs>320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 Weekly Meeting</vt:lpstr>
      <vt:lpstr>To discuss today</vt:lpstr>
      <vt:lpstr>New state generation for EST_i^p (v)&gt;A_p^min⁡  </vt:lpstr>
      <vt:lpstr>New state generation for EST_i^p (v)&gt;A_p^min⁡  </vt:lpstr>
      <vt:lpstr>New state generation for EST_i^p (v)&gt;A_p^min⁡  </vt:lpstr>
      <vt:lpstr>New state generation for EST_i^p (v)&gt;A_p^min⁡  </vt:lpstr>
      <vt:lpstr>New state generation for EST_i^p (v)&gt;A_p^min⁡  </vt:lpstr>
      <vt:lpstr>Precedence EST computation</vt:lpstr>
      <vt:lpstr>Illustration of the problem in global processing</vt:lpstr>
      <vt:lpstr>Illustration of the problem in gang</vt:lpstr>
      <vt:lpstr>Illustration of the problem if LP is gang</vt:lpstr>
      <vt:lpstr>What happens with multiple PC?</vt:lpstr>
      <vt:lpstr>What happens with multiple PC?</vt:lpstr>
      <vt:lpstr>Basic rules</vt:lpstr>
      <vt:lpstr>Example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</dc:creator>
  <cp:lastModifiedBy>Joan</cp:lastModifiedBy>
  <cp:revision>14</cp:revision>
  <dcterms:created xsi:type="dcterms:W3CDTF">2020-05-04T13:20:13Z</dcterms:created>
  <dcterms:modified xsi:type="dcterms:W3CDTF">2020-05-04T14:39:20Z</dcterms:modified>
</cp:coreProperties>
</file>