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13" r:id="rId3"/>
    <p:sldId id="257" r:id="rId4"/>
    <p:sldId id="322" r:id="rId5"/>
    <p:sldId id="324" r:id="rId6"/>
    <p:sldId id="325" r:id="rId7"/>
    <p:sldId id="326" r:id="rId8"/>
    <p:sldId id="327" r:id="rId9"/>
    <p:sldId id="328" r:id="rId10"/>
    <p:sldId id="32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12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29/04/2020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29/04/2020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29/04/2020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of April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4" y="3981810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Example solution</a:t>
            </a:r>
          </a:p>
        </p:txBody>
      </p:sp>
      <p:pic>
        <p:nvPicPr>
          <p:cNvPr id="6" name="state_base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98662" y="2136371"/>
            <a:ext cx="6423875" cy="2338342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30259066"/>
                  </p:ext>
                </p:extLst>
              </p:nvPr>
            </p:nvGraphicFramePr>
            <p:xfrm>
              <a:off x="696286" y="1999188"/>
              <a:ext cx="4366724" cy="261270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4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0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smtClean="0"/>
                                    </m:ctrlPr>
                                  </m:sSubPr>
                                  <m:e>
                                    <m:r>
                                      <a:rPr lang="en-GB" b="1" smtClean="0"/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smtClean="0"/>
                                    </m:ctrlPr>
                                  </m:sSubSupPr>
                                  <m:e>
                                    <m:r>
                                      <a:rPr lang="en-GB" b="1" smtClean="0"/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smtClean="0"/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smtClean="0"/>
                                    </m:ctrlPr>
                                  </m:sSubSupPr>
                                  <m:e>
                                    <m:r>
                                      <a:rPr lang="en-GB" b="1" smtClean="0"/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smtClean="0"/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smtClean="0"/>
                                    </m:ctrlPr>
                                  </m:sSubPr>
                                  <m:e>
                                    <m:r>
                                      <a:rPr lang="en-GB" b="1" smtClean="0"/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smtClean="0"/>
                                    </m:ctrlPr>
                                  </m:sSubPr>
                                  <m:e>
                                    <m:r>
                                      <a:rPr lang="en-GB" b="1" smtClean="0"/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smtClean="0"/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smtClean="0"/>
                                        </m:ctrlPr>
                                      </m:sSubPr>
                                      <m:e>
                                        <m:r>
                                          <a:rPr lang="en-GB" b="1" smtClean="0"/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smtClean="0"/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smtClean="0"/>
                                    </m:ctrlPr>
                                  </m:sSubPr>
                                  <m:e>
                                    <m:r>
                                      <a:rPr lang="en-GB" b="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30259066"/>
                  </p:ext>
                </p:extLst>
              </p:nvPr>
            </p:nvGraphicFramePr>
            <p:xfrm>
              <a:off x="696286" y="1999188"/>
              <a:ext cx="4366724" cy="261270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4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0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1563" r="-600000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3694" t="-1563" r="-456757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119444" t="-1563" r="-181667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62385" t="-1563" r="-200000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33333" t="-1563" r="-303704" b="-5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1563" r="-2500" b="-5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106557" r="-600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106557" r="-2500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206557" r="-6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206557" r="-250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306557" r="-6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306557" r="-250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406557" r="-6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506557" r="-6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506557" r="-25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606557" r="-6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606557" r="-25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8" name="state_00">
            <a:extLst>
              <a:ext uri="{FF2B5EF4-FFF2-40B4-BE49-F238E27FC236}">
                <a16:creationId xmlns:a16="http://schemas.microsoft.com/office/drawing/2014/main" id="{7B91B91E-681C-4624-994B-CDFDAE6F3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2"/>
          </a:xfrm>
          <a:prstGeom prst="rect">
            <a:avLst/>
          </a:prstGeom>
          <a:noFill/>
        </p:spPr>
      </p:pic>
      <p:pic>
        <p:nvPicPr>
          <p:cNvPr id="10" name="state_01">
            <a:extLst>
              <a:ext uri="{FF2B5EF4-FFF2-40B4-BE49-F238E27FC236}">
                <a16:creationId xmlns:a16="http://schemas.microsoft.com/office/drawing/2014/main" id="{28D37AE5-A220-4958-AEBA-672CE2862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1" name="state_02">
            <a:extLst>
              <a:ext uri="{FF2B5EF4-FFF2-40B4-BE49-F238E27FC236}">
                <a16:creationId xmlns:a16="http://schemas.microsoft.com/office/drawing/2014/main" id="{49EE2244-2995-4458-A0B5-1522CAA46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0"/>
            <a:ext cx="6423872" cy="2338341"/>
          </a:xfrm>
          <a:prstGeom prst="rect">
            <a:avLst/>
          </a:prstGeom>
          <a:noFill/>
        </p:spPr>
      </p:pic>
      <p:pic>
        <p:nvPicPr>
          <p:cNvPr id="13" name="state_03">
            <a:extLst>
              <a:ext uri="{FF2B5EF4-FFF2-40B4-BE49-F238E27FC236}">
                <a16:creationId xmlns:a16="http://schemas.microsoft.com/office/drawing/2014/main" id="{9DC5AFA5-3CD9-43D2-AC4B-2A5B15E32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0"/>
            <a:ext cx="6423872" cy="2338341"/>
          </a:xfrm>
          <a:prstGeom prst="rect">
            <a:avLst/>
          </a:prstGeom>
          <a:noFill/>
        </p:spPr>
      </p:pic>
      <p:pic>
        <p:nvPicPr>
          <p:cNvPr id="14" name="state_03_job">
            <a:extLst>
              <a:ext uri="{FF2B5EF4-FFF2-40B4-BE49-F238E27FC236}">
                <a16:creationId xmlns:a16="http://schemas.microsoft.com/office/drawing/2014/main" id="{E6BBDCEF-420F-4423-8BEA-8F3CE4C42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0"/>
            <a:ext cx="6423872" cy="2338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Issues found in analysis</a:t>
            </a:r>
          </a:p>
          <a:p>
            <a:pPr lvl="1"/>
            <a:r>
              <a:rPr lang="en-GB" dirty="0"/>
              <a:t>Precedence constraints</a:t>
            </a:r>
          </a:p>
          <a:p>
            <a:pPr lvl="1"/>
            <a:r>
              <a:rPr lang="en-GB" dirty="0"/>
              <a:t>Moldable gang simultaneous freeing of cores</a:t>
            </a:r>
            <a:endParaRPr lang="en-150" dirty="0"/>
          </a:p>
          <a:p>
            <a:endParaRPr lang="en-1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Problem</a:t>
            </a:r>
          </a:p>
          <a:p>
            <a:pPr lvl="1"/>
            <a:r>
              <a:rPr lang="en-GB" dirty="0"/>
              <a:t>If a lower-priority job is being evaluated and a segment from a higher-priority job is just waiting for its precedence to finish the lower-priority job will not be the next scheduled job</a:t>
            </a:r>
          </a:p>
          <a:p>
            <a:pPr lvl="1"/>
            <a:r>
              <a:rPr lang="en-GB" noProof="0" dirty="0"/>
              <a:t>This looks like it has a straightforward solution but it hasn’t.</a:t>
            </a:r>
            <a:endParaRPr lang="en-1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Precedence constraints 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27" y="3789495"/>
            <a:ext cx="5181600" cy="2371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Illustration of the problem in global processing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204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2040751"/>
              </a:xfrm>
              <a:prstGeom prst="rect">
                <a:avLst/>
              </a:prstGeom>
              <a:blipFill>
                <a:blip r:embed="rId5"/>
                <a:stretch>
                  <a:fillRect l="-876" t="-1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702" y="3682767"/>
            <a:ext cx="5181947" cy="2477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in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232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Problem does not happen when less cores than higher-priority segment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2320892"/>
              </a:xfrm>
              <a:prstGeom prst="rect">
                <a:avLst/>
              </a:prstGeom>
              <a:blipFill>
                <a:blip r:embed="rId5"/>
                <a:stretch>
                  <a:fillRect l="-876" t="-1575" b="-3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1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425" y="3475972"/>
            <a:ext cx="5119047" cy="2684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if LP is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176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1766894"/>
              </a:xfrm>
              <a:prstGeom prst="rect">
                <a:avLst/>
              </a:prstGeom>
              <a:blipFill>
                <a:blip r:embed="rId5"/>
                <a:stretch>
                  <a:fillRect l="-876" t="-2069" b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4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753" y="4202280"/>
            <a:ext cx="5119047" cy="155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202280"/>
            <a:ext cx="5181600" cy="1571796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0"/>
              <a:ext cx="5152386" cy="1871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563" r="-4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563" r="-3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563" r="-2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563" r="-199296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563" r="-282432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563" r="-1951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6557" r="-4992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6557" r="-19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557" r="-49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6557" r="-19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6557" r="-4992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6557" r="-195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6557" r="-4992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6557" r="-19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148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multiple precedence constraints the LP still can find a way to be scheduled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1483611"/>
              </a:xfrm>
              <a:prstGeom prst="rect">
                <a:avLst/>
              </a:prstGeom>
              <a:blipFill>
                <a:blip r:embed="rId5"/>
                <a:stretch>
                  <a:fillRect l="-876" t="-2469" b="-5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251" y="4148623"/>
            <a:ext cx="4508050" cy="2062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148621"/>
            <a:ext cx="4508050" cy="206281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0"/>
              <a:ext cx="5152386" cy="2241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0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4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8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0"/>
              <a:ext cx="5152386" cy="2241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0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4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8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87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563" r="-603306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130" t="-1563" r="-457252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6029" t="-1563" r="-340441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8835" t="-1563" r="-124757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9688" t="-1563" r="-301563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563" r="-2116" b="-4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06557" r="-60330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06557" r="-211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206557" r="-60330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206557" r="-2116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306557" r="-60330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306557" r="-211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406557" r="-6033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GB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506557" r="-6033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506557" r="-211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0" cy="2604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C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0" cy="2604174"/>
              </a:xfrm>
              <a:prstGeom prst="rect">
                <a:avLst/>
              </a:prstGeom>
              <a:blipFill>
                <a:blip r:embed="rId5"/>
                <a:stretch>
                  <a:fillRect l="-876" t="-1405" b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41BE-E57E-4C6D-A2CE-B6AD50A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≠∅∧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set of segments with a certainly running predecessor and higher priority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that also require the same or less cores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We have to compute the time at which 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does not require all the cores in use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</m: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𝒮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>
                                                      <a:latin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𝑝𝑟𝑒𝑑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𝐽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∩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97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CC335-7E26-4BC1-B33B-B9CCC0CB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26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993</Words>
  <Application>Microsoft Office PowerPoint</Application>
  <PresentationFormat>Widescreen</PresentationFormat>
  <Paragraphs>270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To discuss today</vt:lpstr>
      <vt:lpstr>Precedence constraints in analysis</vt:lpstr>
      <vt:lpstr>Illustration of the problem in global processing</vt:lpstr>
      <vt:lpstr>Illustration of the problem in gang</vt:lpstr>
      <vt:lpstr>Illustration of the problem if LP is gang</vt:lpstr>
      <vt:lpstr>What happens with multiple PC?</vt:lpstr>
      <vt:lpstr>What happens with multiple PC?</vt:lpstr>
      <vt:lpstr>Basic rules</vt:lpstr>
      <vt:lpstr>Example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 Marce i Igual</dc:creator>
  <cp:lastModifiedBy>Joan Marce i Igual</cp:lastModifiedBy>
  <cp:revision>26</cp:revision>
  <dcterms:created xsi:type="dcterms:W3CDTF">2020-04-27T21:18:45Z</dcterms:created>
  <dcterms:modified xsi:type="dcterms:W3CDTF">2020-04-29T14:55:02Z</dcterms:modified>
</cp:coreProperties>
</file>