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313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40" r:id="rId23"/>
    <p:sldId id="339" r:id="rId24"/>
    <p:sldId id="334" r:id="rId25"/>
    <p:sldId id="335" r:id="rId26"/>
    <p:sldId id="336" r:id="rId27"/>
    <p:sldId id="337" r:id="rId28"/>
    <p:sldId id="33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2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72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F1833-6975-429C-9183-714EB1A6AB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79EA4-0F00-4A03-9719-9059B7A02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8881B-A1D3-4C57-8848-AF310D754CB8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9126B-56DF-43DC-B094-0F4771A20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5EFCA-826E-4DA8-A8E8-34A90E1E6E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C4F8-5E15-45FE-81BC-C5030EDBF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3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09/05/2020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28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990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4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16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80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099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17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69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9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87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794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0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321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81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g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s?</a:t>
            </a:r>
          </a:p>
          <a:p>
            <a:endParaRPr lang="en-150" dirty="0"/>
          </a:p>
          <a:p>
            <a:r>
              <a:rPr lang="en-150" dirty="0"/>
              <a:t>Here there are two jobs, scheduled under a global scheduling, that communicate. Job 1 has been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 </a:t>
            </a:r>
            <a:r>
              <a:rPr lang="en-GB" dirty="0"/>
              <a:t>a</a:t>
            </a:r>
            <a:r>
              <a:rPr lang="en-150" dirty="0"/>
              <a:t>f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he data and now job 0 has to wait in order to send the processed data back.</a:t>
            </a:r>
          </a:p>
          <a:p>
            <a:endParaRPr lang="en-150" dirty="0"/>
          </a:p>
          <a:p>
            <a:r>
              <a:rPr lang="en-150" dirty="0"/>
              <a:t>If we were to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have a more </a:t>
            </a:r>
            <a:r>
              <a:rPr lang="en-GB" dirty="0"/>
              <a:t>e</a:t>
            </a:r>
            <a:r>
              <a:rPr lang="en-150" dirty="0"/>
              <a:t>f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y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z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o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 1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y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84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-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data before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. All 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independent but they preload the same data. However, they have to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for t</a:t>
            </a:r>
            <a:r>
              <a:rPr lang="en-GB" dirty="0"/>
              <a:t>he</a:t>
            </a:r>
            <a:r>
              <a:rPr lang="en-150" dirty="0"/>
              <a:t> access to the memory bus.</a:t>
            </a:r>
          </a:p>
          <a:p>
            <a:endParaRPr lang="en-150" dirty="0"/>
          </a:p>
          <a:p>
            <a:r>
              <a:rPr lang="en-150" dirty="0"/>
              <a:t>How</a:t>
            </a:r>
            <a:r>
              <a:rPr lang="en-GB" dirty="0"/>
              <a:t>e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&gt;,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gang scheduling they can load the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.</a:t>
            </a:r>
          </a:p>
          <a:p>
            <a:endParaRPr lang="en-150" dirty="0"/>
          </a:p>
          <a:p>
            <a:r>
              <a:rPr lang="en-150" dirty="0"/>
              <a:t>These aspects of gang scheduling show their true potential if executed non-preemptively.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g, </a:t>
            </a:r>
            <a:r>
              <a:rPr lang="en-GB" dirty="0"/>
              <a:t>w</a:t>
            </a:r>
            <a:r>
              <a:rPr lang="en-150" dirty="0"/>
              <a:t>e can have three types:</a:t>
            </a:r>
          </a:p>
          <a:p>
            <a:endParaRPr lang="en-150" dirty="0"/>
          </a:p>
          <a:p>
            <a:r>
              <a:rPr lang="en-GB" dirty="0"/>
              <a:t>W</a:t>
            </a:r>
            <a:r>
              <a:rPr lang="en-150" dirty="0"/>
              <a:t>e can have a task where the number of cores is assigned by the programmer. For example three cores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10 time units each.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&gt;This is called rigid gang.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7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If the job has a v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ores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&gt;where usually the total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diminishes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as the number of cores are reduced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&gt;it’s called moldable </a:t>
            </a:r>
            <a:r>
              <a:rPr lang="en-GB" dirty="0"/>
              <a:t>g</a:t>
            </a:r>
            <a:r>
              <a:rPr lang="en-150" dirty="0"/>
              <a:t>ang scheduling.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53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, &lt;click&gt; it’s called malleable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72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o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d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e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introduced in the context of high-performance computing.</a:t>
            </a:r>
          </a:p>
          <a:p>
            <a:endParaRPr lang="en-150" dirty="0"/>
          </a:p>
          <a:p>
            <a:r>
              <a:rPr lang="en-150" dirty="0"/>
              <a:t>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&gt;As for real-time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k</a:t>
            </a:r>
            <a:r>
              <a:rPr lang="en-150" dirty="0"/>
              <a:t>n</a:t>
            </a:r>
            <a:r>
              <a:rPr lang="en-GB" dirty="0"/>
              <a:t>o</a:t>
            </a:r>
            <a:r>
              <a:rPr lang="en-150" dirty="0"/>
              <a:t>w &lt;click&gt; that the fixed-priority scheduler is not predictable or sustainable.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y,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d </a:t>
            </a:r>
            <a:r>
              <a:rPr lang="en-GB" dirty="0"/>
              <a:t>i</a:t>
            </a:r>
            <a:r>
              <a:rPr lang="en-150" dirty="0"/>
              <a:t>s focused in fully-preemptive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s</a:t>
            </a:r>
            <a:r>
              <a:rPr lang="en-150" dirty="0"/>
              <a:t> like an optimal scheduler for rigid gang or a scheduler for moldable tasks.</a:t>
            </a:r>
          </a:p>
          <a:p>
            <a:endParaRPr lang="en-150" dirty="0"/>
          </a:p>
          <a:p>
            <a:r>
              <a:rPr lang="en-150" dirty="0"/>
              <a:t>Finally,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type of gang tasks called &lt;click&gt;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modelled as a succession of bundles and that’s where our definition of limited-preemptive comes from.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6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5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09/05/2020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09/05/2020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4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55.png"/><Relationship Id="rId10" Type="http://schemas.openxmlformats.org/officeDocument/2006/relationships/image" Target="../media/image63.png"/><Relationship Id="rId4" Type="http://schemas.openxmlformats.org/officeDocument/2006/relationships/image" Target="../media/image45.png"/><Relationship Id="rId9" Type="http://schemas.openxmlformats.org/officeDocument/2006/relationships/image" Target="../media/image62.png"/><Relationship Id="rId1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Scheduling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endParaRPr lang="en-GB" b="1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7" y="574735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</a:t>
            </a:r>
            <a:r>
              <a:rPr lang="en-GB" baseline="30000" dirty="0"/>
              <a:t>th</a:t>
            </a:r>
            <a:r>
              <a:rPr lang="en-GB" dirty="0"/>
              <a:t> of May</a:t>
            </a:r>
            <a:r>
              <a:rPr lang="en-150" dirty="0"/>
              <a:t>, 2020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BD6911-0E07-4542-BF05-F885B7816F28}"/>
              </a:ext>
            </a:extLst>
          </p:cNvPr>
          <p:cNvGrpSpPr/>
          <p:nvPr/>
        </p:nvGrpSpPr>
        <p:grpSpPr>
          <a:xfrm>
            <a:off x="4814931" y="3601613"/>
            <a:ext cx="2562139" cy="944302"/>
            <a:chOff x="4814931" y="3602034"/>
            <a:chExt cx="2562139" cy="944302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40D7EC06-78C5-4612-BDC9-60717D381D56}"/>
                </a:ext>
              </a:extLst>
            </p:cNvPr>
            <p:cNvSpPr txBox="1">
              <a:spLocks/>
            </p:cNvSpPr>
            <p:nvPr/>
          </p:nvSpPr>
          <p:spPr>
            <a:xfrm>
              <a:off x="4814931" y="3602034"/>
              <a:ext cx="2562139" cy="3995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Geoffrey </a:t>
              </a:r>
              <a:r>
                <a:rPr lang="en-GB" dirty="0" err="1"/>
                <a:t>Nelissen</a:t>
              </a:r>
              <a:endParaRPr lang="en-GB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72CECE-8321-4D9D-96C7-A76020EC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40031" y="4088536"/>
              <a:ext cx="911937" cy="4578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32F69-5F5D-4DF6-B9BE-C93AA39235F3}"/>
              </a:ext>
            </a:extLst>
          </p:cNvPr>
          <p:cNvGrpSpPr/>
          <p:nvPr/>
        </p:nvGrpSpPr>
        <p:grpSpPr>
          <a:xfrm>
            <a:off x="8503466" y="3601613"/>
            <a:ext cx="2562139" cy="944302"/>
            <a:chOff x="7275102" y="3601191"/>
            <a:chExt cx="2562139" cy="944302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75484DE7-4255-4220-AEE5-E46B6C12CE63}"/>
                </a:ext>
              </a:extLst>
            </p:cNvPr>
            <p:cNvSpPr txBox="1">
              <a:spLocks/>
            </p:cNvSpPr>
            <p:nvPr/>
          </p:nvSpPr>
          <p:spPr>
            <a:xfrm>
              <a:off x="7275102" y="3601191"/>
              <a:ext cx="2562139" cy="3995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Mitra Nasri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3B7D57-DD64-4FA1-8FB9-5A86AE46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00202" y="4087693"/>
              <a:ext cx="911937" cy="4578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D54808-BE4F-46C9-903F-9981A57E2434}"/>
              </a:ext>
            </a:extLst>
          </p:cNvPr>
          <p:cNvGrpSpPr/>
          <p:nvPr/>
        </p:nvGrpSpPr>
        <p:grpSpPr>
          <a:xfrm>
            <a:off x="1126396" y="3601613"/>
            <a:ext cx="2562139" cy="837577"/>
            <a:chOff x="2252792" y="3601191"/>
            <a:chExt cx="2562139" cy="837577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03CF2CC-A6AE-4A40-9685-613E4A3C224C}"/>
                </a:ext>
              </a:extLst>
            </p:cNvPr>
            <p:cNvSpPr txBox="1">
              <a:spLocks/>
            </p:cNvSpPr>
            <p:nvPr/>
          </p:nvSpPr>
          <p:spPr>
            <a:xfrm>
              <a:off x="2252792" y="3601191"/>
              <a:ext cx="2562139" cy="3995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150" u="sng" dirty="0"/>
                <a:t>Joan Marcè i Igual</a:t>
              </a:r>
              <a:endParaRPr lang="en-GB" u="sng" dirty="0"/>
            </a:p>
          </p:txBody>
        </p:sp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6FB814C4-0B1A-4F92-9A25-63F1FE366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436" y="3980968"/>
              <a:ext cx="1208852" cy="45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Introduced in the context of high-performance computing</a:t>
            </a:r>
            <a:r>
              <a:rPr lang="en-GB" baseline="30000" noProof="0" dirty="0"/>
              <a:t>[1]</a:t>
            </a:r>
          </a:p>
          <a:p>
            <a:r>
              <a:rPr lang="en-GB" noProof="0" dirty="0"/>
              <a:t>In real-time:</a:t>
            </a:r>
          </a:p>
          <a:p>
            <a:pPr lvl="1"/>
            <a:r>
              <a:rPr lang="en-GB" noProof="0" dirty="0"/>
              <a:t>We know that JLFP scheduler is not predictable/sustainable</a:t>
            </a:r>
            <a:r>
              <a:rPr lang="en-GB" baseline="30000" noProof="0" dirty="0"/>
              <a:t>[2]</a:t>
            </a:r>
          </a:p>
          <a:p>
            <a:pPr lvl="1"/>
            <a:r>
              <a:rPr lang="en-GB" noProof="0" dirty="0"/>
              <a:t>Most of the work is focused in fully-preemptive solutions:</a:t>
            </a:r>
          </a:p>
          <a:p>
            <a:pPr lvl="2"/>
            <a:r>
              <a:rPr lang="en-GB" noProof="0" dirty="0"/>
              <a:t>Optimal scheduler for rigid gang (DP-Fair)</a:t>
            </a:r>
            <a:r>
              <a:rPr lang="en-GB" baseline="30000" noProof="0" dirty="0"/>
              <a:t>[3]</a:t>
            </a:r>
          </a:p>
          <a:p>
            <a:pPr lvl="2"/>
            <a:r>
              <a:rPr lang="en-GB" noProof="0" dirty="0"/>
              <a:t>Moldable scheduler</a:t>
            </a:r>
            <a:r>
              <a:rPr lang="en-GB" baseline="30000" noProof="0" dirty="0"/>
              <a:t>[4]</a:t>
            </a:r>
          </a:p>
          <a:p>
            <a:pPr lvl="1"/>
            <a:r>
              <a:rPr lang="en-GB" noProof="0" dirty="0">
                <a:solidFill>
                  <a:schemeClr val="accent2">
                    <a:lumMod val="75000"/>
                  </a:schemeClr>
                </a:solidFill>
              </a:rPr>
              <a:t>Bundled scheduling</a:t>
            </a:r>
            <a:r>
              <a:rPr lang="en-GB" baseline="30000" noProof="0" dirty="0"/>
              <a:t>[5]</a:t>
            </a:r>
          </a:p>
          <a:p>
            <a:pPr lvl="2"/>
            <a:r>
              <a:rPr lang="en-GB" noProof="0" dirty="0"/>
              <a:t>Tasks with precedence constraints modelled as a succession of bundles</a:t>
            </a:r>
          </a:p>
          <a:p>
            <a:pPr lvl="2"/>
            <a:r>
              <a:rPr lang="en-GB" noProof="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11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Rigid gang reserves the whole block</a:t>
            </a:r>
          </a:p>
          <a:p>
            <a:r>
              <a:rPr lang="en-GB" noProof="0" dirty="0"/>
              <a:t>Bundled creates multiple rigid blocks with dependencies</a:t>
            </a:r>
          </a:p>
          <a:p>
            <a:r>
              <a:rPr lang="en-GB" noProof="0" dirty="0"/>
              <a:t>Limited-Preemptive tries to schedule these blocks in a moldable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Our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Design </a:t>
            </a:r>
            <a:r>
              <a:rPr lang="en-GB" dirty="0"/>
              <a:t>an accurate </a:t>
            </a:r>
            <a:r>
              <a:rPr lang="en-GB" noProof="0" dirty="0"/>
              <a:t>schedulability analysis for limited-preemptive moldable gang tasks</a:t>
            </a:r>
          </a:p>
          <a:p>
            <a:r>
              <a:rPr lang="en-GB" noProof="0" dirty="0"/>
              <a:t>Propose a new scheduling algorithm to improve the schedulability of limited-preemptive moldable gang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Job-Level Fixed Priority Scheduler for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81FD-2868-4882-8387-BDCBDC7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5"/>
            <a:ext cx="10515600" cy="1356162"/>
          </a:xfrm>
        </p:spPr>
        <p:txBody>
          <a:bodyPr/>
          <a:lstStyle/>
          <a:p>
            <a:r>
              <a:rPr lang="en-GB" noProof="0" dirty="0"/>
              <a:t>Based on Global JLFP scheduler</a:t>
            </a:r>
          </a:p>
          <a:p>
            <a:pPr lvl="1"/>
            <a:r>
              <a:rPr lang="en-GB" noProof="0" dirty="0"/>
              <a:t>Work conserving scheduler</a:t>
            </a:r>
          </a:p>
          <a:p>
            <a:pPr lvl="1"/>
            <a:r>
              <a:rPr lang="en-GB" noProof="0" dirty="0"/>
              <a:t>Job with highest priority goes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9C5991-21F1-4A12-A760-2F1D6DEAD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819599"/>
                <a:ext cx="10515600" cy="60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Assigns maximum cores available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9C5991-21F1-4A12-A760-2F1D6DEA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9599"/>
                <a:ext cx="10515600" cy="609402"/>
              </a:xfrm>
              <a:prstGeom prst="rect">
                <a:avLst/>
              </a:prstGeom>
              <a:blipFill>
                <a:blip r:embed="rId3"/>
                <a:stretch>
                  <a:fillRect l="-1043" t="-12000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Difficulties related to SAG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We have to consider all scenarios. </a:t>
            </a:r>
          </a:p>
          <a:p>
            <a:r>
              <a:rPr lang="en-GB" noProof="0" dirty="0"/>
              <a:t>The scheduler has to decide:</a:t>
            </a:r>
          </a:p>
          <a:p>
            <a:pPr lvl="1"/>
            <a:r>
              <a:rPr lang="en-GB" noProof="0" dirty="0"/>
              <a:t>When to release a job</a:t>
            </a:r>
          </a:p>
          <a:p>
            <a:pPr lvl="1"/>
            <a:r>
              <a:rPr lang="en-GB" noProof="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Finishing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Finishing Time</a:t>
                </a:r>
              </a:p>
              <a:p>
                <a:endParaRPr lang="en-150" sz="11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  <a:blipFill>
                <a:blip r:embed="rId3"/>
                <a:stretch>
                  <a:fillRect t="-1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150" sz="1100" dirty="0"/>
              </a:p>
              <a:p>
                <a:r>
                  <a:rPr lang="en-150" sz="3000" dirty="0"/>
                  <a:t>Create next state if: </a:t>
                </a:r>
                <a14:m>
                  <m:oMath xmlns:m="http://schemas.openxmlformats.org/officeDocument/2006/math"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150" sz="3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150" sz="3000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  <a:blipFill>
                <a:blip r:embed="rId4"/>
                <a:stretch>
                  <a:fillRect l="-1043" b="-26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  <a:blipFill>
                <a:blip r:embed="rId5"/>
                <a:stretch>
                  <a:fillRect t="-7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certainly available</a:t>
                </a:r>
              </a:p>
              <a:p>
                <a:pPr marL="0" indent="0">
                  <a:buNone/>
                </a:pPr>
                <a:endParaRPr lang="en-GB" sz="110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Latest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Finishing Time</a:t>
                </a:r>
                <a:endParaRPr lang="en-GB" b="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b="0" noProof="0" dirty="0"/>
                  <a:t> Latest Finishing Time</a:t>
                </a:r>
              </a:p>
              <a:p>
                <a:endParaRPr lang="en-GB" sz="1100" b="0" noProof="0" dirty="0"/>
              </a:p>
              <a:p>
                <a:r>
                  <a:rPr lang="en-GB" b="0" noProof="0" dirty="0"/>
                  <a:t>Create next state if: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GB" b="0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  <a:blipFill>
                <a:blip r:embed="rId3"/>
                <a:stretch>
                  <a:fillRect l="-1043" t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3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342-39EA-49F8-8113-0AD1930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1" noProof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GB" i="1" noProof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i="1" noProof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}⁡</m:t>
                      </m:r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before</a:t>
                </a:r>
              </a:p>
              <a:p>
                <a:pPr lvl="1"/>
                <a:r>
                  <a:rPr lang="en-GB" noProof="0" dirty="0"/>
                  <a:t>Being released</a:t>
                </a:r>
              </a:p>
              <a:p>
                <a:pPr lvl="1"/>
                <a:r>
                  <a:rPr lang="en-GB" noProof="0" dirty="0"/>
                  <a:t>Enough cores are available</a:t>
                </a:r>
              </a:p>
              <a:p>
                <a:pPr lvl="1"/>
                <a:endParaRPr lang="en-GB" sz="1100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𝑤𝑐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−1}</m:t>
                          </m:r>
                        </m:e>
                      </m:func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noProof="0" dirty="0"/>
                  <a:t> cores after: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 are available as JLFP would schedule it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</a:t>
                </a:r>
              </a:p>
              <a:p>
                <a:pPr lvl="1"/>
                <a:r>
                  <a:rPr lang="en-GB" noProof="0" dirty="0"/>
                  <a:t>A lower priority task is ready because JLFP is work-conserving</a:t>
                </a:r>
              </a:p>
              <a:p>
                <a:pPr lvl="1"/>
                <a:r>
                  <a:rPr lang="en-GB" noProof="0" dirty="0"/>
                  <a:t>A higher priority task is ready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3DF4-3F90-412B-9F89-7440A42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9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Scheduling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F9877A-50E0-4E07-8E55-71C18FD61B25}"/>
              </a:ext>
            </a:extLst>
          </p:cNvPr>
          <p:cNvGrpSpPr/>
          <p:nvPr/>
        </p:nvGrpSpPr>
        <p:grpSpPr>
          <a:xfrm>
            <a:off x="8490858" y="2704943"/>
            <a:ext cx="2612571" cy="1448114"/>
            <a:chOff x="3731624" y="3909067"/>
            <a:chExt cx="2612571" cy="144811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7E68FA0-A4D2-4F33-97FE-F3C84540D738}"/>
                </a:ext>
              </a:extLst>
            </p:cNvPr>
            <p:cNvSpPr/>
            <p:nvPr/>
          </p:nvSpPr>
          <p:spPr>
            <a:xfrm>
              <a:off x="3731624" y="3909067"/>
              <a:ext cx="2612571" cy="740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Scheduling tests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52452-E2C9-4169-8FB7-B65588674E23}"/>
                </a:ext>
              </a:extLst>
            </p:cNvPr>
            <p:cNvSpPr/>
            <p:nvPr/>
          </p:nvSpPr>
          <p:spPr>
            <a:xfrm>
              <a:off x="3731625" y="4649295"/>
              <a:ext cx="26125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Pessimist</a:t>
              </a:r>
            </a:p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Fast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ECCDD5-2987-4969-809F-FAECB190E0B6}"/>
              </a:ext>
            </a:extLst>
          </p:cNvPr>
          <p:cNvGrpSpPr/>
          <p:nvPr/>
        </p:nvGrpSpPr>
        <p:grpSpPr>
          <a:xfrm>
            <a:off x="1088570" y="2701984"/>
            <a:ext cx="2612574" cy="1448114"/>
            <a:chOff x="1088570" y="2701984"/>
            <a:chExt cx="2612574" cy="14481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69CF52-D0DF-45C3-97C0-DAC80EF6FBEB}"/>
                </a:ext>
              </a:extLst>
            </p:cNvPr>
            <p:cNvSpPr/>
            <p:nvPr/>
          </p:nvSpPr>
          <p:spPr>
            <a:xfrm>
              <a:off x="1088570" y="3442212"/>
              <a:ext cx="26125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Exact</a:t>
              </a:r>
            </a:p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Slow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651C6CE-8EFC-4FBF-B0D1-2855A7189495}"/>
                </a:ext>
              </a:extLst>
            </p:cNvPr>
            <p:cNvSpPr/>
            <p:nvPr/>
          </p:nvSpPr>
          <p:spPr>
            <a:xfrm>
              <a:off x="1088573" y="2701984"/>
              <a:ext cx="2612571" cy="740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Simulations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3B945E-90AD-46C3-91C4-910B157C8B94}"/>
              </a:ext>
            </a:extLst>
          </p:cNvPr>
          <p:cNvSpPr/>
          <p:nvPr/>
        </p:nvSpPr>
        <p:spPr>
          <a:xfrm>
            <a:off x="4789714" y="2394373"/>
            <a:ext cx="2612571" cy="135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Schedule Abstraction </a:t>
            </a:r>
          </a:p>
          <a:p>
            <a:pPr algn="ctr"/>
            <a:r>
              <a:rPr lang="en-GB" sz="2400" dirty="0"/>
              <a:t>Graph</a:t>
            </a:r>
            <a:r>
              <a:rPr lang="en-GB" baseline="30000" dirty="0"/>
              <a:t>[1]</a:t>
            </a:r>
            <a:endParaRPr lang="en-GB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F93F7-221F-49B9-81C8-9851C8521F43}"/>
              </a:ext>
            </a:extLst>
          </p:cNvPr>
          <p:cNvSpPr/>
          <p:nvPr/>
        </p:nvSpPr>
        <p:spPr>
          <a:xfrm>
            <a:off x="4789714" y="3750153"/>
            <a:ext cx="2612571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771" lvl="1" indent="-228594" defTabSz="914377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Accurate</a:t>
            </a:r>
          </a:p>
          <a:p>
            <a:pPr marL="685771" lvl="1" indent="-228594" defTabSz="914377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Relatively fast</a:t>
            </a:r>
            <a:endParaRPr lang="en-150" sz="2000" dirty="0">
              <a:solidFill>
                <a:prstClr val="black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E395EB-B6C0-4C7B-B9BE-B5C6F4CFFEF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701144" y="3072098"/>
            <a:ext cx="1088570" cy="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3DC79-DC6B-4799-A8A9-4726618A149D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7402285" y="3072428"/>
            <a:ext cx="1088573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EB2275-83F9-444A-BFF0-36FE91410EEE}"/>
              </a:ext>
            </a:extLst>
          </p:cNvPr>
          <p:cNvSpPr txBox="1"/>
          <p:nvPr/>
        </p:nvSpPr>
        <p:spPr>
          <a:xfrm>
            <a:off x="2223436" y="6246796"/>
            <a:ext cx="355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30000" dirty="0">
                <a:solidFill>
                  <a:schemeClr val="bg1"/>
                </a:solidFill>
              </a:rPr>
              <a:t>[1] Nasri et al., 2018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3F51B5-14A1-455F-9DAD-6A6AA9C1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0611"/>
            <a:ext cx="10515600" cy="1132170"/>
          </a:xfrm>
        </p:spPr>
        <p:txBody>
          <a:bodyPr/>
          <a:lstStyle/>
          <a:p>
            <a:r>
              <a:rPr lang="en-GB" dirty="0"/>
              <a:t>Explore space of possible schedules for a given job set</a:t>
            </a:r>
          </a:p>
          <a:p>
            <a:r>
              <a:rPr lang="en-GB" dirty="0"/>
              <a:t>Models scheduler decisions</a:t>
            </a:r>
          </a:p>
        </p:txBody>
      </p:sp>
    </p:spTree>
    <p:extLst>
      <p:ext uri="{BB962C8B-B14F-4D97-AF65-F5344CB8AC3E}">
        <p14:creationId xmlns:p14="http://schemas.microsoft.com/office/powerpoint/2010/main" val="66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/>
      <p:bldP spid="1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E157-C9FA-4F23-A158-68A0E9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Obtain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from: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p>
                      </m:sSubSup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GB" b="0" noProof="0" dirty="0"/>
              </a:p>
              <a:p>
                <a:r>
                  <a:rPr lang="en-GB" b="0" noProof="0" dirty="0"/>
                  <a:t>And compute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noProof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GB" b="0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B2F4D-C086-424A-8691-0551FD8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8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323A-B499-452B-A8F6-F066283B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Temporary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173E-68EA-4B57-9CE1-E6CF5FD9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CE5BE-2421-4C31-8C1A-03401BD7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31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9D76-4023-4C95-98B7-E2D77ED9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Pessimism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41A2-2B15-44A5-AF4A-E764845A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6DFC-1AC2-4446-B344-C1AEAFEB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90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69862-BBAA-4DE2-BBCE-5E1B2E4F4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7746A4-2947-4750-9897-B8B02CD8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96DC-D529-4595-BEC0-B540077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18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J</a:t>
            </a:r>
            <a:r>
              <a:rPr lang="en-GB" dirty="0"/>
              <a:t>L</a:t>
            </a:r>
            <a:r>
              <a:rPr lang="en-150" dirty="0"/>
              <a:t>F</a:t>
            </a:r>
            <a:r>
              <a:rPr lang="en-GB" dirty="0"/>
              <a:t>P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1903785"/>
          </a:xfrm>
        </p:spPr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25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399" y="3699556"/>
            <a:ext cx="5087383" cy="2337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C28923-C96B-467C-92DB-DAF6989AD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001" y="3698249"/>
            <a:ext cx="5093073" cy="23397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3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LPMRGS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81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0" grpId="2"/>
      <p:bldP spid="20" grpId="3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26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  <p:pic>
        <p:nvPicPr>
          <p:cNvPr id="24" name="T=20">
            <a:extLst>
              <a:ext uri="{FF2B5EF4-FFF2-40B4-BE49-F238E27FC236}">
                <a16:creationId xmlns:a16="http://schemas.microsoft.com/office/drawing/2014/main" id="{89227E96-5D83-4209-B43B-40B8ECAB4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78C2-1ECD-4E15-B589-CA7F5A0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F329-5939-49EA-BFFD-9998685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Gang scheduling is an interesting problem with a lot that can be done</a:t>
            </a:r>
          </a:p>
          <a:p>
            <a:r>
              <a:rPr lang="en-GB" dirty="0"/>
              <a:t>A faster and more accurate </a:t>
            </a:r>
            <a:r>
              <a:rPr lang="en-150" dirty="0"/>
              <a:t>analysis </a:t>
            </a:r>
            <a:r>
              <a:rPr lang="en-GB" dirty="0"/>
              <a:t>can be defined </a:t>
            </a:r>
            <a:r>
              <a:rPr lang="en-150" dirty="0"/>
              <a:t>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AG</a:t>
            </a:r>
            <a:endParaRPr lang="en-GB" dirty="0"/>
          </a:p>
          <a:p>
            <a:r>
              <a:rPr lang="en-GB" dirty="0"/>
              <a:t>Its</a:t>
            </a:r>
            <a:r>
              <a:rPr lang="en-150" dirty="0"/>
              <a:t> moldable</a:t>
            </a:r>
            <a:r>
              <a:rPr lang="en-GB" dirty="0"/>
              <a:t> properties can be used with the proper scheduler</a:t>
            </a:r>
            <a:endParaRPr lang="en-150" dirty="0"/>
          </a:p>
          <a:p>
            <a:r>
              <a:rPr lang="en-150" dirty="0"/>
              <a:t>Questions?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9EBA-6E14-47B4-990F-23C3648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3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3B98-7E35-4575-B975-84E74400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SAG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D9792-E136-4F4C-8A78-CEE9DBD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global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51158-6B95-4AED-A8FB-78B824DA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8" name="global_j1_0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BDB1E-65CD-4047-B1C5-4763C9B7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32" name="global_j1_0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90E2EF-B714-43CE-A668-9E3EE5B39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5954"/>
            <a:ext cx="5034394" cy="1786398"/>
          </a:xfrm>
          <a:prstGeom prst="rect">
            <a:avLst/>
          </a:prstGeom>
        </p:spPr>
      </p:pic>
      <p:pic>
        <p:nvPicPr>
          <p:cNvPr id="10" name="global_j1_0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AC38DF-FC3A-49D5-8CDB-4865F8A61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12" name="global_j2_0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AF34F2-A4A6-4030-9811-7AAF06D5B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34" name="global_j2_0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BC2D9D-5766-44E8-BEA0-5852797EE3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5954"/>
            <a:ext cx="5034394" cy="1786398"/>
          </a:xfrm>
          <a:prstGeom prst="rect">
            <a:avLst/>
          </a:prstGeom>
        </p:spPr>
      </p:pic>
      <p:pic>
        <p:nvPicPr>
          <p:cNvPr id="14" name="glboal_j2_02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EC44DFDE-9A03-41D9-BD0E-9DA176E3F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16" name="global_j2_0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E16527-0862-4463-99CD-6E46B9B48E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18" name="global_j2_0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1DEEA7-7944-4C98-9CBE-DF17EA6F2A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2617"/>
            <a:ext cx="5039588" cy="13702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">
                <a:extLst>
                  <a:ext uri="{FF2B5EF4-FFF2-40B4-BE49-F238E27FC236}">
                    <a16:creationId xmlns:a16="http://schemas.microsoft.com/office/drawing/2014/main" id="{8D7A9EDD-283F-4888-918D-A3F7AB3EAD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163963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7225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">
                <a:extLst>
                  <a:ext uri="{FF2B5EF4-FFF2-40B4-BE49-F238E27FC236}">
                    <a16:creationId xmlns:a16="http://schemas.microsoft.com/office/drawing/2014/main" id="{8D7A9EDD-283F-4888-918D-A3F7AB3EAD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163963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80" t="-1563" r="-50136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370" t="-1563" r="-40479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563" r="-3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00000" t="-1563" r="-2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02740" t="-1563" r="-10342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99320" t="-1563" r="-2721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80" t="-104839" r="-5013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80" t="-208197" r="-5013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state_00">
            <a:extLst>
              <a:ext uri="{FF2B5EF4-FFF2-40B4-BE49-F238E27FC236}">
                <a16:creationId xmlns:a16="http://schemas.microsoft.com/office/drawing/2014/main" id="{ABAE46F2-E735-42CD-81D5-E4987AE840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361" y="3837641"/>
            <a:ext cx="4138500" cy="1849784"/>
          </a:xfrm>
          <a:prstGeom prst="rect">
            <a:avLst/>
          </a:prstGeom>
        </p:spPr>
      </p:pic>
      <p:pic>
        <p:nvPicPr>
          <p:cNvPr id="24" name="state_01">
            <a:extLst>
              <a:ext uri="{FF2B5EF4-FFF2-40B4-BE49-F238E27FC236}">
                <a16:creationId xmlns:a16="http://schemas.microsoft.com/office/drawing/2014/main" id="{50CBF8AA-79DD-4DFE-A2AC-0D6AD9787E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361" y="3842867"/>
            <a:ext cx="4138500" cy="1839333"/>
          </a:xfrm>
          <a:prstGeom prst="rect">
            <a:avLst/>
          </a:prstGeom>
        </p:spPr>
      </p:pic>
      <p:pic>
        <p:nvPicPr>
          <p:cNvPr id="26" name="state_02">
            <a:extLst>
              <a:ext uri="{FF2B5EF4-FFF2-40B4-BE49-F238E27FC236}">
                <a16:creationId xmlns:a16="http://schemas.microsoft.com/office/drawing/2014/main" id="{53E03208-75B9-4639-B955-2DA3E21359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361" y="3842867"/>
            <a:ext cx="4138500" cy="1839333"/>
          </a:xfrm>
          <a:prstGeom prst="rect">
            <a:avLst/>
          </a:prstGeom>
        </p:spPr>
      </p:pic>
      <p:pic>
        <p:nvPicPr>
          <p:cNvPr id="28" name="state_03">
            <a:extLst>
              <a:ext uri="{FF2B5EF4-FFF2-40B4-BE49-F238E27FC236}">
                <a16:creationId xmlns:a16="http://schemas.microsoft.com/office/drawing/2014/main" id="{50C37EBE-2EB0-4A84-8039-7855BC6148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361" y="3842867"/>
            <a:ext cx="4138500" cy="1839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table_j1">
                <a:extLst>
                  <a:ext uri="{FF2B5EF4-FFF2-40B4-BE49-F238E27FC236}">
                    <a16:creationId xmlns:a16="http://schemas.microsoft.com/office/drawing/2014/main" id="{0AED96B4-4B34-469A-A86F-03D5255CB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080630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7225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table_j1">
                <a:extLst>
                  <a:ext uri="{FF2B5EF4-FFF2-40B4-BE49-F238E27FC236}">
                    <a16:creationId xmlns:a16="http://schemas.microsoft.com/office/drawing/2014/main" id="{0AED96B4-4B34-469A-A86F-03D5255CB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080630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680" t="-1563" r="-50136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1370" t="-1563" r="-40479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1563" r="-3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300000" t="-1563" r="-2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402740" t="-1563" r="-10342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499320" t="-1563" r="-2721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680" t="-104839" r="-5013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680" t="-208197" r="-5013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table_j2">
                <a:extLst>
                  <a:ext uri="{FF2B5EF4-FFF2-40B4-BE49-F238E27FC236}">
                    <a16:creationId xmlns:a16="http://schemas.microsoft.com/office/drawing/2014/main" id="{96FB37E2-6E5A-427A-8266-EAD3E86502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3233054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7225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table_j2">
                <a:extLst>
                  <a:ext uri="{FF2B5EF4-FFF2-40B4-BE49-F238E27FC236}">
                    <a16:creationId xmlns:a16="http://schemas.microsoft.com/office/drawing/2014/main" id="{96FB37E2-6E5A-427A-8266-EAD3E86502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3233054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680" t="-1563" r="-50136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01370" t="-1563" r="-40479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00000" t="-1563" r="-3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300000" t="-1563" r="-2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402740" t="-1563" r="-10342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499320" t="-1563" r="-2721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680" t="-104839" r="-5013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680" t="-208197" r="-5013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5" name="state_04">
            <a:extLst>
              <a:ext uri="{FF2B5EF4-FFF2-40B4-BE49-F238E27FC236}">
                <a16:creationId xmlns:a16="http://schemas.microsoft.com/office/drawing/2014/main" id="{36462B6F-178C-492A-8F23-80801B5729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362" y="3842867"/>
            <a:ext cx="4138499" cy="1839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le_j2_j1">
                <a:extLst>
                  <a:ext uri="{FF2B5EF4-FFF2-40B4-BE49-F238E27FC236}">
                    <a16:creationId xmlns:a16="http://schemas.microsoft.com/office/drawing/2014/main" id="{8A0D5DB9-3194-4A06-B1F0-69E422A4D8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744718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7225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trike="noStrike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trike="noStrike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trike="noStrike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trike="noStrike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le_j2_j1">
                <a:extLst>
                  <a:ext uri="{FF2B5EF4-FFF2-40B4-BE49-F238E27FC236}">
                    <a16:creationId xmlns:a16="http://schemas.microsoft.com/office/drawing/2014/main" id="{8A0D5DB9-3194-4A06-B1F0-69E422A4D8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744718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680" t="-1563" r="-50136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1370" t="-1563" r="-40479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200000" t="-1563" r="-3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300000" t="-1563" r="-2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402740" t="-1563" r="-10342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499320" t="-1563" r="-2721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680" t="-104839" r="-5013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680" t="-208197" r="-5013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611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Parallel threads executed together as a “gang”</a:t>
            </a:r>
          </a:p>
          <a:p>
            <a:r>
              <a:rPr lang="en-GB" noProof="0" dirty="0"/>
              <a:t>Execution does not start until there are enough free cores</a:t>
            </a:r>
          </a:p>
          <a:p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gang?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5" y="3201791"/>
            <a:ext cx="4772332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1E9B9-EB0B-4B36-A5AA-93FB543E26E4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4A39A-8F7C-42A7-A738-F859652F4095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  <a:p>
            <a:r>
              <a:rPr lang="en-GB" noProof="0" dirty="0"/>
              <a:t>Avoids overhead when loading initial data</a:t>
            </a:r>
          </a:p>
          <a:p>
            <a:r>
              <a:rPr lang="en-GB" noProof="0" dirty="0"/>
              <a:t>Shows its full potential when executed non-preemptively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4247" y="3267705"/>
            <a:ext cx="4168728" cy="2460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5814" y="3267259"/>
            <a:ext cx="4170242" cy="2461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9B5F2-3716-4FB8-9086-F548511AB9F4}"/>
              </a:ext>
            </a:extLst>
          </p:cNvPr>
          <p:cNvSpPr txBox="1"/>
          <p:nvPr/>
        </p:nvSpPr>
        <p:spPr>
          <a:xfrm>
            <a:off x="162261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E68DB-9904-4F07-811B-BB582E7DEAA7}"/>
              </a:ext>
            </a:extLst>
          </p:cNvPr>
          <p:cNvSpPr txBox="1"/>
          <p:nvPr/>
        </p:nvSpPr>
        <p:spPr>
          <a:xfrm>
            <a:off x="739588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932893-4BFE-4DAF-B9E8-2CEA00998AC4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</a:p>
          <a:p>
            <a:r>
              <a:rPr lang="en-GB" b="1" noProof="0" dirty="0"/>
              <a:t>Malleable</a:t>
            </a:r>
            <a:r>
              <a:rPr lang="en-GB" noProof="0" dirty="0"/>
              <a:t>: number of cores can change during runtime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E4F40-FF53-47A7-BB50-C800D4DA7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2426</Words>
  <Application>Microsoft Office PowerPoint</Application>
  <PresentationFormat>Widescreen</PresentationFormat>
  <Paragraphs>528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Office Theme</vt:lpstr>
      <vt:lpstr>Scheduling Analysis of Limited-Preemptive Moldable Gang Tasks</vt:lpstr>
      <vt:lpstr>Scheduling Analysis </vt:lpstr>
      <vt:lpstr>How does SAG work?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Job-Level Fixed Priority Scheduler for Gang</vt:lpstr>
      <vt:lpstr>Difficulties related to SAG</vt:lpstr>
      <vt:lpstr>Analysis</vt:lpstr>
      <vt:lpstr>Analysis</vt:lpstr>
      <vt:lpstr>Analysis</vt:lpstr>
      <vt:lpstr>Analysis</vt:lpstr>
      <vt:lpstr>Temporary results</vt:lpstr>
      <vt:lpstr>Pessimism identified</vt:lpstr>
      <vt:lpstr>New scheduler</vt:lpstr>
      <vt:lpstr>New Scheduler</vt:lpstr>
      <vt:lpstr>New Scheduler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</dc:creator>
  <cp:lastModifiedBy>Joan Marcè Igual</cp:lastModifiedBy>
  <cp:revision>110</cp:revision>
  <dcterms:created xsi:type="dcterms:W3CDTF">2020-05-04T13:20:13Z</dcterms:created>
  <dcterms:modified xsi:type="dcterms:W3CDTF">2020-05-09T17:13:44Z</dcterms:modified>
</cp:coreProperties>
</file>