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2" r:id="rId19"/>
    <p:sldId id="275" r:id="rId20"/>
    <p:sldId id="278" r:id="rId21"/>
    <p:sldId id="276" r:id="rId22"/>
    <p:sldId id="277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126" y="708"/>
      </p:cViewPr>
      <p:guideLst/>
    </p:cSldViewPr>
  </p:slideViewPr>
  <p:outlineViewPr>
    <p:cViewPr>
      <p:scale>
        <a:sx n="33" d="100"/>
        <a:sy n="33" d="100"/>
      </p:scale>
      <p:origin x="0" y="-71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23/02/2020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990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4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616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097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809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099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17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69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692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2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794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40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321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478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81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v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a</a:t>
            </a:r>
            <a:r>
              <a:rPr lang="en-150" dirty="0"/>
              <a:t>g</a:t>
            </a:r>
            <a:r>
              <a:rPr lang="en-GB" dirty="0"/>
              <a:t>e</a:t>
            </a:r>
            <a:r>
              <a:rPr lang="en-150" dirty="0"/>
              <a:t>s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o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s?</a:t>
            </a:r>
          </a:p>
          <a:p>
            <a:endParaRPr lang="en-150" dirty="0"/>
          </a:p>
          <a:p>
            <a:r>
              <a:rPr lang="en-150" dirty="0"/>
              <a:t>Here there are two jobs, scheduled under a global scheduling, that communicate. Job 1 has been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 </a:t>
            </a:r>
            <a:r>
              <a:rPr lang="en-GB" dirty="0"/>
              <a:t>a</a:t>
            </a:r>
            <a:r>
              <a:rPr lang="en-150" dirty="0"/>
              <a:t>f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he data and now job 0 has to wait in order to send the processed data back.</a:t>
            </a:r>
          </a:p>
          <a:p>
            <a:endParaRPr lang="en-150" dirty="0"/>
          </a:p>
          <a:p>
            <a:r>
              <a:rPr lang="en-150" dirty="0"/>
              <a:t>If we were to </a:t>
            </a:r>
            <a:r>
              <a:rPr lang="en-GB" dirty="0"/>
              <a:t>u</a:t>
            </a:r>
            <a:r>
              <a:rPr lang="en-150" dirty="0"/>
              <a:t>s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have a more </a:t>
            </a:r>
            <a:r>
              <a:rPr lang="en-GB" dirty="0"/>
              <a:t>e</a:t>
            </a:r>
            <a:r>
              <a:rPr lang="en-150" dirty="0"/>
              <a:t>f</a:t>
            </a:r>
            <a:r>
              <a:rPr lang="en-GB" dirty="0"/>
              <a:t>f</a:t>
            </a:r>
            <a:r>
              <a:rPr lang="en-150" dirty="0"/>
              <a:t>i</a:t>
            </a:r>
            <a:r>
              <a:rPr lang="en-GB" dirty="0"/>
              <a:t>c</a:t>
            </a:r>
            <a:r>
              <a:rPr lang="en-150" dirty="0"/>
              <a:t>i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y</a:t>
            </a:r>
            <a:r>
              <a:rPr lang="en-GB" dirty="0"/>
              <a:t>n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z</a:t>
            </a:r>
            <a:r>
              <a:rPr lang="en-GB" dirty="0"/>
              <a:t>a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o</a:t>
            </a:r>
            <a:r>
              <a:rPr lang="en-150" dirty="0"/>
              <a:t>d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 1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y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i</a:t>
            </a:r>
            <a:r>
              <a:rPr lang="en-150" dirty="0"/>
              <a:t>t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84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e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s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-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 data before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. All t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e </a:t>
            </a:r>
            <a:r>
              <a:rPr lang="en-GB" dirty="0"/>
              <a:t>j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independent but they preload the same data. However, they have to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 for t</a:t>
            </a:r>
            <a:r>
              <a:rPr lang="en-GB" dirty="0"/>
              <a:t>he</a:t>
            </a:r>
            <a:r>
              <a:rPr lang="en-150" dirty="0"/>
              <a:t> access to the memory bus.</a:t>
            </a:r>
          </a:p>
          <a:p>
            <a:endParaRPr lang="en-150" dirty="0"/>
          </a:p>
          <a:p>
            <a:r>
              <a:rPr lang="en-150" dirty="0"/>
              <a:t>How</a:t>
            </a:r>
            <a:r>
              <a:rPr lang="en-GB" dirty="0"/>
              <a:t>e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&gt;,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u</a:t>
            </a:r>
            <a:r>
              <a:rPr lang="en-150" dirty="0"/>
              <a:t>s</a:t>
            </a:r>
            <a:r>
              <a:rPr lang="en-GB" dirty="0"/>
              <a:t>e</a:t>
            </a:r>
            <a:r>
              <a:rPr lang="en-150" dirty="0"/>
              <a:t> gang scheduling they can load the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 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o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r</a:t>
            </a:r>
            <a:r>
              <a:rPr lang="en-GB" dirty="0"/>
              <a:t>c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.</a:t>
            </a:r>
          </a:p>
          <a:p>
            <a:endParaRPr lang="en-150" dirty="0"/>
          </a:p>
          <a:p>
            <a:r>
              <a:rPr lang="en-150" dirty="0"/>
              <a:t>These aspects of gang scheduling show their true potential if executed non-preemptively.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45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o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g, </a:t>
            </a:r>
            <a:r>
              <a:rPr lang="en-GB" dirty="0"/>
              <a:t>w</a:t>
            </a:r>
            <a:r>
              <a:rPr lang="en-150" dirty="0"/>
              <a:t>e can have three types:</a:t>
            </a:r>
          </a:p>
          <a:p>
            <a:endParaRPr lang="en-150" dirty="0"/>
          </a:p>
          <a:p>
            <a:r>
              <a:rPr lang="en-GB" dirty="0"/>
              <a:t>W</a:t>
            </a:r>
            <a:r>
              <a:rPr lang="en-150" dirty="0"/>
              <a:t>e can have a task where the number of cores is assigned by the programmer. For example three cores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10 time units each.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&gt;This is called rigid gang.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7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If the job has a v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ores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&gt;where usually the total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k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 diminishes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as the number of cores are reduced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&gt;it’s called moldable </a:t>
            </a:r>
            <a:r>
              <a:rPr lang="en-GB" dirty="0"/>
              <a:t>g</a:t>
            </a:r>
            <a:r>
              <a:rPr lang="en-150" dirty="0"/>
              <a:t>ang scheduling.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53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y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v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, &lt;click&gt; it’s called malleable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672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o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d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e </a:t>
            </a:r>
            <a:r>
              <a:rPr lang="en-GB" dirty="0"/>
              <a:t>i</a:t>
            </a:r>
            <a:r>
              <a:rPr lang="en-150" dirty="0"/>
              <a:t>n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i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 introduced in the context of high-performance computing.</a:t>
            </a:r>
          </a:p>
          <a:p>
            <a:endParaRPr lang="en-150" dirty="0"/>
          </a:p>
          <a:p>
            <a:r>
              <a:rPr lang="en-150" dirty="0"/>
              <a:t>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&gt;As for real-time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k</a:t>
            </a:r>
            <a:r>
              <a:rPr lang="en-150" dirty="0"/>
              <a:t>n</a:t>
            </a:r>
            <a:r>
              <a:rPr lang="en-GB" dirty="0"/>
              <a:t>o</a:t>
            </a:r>
            <a:r>
              <a:rPr lang="en-150" dirty="0"/>
              <a:t>w &lt;click&gt; that the fixed-priority scheduler is not predictable or sustainable. 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d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y,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s</a:t>
            </a:r>
            <a:r>
              <a:rPr lang="en-150" dirty="0"/>
              <a:t>t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d </a:t>
            </a:r>
            <a:r>
              <a:rPr lang="en-GB" dirty="0"/>
              <a:t>i</a:t>
            </a:r>
            <a:r>
              <a:rPr lang="en-150" dirty="0"/>
              <a:t>s focused in fully-preemptive </a:t>
            </a:r>
            <a:r>
              <a:rPr lang="en-GB" dirty="0"/>
              <a:t>s</a:t>
            </a:r>
            <a:r>
              <a:rPr lang="en-150" dirty="0"/>
              <a:t>o</a:t>
            </a:r>
            <a:r>
              <a:rPr lang="en-GB" dirty="0"/>
              <a:t>l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s</a:t>
            </a:r>
            <a:r>
              <a:rPr lang="en-150" dirty="0"/>
              <a:t> like an optimal scheduler for rigid gang or a scheduler for moldable tasks.</a:t>
            </a:r>
          </a:p>
          <a:p>
            <a:endParaRPr lang="en-150" dirty="0"/>
          </a:p>
          <a:p>
            <a:r>
              <a:rPr lang="en-150" dirty="0"/>
              <a:t>Finally,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p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type of gang tasks called &lt;click&gt;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h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 modelled as a succession of bundles and that’s where our definition of limited-preemptive comes from.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2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2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23/02/2020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4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23/02/2020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1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10.png"/><Relationship Id="rId5" Type="http://schemas.openxmlformats.org/officeDocument/2006/relationships/image" Target="../media/image28.png"/><Relationship Id="rId15" Type="http://schemas.openxmlformats.org/officeDocument/2006/relationships/image" Target="../media/image35.png"/><Relationship Id="rId10" Type="http://schemas.openxmlformats.org/officeDocument/2006/relationships/image" Target="../media/image300.png"/><Relationship Id="rId4" Type="http://schemas.openxmlformats.org/officeDocument/2006/relationships/image" Target="../media/image27.png"/><Relationship Id="rId9" Type="http://schemas.openxmlformats.org/officeDocument/2006/relationships/image" Target="../media/image290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23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41.png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Malleable Gang Tasks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549479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24</a:t>
            </a:r>
            <a:r>
              <a:rPr lang="en-150" baseline="30000" dirty="0"/>
              <a:t>th</a:t>
            </a:r>
            <a:r>
              <a:rPr lang="en-150" dirty="0"/>
              <a:t> of February, 2020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0E9EF5F-F7B0-4F8A-9BC4-1D072038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4466" y="3447334"/>
            <a:ext cx="1729948" cy="172994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ABC4E16-8039-4946-9B77-C82C643C0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64" y="4312308"/>
            <a:ext cx="1275716" cy="12757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578E86-514F-41DA-B674-5590A1DE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9662" y="3447334"/>
            <a:ext cx="1729948" cy="1729948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26" y="3981810"/>
            <a:ext cx="1208852" cy="457800"/>
          </a:xfrm>
          <a:prstGeom prst="rect">
            <a:avLst/>
          </a:pr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310056D8-AEC7-44D7-B74F-23958C505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84" y="3981809"/>
            <a:ext cx="1208852" cy="457800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0CA3D4E2-405B-48AC-AE65-0E4DE68E9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65" y="4544115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511-9365-4A7D-80BF-399D510B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Summarizing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4231-F9F9-4019-AF12-1BDB268D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Rigid gang reserves the whole block</a:t>
            </a:r>
          </a:p>
          <a:p>
            <a:r>
              <a:rPr lang="en-GB" noProof="0" dirty="0"/>
              <a:t>Bundled creates multiple rigid blocks with dependencies</a:t>
            </a:r>
          </a:p>
          <a:p>
            <a:r>
              <a:rPr lang="en-GB" noProof="0" dirty="0"/>
              <a:t>Limited-Preemptive tries to schedule these blocks in a moldable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2D5A4-DDCF-4A61-922F-712272E1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F3EB-DBDB-4A69-B86A-776206493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8F33F-3409-43F1-855B-E3F83ED81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69E881-857F-4867-8011-F4A9B6CF8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20F7C-FC84-411B-AAED-2E85828F02C1}"/>
              </a:ext>
            </a:extLst>
          </p:cNvPr>
          <p:cNvSpPr txBox="1"/>
          <p:nvPr/>
        </p:nvSpPr>
        <p:spPr>
          <a:xfrm>
            <a:off x="4409090" y="5678675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i</a:t>
            </a:r>
            <a:r>
              <a:rPr lang="en-150" dirty="0"/>
              <a:t>d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scheduling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03E46-F4C6-4DF4-AE16-7C4911136C91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81545-FCAD-40C3-B4A0-EEF1D4D4FC55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-Preemptive scheduling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0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  <p:bldP spid="12" grpId="0"/>
      <p:bldP spid="12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59A8-BEC8-45A9-8006-AA2FD692E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Our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A6F23-A0F0-42D4-8D10-191E659F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0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0C6E-572A-41C8-A2C6-BE42B94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24B-E360-4C4B-A683-0F4EB1C7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Design </a:t>
            </a:r>
            <a:r>
              <a:rPr lang="en-GB" dirty="0"/>
              <a:t>an accurate </a:t>
            </a:r>
            <a:r>
              <a:rPr lang="en-GB" noProof="0" dirty="0"/>
              <a:t>schedulability analysis for limited-preemptive moldable gang tasks</a:t>
            </a:r>
          </a:p>
          <a:p>
            <a:r>
              <a:rPr lang="en-GB" noProof="0" dirty="0"/>
              <a:t>Propose a new scheduling algorithm to improve the schedulability of limited-preemptive moldable gang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DA1E5-3AAC-4F49-9C97-80AE971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8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59C3-3538-4735-974E-DE1D6E5E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Schedule Abstraction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B3AB-8D09-414E-988D-844F27F8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Accurate and relatively fast analysis</a:t>
            </a:r>
          </a:p>
          <a:p>
            <a:pPr lvl="1"/>
            <a:r>
              <a:rPr lang="en-GB" noProof="0" dirty="0"/>
              <a:t>Faster than an exact analysis</a:t>
            </a:r>
          </a:p>
          <a:p>
            <a:pPr lvl="1"/>
            <a:r>
              <a:rPr lang="en-GB" noProof="0" dirty="0"/>
              <a:t>Not as pessimistic as closed-form analyses</a:t>
            </a:r>
          </a:p>
          <a:p>
            <a:r>
              <a:rPr lang="en-GB" noProof="0" dirty="0"/>
              <a:t>Models scheduler decisions</a:t>
            </a:r>
          </a:p>
          <a:p>
            <a:r>
              <a:rPr lang="en-GB" noProof="0" dirty="0"/>
              <a:t>Encodes core availability after every transition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2F6DA-6179-4B2A-B61D-31B244DE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13</a:t>
            </a:fld>
            <a:endParaRPr lang="en-GB" dirty="0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FB391515-6D5C-42D7-B1D0-BC0599807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2" y="4050971"/>
            <a:ext cx="7655858" cy="2026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9399D1-7F8F-44E2-9132-78762734574B}"/>
                  </a:ext>
                </a:extLst>
              </p:cNvPr>
              <p:cNvSpPr txBox="1"/>
              <p:nvPr/>
            </p:nvSpPr>
            <p:spPr>
              <a:xfrm>
                <a:off x="703383" y="5673968"/>
                <a:ext cx="3880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15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150" dirty="0"/>
                  <a:t>Number of cores for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9399D1-7F8F-44E2-9132-787627345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3" y="5673968"/>
                <a:ext cx="388033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9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1C0C-45E5-4B3D-A9D8-ACEB28DA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Job-Level Fixed Priority Scheduler for Gang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81FD-2868-4882-8387-BDCBDC704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Based on Global JLFP scheduler</a:t>
                </a:r>
              </a:p>
              <a:p>
                <a:pPr lvl="1"/>
                <a:r>
                  <a:rPr lang="en-GB" noProof="0" dirty="0"/>
                  <a:t>Work conserving scheduler</a:t>
                </a:r>
              </a:p>
              <a:p>
                <a:pPr lvl="1"/>
                <a:r>
                  <a:rPr lang="en-GB" noProof="0" dirty="0"/>
                  <a:t>Job with highest priority goes first</a:t>
                </a:r>
              </a:p>
              <a:p>
                <a:r>
                  <a:rPr lang="en-GB" noProof="0" dirty="0"/>
                  <a:t>Assigns maximum cores available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noProof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noProof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81FD-2868-4882-8387-BDCBDC704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8599-EA99-438D-8DCB-B9F33B7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1203-3184-4727-A710-7B6616D9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Difficulties related to SAG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763F-2D79-4342-88AF-4CDE15D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We have to consider all scenarios. </a:t>
            </a:r>
          </a:p>
          <a:p>
            <a:r>
              <a:rPr lang="en-GB" noProof="0" dirty="0"/>
              <a:t>The scheduler has to decide:</a:t>
            </a:r>
          </a:p>
          <a:p>
            <a:pPr lvl="1"/>
            <a:r>
              <a:rPr lang="en-GB" noProof="0" dirty="0"/>
              <a:t>When to release a job</a:t>
            </a:r>
          </a:p>
          <a:p>
            <a:pPr lvl="1"/>
            <a:r>
              <a:rPr lang="en-GB" noProof="0" dirty="0"/>
              <a:t>How many cores to assign to this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4C30-A3E3-4EB4-B4F2-6F34A7F6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7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D4D456E-405E-4FF4-8434-543D31B39F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24700"/>
                <a:ext cx="10515600" cy="28952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Start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Start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𝐸𝐹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Finishing Time</a:t>
                </a:r>
              </a:p>
              <a:p>
                <a:pPr>
                  <a:lnSpc>
                    <a:spcPct val="111000"/>
                  </a:lnSpc>
                </a:pP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𝐿𝐹</m:t>
                    </m:r>
                    <m:sSub>
                      <m:sSub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Finishing Time</a:t>
                </a:r>
              </a:p>
              <a:p>
                <a:endParaRPr lang="en-150" sz="11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D4D456E-405E-4FF4-8434-543D31B3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24700"/>
                <a:ext cx="10515600" cy="2895295"/>
              </a:xfrm>
              <a:prstGeom prst="rect">
                <a:avLst/>
              </a:prstGeom>
              <a:blipFill>
                <a:blip r:embed="rId3"/>
                <a:stretch>
                  <a:fillRect t="-1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FD6C67-5F0C-4A0B-9EB4-E9CDBAD1DB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467885"/>
                <a:ext cx="10515600" cy="645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150" sz="1100" dirty="0"/>
              </a:p>
              <a:p>
                <a:r>
                  <a:rPr lang="en-150" sz="3000" dirty="0"/>
                  <a:t>Create next state if: </a:t>
                </a:r>
                <a14:m>
                  <m:oMath xmlns:m="http://schemas.openxmlformats.org/officeDocument/2006/math">
                    <m:r>
                      <a:rPr lang="en-150" sz="300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150" sz="30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150" sz="300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sz="3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150" sz="3000" dirty="0"/>
              </a:p>
              <a:p>
                <a:endParaRPr lang="en-15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4FD6C67-5F0C-4A0B-9EB4-E9CDBAD1D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7885"/>
                <a:ext cx="10515600" cy="645185"/>
              </a:xfrm>
              <a:prstGeom prst="rect">
                <a:avLst/>
              </a:prstGeom>
              <a:blipFill>
                <a:blip r:embed="rId4"/>
                <a:stretch>
                  <a:fillRect l="-1043" b="-26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BA86C38-EEE5-4D00-83EC-5C8BD7D82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96044"/>
                <a:ext cx="10515600" cy="11856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A6D6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i="1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15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certainly available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BA86C38-EEE5-4D00-83EC-5C8BD7D82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6044"/>
                <a:ext cx="10515600" cy="1185657"/>
              </a:xfrm>
              <a:prstGeom prst="rect">
                <a:avLst/>
              </a:prstGeom>
              <a:blipFill>
                <a:blip r:embed="rId5"/>
                <a:stretch>
                  <a:fillRect t="-7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6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6044"/>
                <a:ext cx="10515600" cy="476030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GB" noProof="0" dirty="0"/>
                  <a:t> time at which we have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noProof="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GB" noProof="0" dirty="0"/>
                  <a:t> time at which we have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noProof="0" dirty="0"/>
                  <a:t> cores certainly available</a:t>
                </a:r>
              </a:p>
              <a:p>
                <a:pPr marL="0" indent="0">
                  <a:buNone/>
                </a:pPr>
                <a:endParaRPr lang="en-GB" sz="1100" noProof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Earliest Start Time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Latest Start Time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Earliest Finishing Time</a:t>
                </a:r>
                <a:endParaRPr lang="en-GB" b="0" noProof="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b="0" noProof="0" dirty="0"/>
                  <a:t> Latest Finishing Time</a:t>
                </a:r>
              </a:p>
              <a:p>
                <a:endParaRPr lang="en-GB" sz="1100" b="0" noProof="0" dirty="0"/>
              </a:p>
              <a:p>
                <a:r>
                  <a:rPr lang="en-GB" b="0" noProof="0" dirty="0"/>
                  <a:t>Create next state if: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GB" b="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6044"/>
                <a:ext cx="10515600" cy="4760306"/>
              </a:xfrm>
              <a:blipFill>
                <a:blip r:embed="rId3"/>
                <a:stretch>
                  <a:fillRect l="-1043" t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9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6342-39EA-49F8-8113-0AD19302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1" noProof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⁡{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GB" i="1" noProof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noProof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 noProof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i="1" noProof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}⁡</m:t>
                      </m:r>
                    </m:oMath>
                  </m:oMathPara>
                </a14:m>
                <a:endParaRPr lang="en-GB" noProof="0" dirty="0"/>
              </a:p>
              <a:p>
                <a:r>
                  <a:rPr lang="en-GB" noProof="0" dirty="0"/>
                  <a:t>Job cannot start before</a:t>
                </a:r>
              </a:p>
              <a:p>
                <a:pPr lvl="1"/>
                <a:r>
                  <a:rPr lang="en-GB" noProof="0" dirty="0"/>
                  <a:t>Being released</a:t>
                </a:r>
              </a:p>
              <a:p>
                <a:pPr lvl="1"/>
                <a:r>
                  <a:rPr lang="en-GB" noProof="0" dirty="0"/>
                  <a:t>Enough cores are available</a:t>
                </a:r>
              </a:p>
              <a:p>
                <a:pPr lvl="1"/>
                <a:endParaRPr lang="en-GB" sz="1100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𝑤𝑐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−1}</m:t>
                          </m:r>
                        </m:e>
                      </m:func>
                    </m:oMath>
                  </m:oMathPara>
                </a14:m>
                <a:endParaRPr lang="en-GB" noProof="0" dirty="0"/>
              </a:p>
              <a:p>
                <a:r>
                  <a:rPr lang="en-GB" noProof="0" dirty="0"/>
                  <a:t>Job cannot start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noProof="0" dirty="0"/>
                  <a:t> cores after: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noProof="0" dirty="0"/>
                  <a:t> cores are available as JLFP would schedule it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noProof="0" dirty="0"/>
                  <a:t> cores</a:t>
                </a:r>
              </a:p>
              <a:p>
                <a:pPr lvl="1"/>
                <a:r>
                  <a:rPr lang="en-GB" noProof="0" dirty="0"/>
                  <a:t>A lower priority task is ready because JLFP is work-conserving</a:t>
                </a:r>
              </a:p>
              <a:p>
                <a:pPr lvl="1"/>
                <a:r>
                  <a:rPr lang="en-GB" noProof="0" dirty="0"/>
                  <a:t>A higher priority task is ready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3DF4-3F90-412B-9F89-7440A42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79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E157-C9FA-4F23-A158-68A0E932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Obtain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GB" noProof="0" dirty="0"/>
                  <a:t> from: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𝐸𝐹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𝐿𝐹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sup>
                      </m:sSubSup>
                      <m:d>
                        <m:d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GB" b="0" noProof="0" dirty="0"/>
              </a:p>
              <a:p>
                <a:r>
                  <a:rPr lang="en-GB" b="0" noProof="0" dirty="0"/>
                  <a:t>And compute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1" noProof="0" smtClean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0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0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noProof="0" smtClean="0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⁡⁡</m:t>
                    </m:r>
                  </m:oMath>
                </a14:m>
                <a:endParaRPr lang="en-GB" b="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B2F4D-C086-424A-8691-0551FD8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19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Parallel threads executed together as a “gang”</a:t>
            </a:r>
          </a:p>
          <a:p>
            <a:r>
              <a:rPr lang="en-GB" noProof="0" dirty="0"/>
              <a:t>Execution does not start until there are enough free cores</a:t>
            </a:r>
          </a:p>
          <a:p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is gang?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98147A-15A6-4AB5-B3B2-6D87BE3DA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4" y="3095410"/>
            <a:ext cx="4772334" cy="23749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44108-5ECD-4FBE-8B81-E61FDF3AB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09"/>
            <a:ext cx="4772334" cy="237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247D8-7047-4682-A6C1-2406FA70A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10"/>
            <a:ext cx="4772334" cy="2374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4D571-B840-451D-A328-142B933B91C7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90924-C427-4429-BD8A-144FF1FF793D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B062D-4693-4767-BF75-40E5D6FB4771}"/>
              </a:ext>
            </a:extLst>
          </p:cNvPr>
          <p:cNvCxnSpPr/>
          <p:nvPr/>
        </p:nvCxnSpPr>
        <p:spPr>
          <a:xfrm>
            <a:off x="5029200" y="4249271"/>
            <a:ext cx="1308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69862-BBAA-4DE2-BBCE-5E1B2E4F4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7746A4-2947-4750-9897-B8B02CD8C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396DC-D529-4595-BEC0-B540077B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918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Limited-Preemptive Moldable Reservation Gang Scheduler</a:t>
            </a:r>
          </a:p>
          <a:p>
            <a:r>
              <a:rPr lang="en-GB" noProof="0" dirty="0"/>
              <a:t>Non-work conserving scheduler</a:t>
            </a:r>
          </a:p>
          <a:p>
            <a:r>
              <a:rPr lang="en-GB" noProof="0" dirty="0"/>
              <a:t>Reserve cores of higher-priority tasks and distribute the remaining ones among lower priority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586379"/>
                  </p:ext>
                </p:extLst>
              </p:nvPr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586379"/>
                  </p:ext>
                </p:extLst>
              </p:nvPr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9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J</a:t>
            </a:r>
            <a:r>
              <a:rPr lang="en-GB" dirty="0"/>
              <a:t>L</a:t>
            </a:r>
            <a:r>
              <a:rPr lang="en-150" dirty="0"/>
              <a:t>F</a:t>
            </a:r>
            <a:r>
              <a:rPr lang="en-GB" dirty="0"/>
              <a:t>P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287861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287861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1488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1488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046208"/>
                  </p:ext>
                </p:extLst>
              </p:nvPr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046208"/>
                  </p:ext>
                </p:extLst>
              </p:nvPr>
            </p:nvGraphicFramePr>
            <p:xfrm>
              <a:off x="7306233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676931"/>
                  </p:ext>
                </p:extLst>
              </p:nvPr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676931"/>
                  </p:ext>
                </p:extLst>
              </p:nvPr>
            </p:nvGraphicFramePr>
            <p:xfrm>
              <a:off x="7306232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460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17" grpId="1"/>
      <p:bldP spid="17" grpId="2"/>
      <p:bldP spid="17" grpId="3"/>
      <p:bldP spid="19" grpId="0"/>
      <p:bldP spid="19" grpId="1"/>
      <p:bldP spid="20" grpId="0"/>
      <p:bldP spid="20" grpId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New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1903785"/>
          </a:xfrm>
        </p:spPr>
        <p:txBody>
          <a:bodyPr/>
          <a:lstStyle/>
          <a:p>
            <a:r>
              <a:rPr lang="en-GB" noProof="0" dirty="0"/>
              <a:t>Limited-Preemptive Moldable Reservation Gang Scheduler</a:t>
            </a:r>
          </a:p>
          <a:p>
            <a:r>
              <a:rPr lang="en-GB" noProof="0" dirty="0"/>
              <a:t>Non-work conserving scheduler</a:t>
            </a:r>
          </a:p>
          <a:p>
            <a:r>
              <a:rPr lang="en-GB" noProof="0" dirty="0"/>
              <a:t>Reserve cores of higher-priority tasks and distribute the remaining ones among lower priority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22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399" y="3699556"/>
            <a:ext cx="5087383" cy="2337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C28923-C96B-467C-92DB-DAF6989AD4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001" y="3698249"/>
            <a:ext cx="5093073" cy="2339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626991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626991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626875"/>
                <a:ext cx="1702217" cy="369332"/>
              </a:xfrm>
              <a:prstGeom prst="rect">
                <a:avLst/>
              </a:prstGeom>
              <a:blipFill>
                <a:blip r:embed="rId13"/>
                <a:stretch>
                  <a:fillRect l="-2857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LPMRGS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793853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2F0500D8-6B19-4C51-9DD1-01EE1DF4DA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793853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059445"/>
                  </p:ext>
                </p:extLst>
              </p:nvPr>
            </p:nvGraphicFramePr>
            <p:xfrm>
              <a:off x="7306234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D617EE23-CA36-49F3-8FBB-D52E687601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059445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65242"/>
                  </p:ext>
                </p:extLst>
              </p:nvPr>
            </p:nvGraphicFramePr>
            <p:xfrm>
              <a:off x="7306233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6373ECC3-B5BB-4F3C-BB1E-BD0201EBB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65242"/>
                  </p:ext>
                </p:extLst>
              </p:nvPr>
            </p:nvGraphicFramePr>
            <p:xfrm>
              <a:off x="7306233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026159"/>
                  </p:ext>
                </p:extLst>
              </p:nvPr>
            </p:nvGraphicFramePr>
            <p:xfrm>
              <a:off x="7306232" y="3920066"/>
              <a:ext cx="3756211" cy="190671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8F27059C-91A7-41D6-8844-EE9726E34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2026159"/>
                  </p:ext>
                </p:extLst>
              </p:nvPr>
            </p:nvGraphicFramePr>
            <p:xfrm>
              <a:off x="7306232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7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81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8" grpId="1"/>
      <p:bldP spid="17" grpId="0"/>
      <p:bldP spid="17" grpId="1"/>
      <p:bldP spid="17" grpId="2"/>
      <p:bldP spid="17" grpId="4"/>
      <p:bldP spid="19" grpId="0"/>
      <p:bldP spid="19" grpId="1"/>
      <p:bldP spid="20" grpId="0"/>
      <p:bldP spid="20" grpId="1"/>
      <p:bldP spid="20" grpId="2"/>
      <p:bldP spid="20" grpId="3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23</a:t>
            </a:fld>
            <a:endParaRPr lang="en-GB" dirty="0"/>
          </a:p>
        </p:txBody>
      </p:sp>
      <p:pic>
        <p:nvPicPr>
          <p:cNvPr id="20" name="T=5" descr="A close up of a map&#10;&#10;Description automatically generated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18" y="594599"/>
            <a:ext cx="6750364" cy="5498194"/>
          </a:xfrm>
          <a:prstGeom prst="rect">
            <a:avLst/>
          </a:prstGeom>
        </p:spPr>
      </p:pic>
      <p:pic>
        <p:nvPicPr>
          <p:cNvPr id="22" name="T=10" descr="A close up of a map&#10;&#10;Description automatically generated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18" y="594599"/>
            <a:ext cx="6750364" cy="5498194"/>
          </a:xfrm>
          <a:prstGeom prst="rect">
            <a:avLst/>
          </a:prstGeom>
        </p:spPr>
      </p:pic>
      <p:pic>
        <p:nvPicPr>
          <p:cNvPr id="24" name="T=20" descr="A close up of a map&#10;&#10;Description automatically generated">
            <a:extLst>
              <a:ext uri="{FF2B5EF4-FFF2-40B4-BE49-F238E27FC236}">
                <a16:creationId xmlns:a16="http://schemas.microsoft.com/office/drawing/2014/main" id="{89227E96-5D83-4209-B43B-40B8ECAB4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18" y="594599"/>
            <a:ext cx="6750364" cy="549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78C2-1ECD-4E15-B589-CA7F5A0F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F329-5939-49EA-BFFD-9998685E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Gang scheduling is an interesting problem with a lot that can be done</a:t>
            </a:r>
          </a:p>
          <a:p>
            <a:r>
              <a:rPr lang="en-GB" dirty="0"/>
              <a:t>A faster and more accurate </a:t>
            </a:r>
            <a:r>
              <a:rPr lang="en-150" dirty="0"/>
              <a:t>analysis </a:t>
            </a:r>
            <a:r>
              <a:rPr lang="en-GB" dirty="0"/>
              <a:t>can be defined </a:t>
            </a:r>
            <a:r>
              <a:rPr lang="en-150" dirty="0"/>
              <a:t>w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AG</a:t>
            </a:r>
            <a:endParaRPr lang="en-GB" dirty="0"/>
          </a:p>
          <a:p>
            <a:r>
              <a:rPr lang="en-GB" dirty="0"/>
              <a:t>Its</a:t>
            </a:r>
            <a:r>
              <a:rPr lang="en-150" dirty="0"/>
              <a:t> moldable</a:t>
            </a:r>
            <a:r>
              <a:rPr lang="en-GB" dirty="0"/>
              <a:t> properties can be used with the proper scheduler</a:t>
            </a:r>
            <a:endParaRPr lang="en-150" dirty="0"/>
          </a:p>
          <a:p>
            <a:r>
              <a:rPr lang="en-150" dirty="0"/>
              <a:t>Questions?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9EBA-6E14-47B4-990F-23C3648C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33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gang?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Efficient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445" y="3201791"/>
            <a:ext cx="4772332" cy="222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7222" y="3138865"/>
            <a:ext cx="4772334" cy="22880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156A8-7E1A-46AB-B3D8-76B5DA14592F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F1E9B9-EB0B-4B36-A5AA-93FB543E26E4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4A39A-8F7C-42A7-A738-F859652F4095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gang?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Efficient synchronization</a:t>
            </a:r>
          </a:p>
          <a:p>
            <a:r>
              <a:rPr lang="en-GB" noProof="0" dirty="0"/>
              <a:t>Avoids overhead when loading initial data</a:t>
            </a:r>
          </a:p>
          <a:p>
            <a:r>
              <a:rPr lang="en-GB" noProof="0" dirty="0"/>
              <a:t>Shows its full potential when executed non-preemptively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56" y="3124735"/>
            <a:ext cx="4653110" cy="2746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535" y="3124236"/>
            <a:ext cx="4654800" cy="2747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D9B5F2-3716-4FB8-9086-F548511AB9F4}"/>
              </a:ext>
            </a:extLst>
          </p:cNvPr>
          <p:cNvSpPr txBox="1"/>
          <p:nvPr/>
        </p:nvSpPr>
        <p:spPr>
          <a:xfrm>
            <a:off x="162261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E68DB-9904-4F07-811B-BB582E7DEAA7}"/>
              </a:ext>
            </a:extLst>
          </p:cNvPr>
          <p:cNvSpPr txBox="1"/>
          <p:nvPr/>
        </p:nvSpPr>
        <p:spPr>
          <a:xfrm>
            <a:off x="7395882" y="5800070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932893-4BFE-4DAF-B9E8-2CEA00998AC4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2414D-FCA4-430E-A634-7605D63A9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6170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  <a:p>
            <a:r>
              <a:rPr lang="en-GB" b="1" noProof="0" dirty="0"/>
              <a:t>Moldable</a:t>
            </a:r>
            <a:r>
              <a:rPr lang="en-GB" noProof="0" dirty="0"/>
              <a:t>: number of cores assigned during scheduling</a:t>
            </a:r>
            <a:endParaRPr lang="en-GB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18715-9E1F-4E3C-8307-FAA637848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1686" cy="25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Types of 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Rigid</a:t>
            </a:r>
            <a:r>
              <a:rPr lang="en-GB" noProof="0" dirty="0"/>
              <a:t>: number of cores set by programmer</a:t>
            </a:r>
          </a:p>
          <a:p>
            <a:r>
              <a:rPr lang="en-GB" b="1" noProof="0" dirty="0"/>
              <a:t>Moldable</a:t>
            </a:r>
            <a:r>
              <a:rPr lang="en-GB" noProof="0" dirty="0"/>
              <a:t>: number of cores assigned during scheduling</a:t>
            </a:r>
          </a:p>
          <a:p>
            <a:r>
              <a:rPr lang="en-GB" b="1" noProof="0" dirty="0"/>
              <a:t>Malleable</a:t>
            </a:r>
            <a:r>
              <a:rPr lang="en-GB" noProof="0" dirty="0"/>
              <a:t>: number of cores can change during runtime</a:t>
            </a:r>
            <a:endParaRPr lang="en-GB" b="1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917" y="3429000"/>
            <a:ext cx="6966168" cy="257383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1E4F40-FF53-47A7-BB50-C800D4DA7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EABAB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D00-8EE4-4735-BEDE-BEB1F93D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BE75-4890-4E9C-B99F-CDE75D2B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Introduced in the context of high-performance computing</a:t>
            </a:r>
            <a:r>
              <a:rPr lang="en-GB" baseline="30000" noProof="0" dirty="0"/>
              <a:t>[1]</a:t>
            </a:r>
          </a:p>
          <a:p>
            <a:r>
              <a:rPr lang="en-GB" noProof="0" dirty="0"/>
              <a:t>In real-time:</a:t>
            </a:r>
          </a:p>
          <a:p>
            <a:pPr lvl="1"/>
            <a:r>
              <a:rPr lang="en-GB" noProof="0" dirty="0"/>
              <a:t>We know that JLFP scheduler is not predictable/sustainable</a:t>
            </a:r>
            <a:r>
              <a:rPr lang="en-GB" baseline="30000" noProof="0" dirty="0"/>
              <a:t>[2]</a:t>
            </a:r>
          </a:p>
          <a:p>
            <a:pPr lvl="1"/>
            <a:r>
              <a:rPr lang="en-GB" noProof="0" dirty="0"/>
              <a:t>Most of the work is focused in fully-preemptive solutions:</a:t>
            </a:r>
          </a:p>
          <a:p>
            <a:pPr lvl="2"/>
            <a:r>
              <a:rPr lang="en-GB" noProof="0" dirty="0"/>
              <a:t>Optimal scheduler for rigid gang (DP-Fair)</a:t>
            </a:r>
            <a:r>
              <a:rPr lang="en-GB" baseline="30000" noProof="0" dirty="0"/>
              <a:t>[3]</a:t>
            </a:r>
          </a:p>
          <a:p>
            <a:pPr lvl="2"/>
            <a:r>
              <a:rPr lang="en-GB" noProof="0" dirty="0"/>
              <a:t>Moldable scheduler</a:t>
            </a:r>
            <a:r>
              <a:rPr lang="en-GB" baseline="30000" noProof="0" dirty="0"/>
              <a:t>[4]</a:t>
            </a:r>
          </a:p>
          <a:p>
            <a:pPr lvl="1"/>
            <a:r>
              <a:rPr lang="en-GB" noProof="0" dirty="0">
                <a:solidFill>
                  <a:schemeClr val="accent2">
                    <a:lumMod val="75000"/>
                  </a:schemeClr>
                </a:solidFill>
              </a:rPr>
              <a:t>Bundled scheduling</a:t>
            </a:r>
            <a:r>
              <a:rPr lang="en-GB" baseline="30000" noProof="0" dirty="0"/>
              <a:t>[5]</a:t>
            </a:r>
          </a:p>
          <a:p>
            <a:pPr lvl="2"/>
            <a:r>
              <a:rPr lang="en-GB" noProof="0" dirty="0"/>
              <a:t>Tasks with precedence constraints modelled as a succession of bundles</a:t>
            </a:r>
          </a:p>
          <a:p>
            <a:pPr lvl="2"/>
            <a:r>
              <a:rPr lang="en-GB" noProof="0" dirty="0"/>
              <a:t>Our limited-preemptive definition comes from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137C-F653-40C2-B18A-E7333D55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DFA7-9760-4F17-BA63-549C8364FEE0}"/>
              </a:ext>
            </a:extLst>
          </p:cNvPr>
          <p:cNvSpPr txBox="1"/>
          <p:nvPr/>
        </p:nvSpPr>
        <p:spPr>
          <a:xfrm>
            <a:off x="1965435" y="6230227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[1]</a:t>
            </a:r>
            <a:r>
              <a:rPr lang="en-GB" sz="16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Ousterhout, 1982</a:t>
            </a:r>
            <a:endParaRPr lang="en-GB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CB406-3919-47F1-9CDC-EA2140840398}"/>
              </a:ext>
            </a:extLst>
          </p:cNvPr>
          <p:cNvSpPr/>
          <p:nvPr/>
        </p:nvSpPr>
        <p:spPr>
          <a:xfrm>
            <a:off x="1970201" y="6509688"/>
            <a:ext cx="223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[2]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Goossens et al., 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A36A-725C-4698-8AB5-96B138DAB20A}"/>
              </a:ext>
            </a:extLst>
          </p:cNvPr>
          <p:cNvSpPr txBox="1"/>
          <p:nvPr/>
        </p:nvSpPr>
        <p:spPr>
          <a:xfrm>
            <a:off x="4204139" y="6231435"/>
            <a:ext cx="22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aseline="3000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[</a:t>
            </a:r>
            <a:r>
              <a:rPr lang="en-150" dirty="0"/>
              <a:t>3</a:t>
            </a:r>
            <a:r>
              <a:rPr lang="en-GB" dirty="0"/>
              <a:t>]</a:t>
            </a:r>
            <a:r>
              <a:rPr lang="en-GB" baseline="0" dirty="0"/>
              <a:t>Goossens et al.,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7AEE6-C2FA-4ABD-9DE7-114CBD552E90}"/>
              </a:ext>
            </a:extLst>
          </p:cNvPr>
          <p:cNvSpPr/>
          <p:nvPr/>
        </p:nvSpPr>
        <p:spPr>
          <a:xfrm>
            <a:off x="4204139" y="6505185"/>
            <a:ext cx="203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</a:t>
            </a:r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Berten et al., 2011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52FAB-C182-4EE4-9293-695C1BDAB1CE}"/>
              </a:ext>
            </a:extLst>
          </p:cNvPr>
          <p:cNvSpPr/>
          <p:nvPr/>
        </p:nvSpPr>
        <p:spPr>
          <a:xfrm>
            <a:off x="6438076" y="6230227"/>
            <a:ext cx="198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[4]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Wasly et al., 2017</a:t>
            </a:r>
          </a:p>
        </p:txBody>
      </p:sp>
    </p:spTree>
    <p:extLst>
      <p:ext uri="{BB962C8B-B14F-4D97-AF65-F5344CB8AC3E}">
        <p14:creationId xmlns:p14="http://schemas.microsoft.com/office/powerpoint/2010/main" val="19481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4D4B-C6E4-46E8-800B-B31B15B9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402A-A4A9-4664-BAE6-9AF34DA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A419C-D1B9-49FD-B4F6-0F3B21314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2" y="1597572"/>
            <a:ext cx="11208316" cy="4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TUDelft_horizontal_template</Template>
  <TotalTime>477</TotalTime>
  <Words>2335</Words>
  <Application>Microsoft Office PowerPoint</Application>
  <PresentationFormat>Widescreen</PresentationFormat>
  <Paragraphs>444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Scheduling and Analysis of Limited-Preemptive Malleable Gang Tasks</vt:lpstr>
      <vt:lpstr>What is gang?</vt:lpstr>
      <vt:lpstr>Why gang?</vt:lpstr>
      <vt:lpstr>Why gang?</vt:lpstr>
      <vt:lpstr>Types of gang</vt:lpstr>
      <vt:lpstr>Types of gang</vt:lpstr>
      <vt:lpstr>Types of gang</vt:lpstr>
      <vt:lpstr>Previous work</vt:lpstr>
      <vt:lpstr>Summarizing</vt:lpstr>
      <vt:lpstr>Summarizing</vt:lpstr>
      <vt:lpstr>Our work</vt:lpstr>
      <vt:lpstr>Project goals</vt:lpstr>
      <vt:lpstr>Schedule Abstraction Graph</vt:lpstr>
      <vt:lpstr>Job-Level Fixed Priority Scheduler for Gang</vt:lpstr>
      <vt:lpstr>Difficulties related to SAG</vt:lpstr>
      <vt:lpstr>Analysis</vt:lpstr>
      <vt:lpstr>Analysis</vt:lpstr>
      <vt:lpstr>Analysis</vt:lpstr>
      <vt:lpstr>Analysis</vt:lpstr>
      <vt:lpstr>New scheduler</vt:lpstr>
      <vt:lpstr>New Scheduler</vt:lpstr>
      <vt:lpstr>New Scheduler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Malleable Gang Taks</dc:title>
  <dc:creator>Joan Marce i Igual</dc:creator>
  <cp:lastModifiedBy>Joan Marce i Igual</cp:lastModifiedBy>
  <cp:revision>236</cp:revision>
  <dcterms:created xsi:type="dcterms:W3CDTF">2020-02-18T15:41:45Z</dcterms:created>
  <dcterms:modified xsi:type="dcterms:W3CDTF">2020-02-23T21:09:44Z</dcterms:modified>
</cp:coreProperties>
</file>