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2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708" y="9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18/02/2020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208200" y="6222112"/>
            <a:ext cx="1260000" cy="6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150" dirty="0"/>
              <a:t>S</a:t>
            </a:r>
            <a:r>
              <a:rPr lang="en-GB" dirty="0"/>
              <a:t>c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y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s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le Gan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k</a:t>
            </a:r>
            <a:r>
              <a:rPr lang="en-150" dirty="0"/>
              <a:t>s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dirty="0"/>
              <a:t>Joan Marcè i Igual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499145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24</a:t>
            </a:r>
            <a:r>
              <a:rPr lang="en-150" baseline="30000" dirty="0"/>
              <a:t>th</a:t>
            </a:r>
            <a:r>
              <a:rPr lang="en-150" dirty="0"/>
              <a:t> of February,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511-9365-4A7D-80BF-399D510B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en-GB" dirty="0"/>
              <a:t>u</a:t>
            </a:r>
            <a:r>
              <a:rPr lang="en-150" dirty="0"/>
              <a:t>m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z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4231-F9F9-4019-AF12-1BDB268D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Rigid gang reserves the whole block</a:t>
            </a:r>
          </a:p>
          <a:p>
            <a:r>
              <a:rPr lang="en-150" dirty="0"/>
              <a:t>Bundled creates multiple rigid blocks w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p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i</a:t>
            </a:r>
            <a:r>
              <a:rPr lang="en-GB" dirty="0"/>
              <a:t>e</a:t>
            </a:r>
            <a:r>
              <a:rPr lang="en-150" dirty="0"/>
              <a:t>s</a:t>
            </a:r>
          </a:p>
          <a:p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m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these blocks in a moldable w</a:t>
            </a:r>
            <a:r>
              <a:rPr lang="en-GB" dirty="0"/>
              <a:t>a</a:t>
            </a:r>
            <a:r>
              <a:rPr lang="en-150" dirty="0"/>
              <a:t>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2D5A4-DDCF-4A61-922F-712272E1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F3EB-DBDB-4A69-B86A-776206493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8F33F-3409-43F1-855B-E3F83ED81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69E881-857F-4867-8011-F4A9B6CF8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20F7C-FC84-411B-AAED-2E85828F02C1}"/>
              </a:ext>
            </a:extLst>
          </p:cNvPr>
          <p:cNvSpPr txBox="1"/>
          <p:nvPr/>
        </p:nvSpPr>
        <p:spPr>
          <a:xfrm>
            <a:off x="4409090" y="5678675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i</a:t>
            </a:r>
            <a:r>
              <a:rPr lang="en-150" dirty="0"/>
              <a:t>d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scheduling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03E46-F4C6-4DF4-AE16-7C4911136C91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81545-FCAD-40C3-B4A0-EEF1D4D4FC55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-Preemptive scheduling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0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  <p:bldP spid="12" grpId="0"/>
      <p:bldP spid="12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59A8-BEC8-45A9-8006-AA2FD692E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r 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A6F23-A0F0-42D4-8D10-191E659F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0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0C6E-572A-41C8-A2C6-BE42B94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</a:t>
            </a:r>
            <a:r>
              <a:rPr lang="en-GB" dirty="0"/>
              <a:t>r</a:t>
            </a:r>
            <a:r>
              <a:rPr lang="en-150" dirty="0"/>
              <a:t>o</a:t>
            </a:r>
            <a:r>
              <a:rPr lang="en-GB" dirty="0"/>
              <a:t>j</a:t>
            </a:r>
            <a:r>
              <a:rPr lang="en-150" dirty="0"/>
              <a:t>e</a:t>
            </a:r>
            <a:r>
              <a:rPr lang="en-GB" dirty="0"/>
              <a:t>c</a:t>
            </a:r>
            <a:r>
              <a:rPr lang="en-150" dirty="0"/>
              <a:t>t </a:t>
            </a:r>
            <a:r>
              <a:rPr lang="en-GB" dirty="0"/>
              <a:t>g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24B-E360-4C4B-A683-0F4EB1C7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 </a:t>
            </a:r>
            <a:r>
              <a:rPr lang="en-GB" dirty="0"/>
              <a:t>a</a:t>
            </a:r>
            <a:r>
              <a:rPr lang="en-150" dirty="0"/>
              <a:t>c</a:t>
            </a:r>
            <a:r>
              <a:rPr lang="en-GB" dirty="0"/>
              <a:t>c</a:t>
            </a:r>
            <a:r>
              <a:rPr lang="en-150" dirty="0"/>
              <a:t>u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e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ability analysis for limited-preemptive moldable gang tasks</a:t>
            </a:r>
          </a:p>
          <a:p>
            <a:r>
              <a:rPr lang="en-150" dirty="0"/>
              <a:t>Propose a new scheduling algorithm to improve the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ability of limited-preemptive m</a:t>
            </a:r>
            <a:r>
              <a:rPr lang="en-GB" dirty="0"/>
              <a:t>o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DA1E5-3AAC-4F49-9C97-80AE971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8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59C3-3538-4735-974E-DE1D6E5E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Schedule Abstraction Graph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B3AB-8D09-414E-988D-844F27F8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c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y </a:t>
            </a:r>
            <a:r>
              <a:rPr lang="en-GB" dirty="0"/>
              <a:t>f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t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y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s</a:t>
            </a:r>
          </a:p>
          <a:p>
            <a:pPr lvl="1"/>
            <a:r>
              <a:rPr lang="en-150" dirty="0"/>
              <a:t>Faster than an exact analysis</a:t>
            </a:r>
          </a:p>
          <a:p>
            <a:pPr lvl="1"/>
            <a:r>
              <a:rPr lang="en-150" dirty="0"/>
              <a:t>Not as pessimistic as closed-form analyses</a:t>
            </a:r>
          </a:p>
          <a:p>
            <a:r>
              <a:rPr lang="en-150" dirty="0"/>
              <a:t>Models scheduler decisions</a:t>
            </a:r>
          </a:p>
          <a:p>
            <a:r>
              <a:rPr lang="en-150" dirty="0"/>
              <a:t>Encodes core availability after every transition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2F6DA-6179-4B2A-B61D-31B244DE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13</a:t>
            </a:fld>
            <a:endParaRPr lang="en-GB" dirty="0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FB391515-6D5C-42D7-B1D0-BC0599807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2" y="4050971"/>
            <a:ext cx="7655858" cy="20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1C0C-45E5-4B3D-A9D8-ACEB28DA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J</a:t>
            </a:r>
            <a:r>
              <a:rPr lang="en-GB" dirty="0"/>
              <a:t>o</a:t>
            </a:r>
            <a:r>
              <a:rPr lang="en-150" dirty="0"/>
              <a:t>b-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v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i</a:t>
            </a:r>
            <a:r>
              <a:rPr lang="en-GB" dirty="0"/>
              <a:t>x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81FD-2868-4882-8387-BDCBDC704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150" dirty="0"/>
                  <a:t>B</a:t>
                </a:r>
                <a:r>
                  <a:rPr lang="en-GB" dirty="0"/>
                  <a:t>a</a:t>
                </a:r>
                <a:r>
                  <a:rPr lang="en-150" dirty="0"/>
                  <a:t>s</a:t>
                </a:r>
                <a:r>
                  <a:rPr lang="en-GB" dirty="0"/>
                  <a:t>e</a:t>
                </a:r>
                <a:r>
                  <a:rPr lang="en-150" dirty="0"/>
                  <a:t>d on G</a:t>
                </a:r>
                <a:r>
                  <a:rPr lang="en-GB" dirty="0"/>
                  <a:t>l</a:t>
                </a:r>
                <a:r>
                  <a:rPr lang="en-150" dirty="0"/>
                  <a:t>o</a:t>
                </a:r>
                <a:r>
                  <a:rPr lang="en-GB" dirty="0"/>
                  <a:t>b</a:t>
                </a:r>
                <a:r>
                  <a:rPr lang="en-150" dirty="0"/>
                  <a:t>a</a:t>
                </a:r>
                <a:r>
                  <a:rPr lang="en-GB" dirty="0"/>
                  <a:t>l</a:t>
                </a:r>
                <a:r>
                  <a:rPr lang="en-150" dirty="0"/>
                  <a:t> </a:t>
                </a:r>
                <a:r>
                  <a:rPr lang="en-GB" dirty="0"/>
                  <a:t>J</a:t>
                </a:r>
                <a:r>
                  <a:rPr lang="en-150" dirty="0"/>
                  <a:t>L</a:t>
                </a:r>
                <a:r>
                  <a:rPr lang="en-GB" dirty="0"/>
                  <a:t>F</a:t>
                </a:r>
                <a:r>
                  <a:rPr lang="en-150" dirty="0"/>
                  <a:t>P </a:t>
                </a:r>
                <a:r>
                  <a:rPr lang="en-GB" dirty="0"/>
                  <a:t>s</a:t>
                </a:r>
                <a:r>
                  <a:rPr lang="en-150" dirty="0"/>
                  <a:t>c</a:t>
                </a:r>
                <a:r>
                  <a:rPr lang="en-GB" dirty="0"/>
                  <a:t>h</a:t>
                </a:r>
                <a:r>
                  <a:rPr lang="en-150" dirty="0"/>
                  <a:t>e</a:t>
                </a:r>
                <a:r>
                  <a:rPr lang="en-GB" dirty="0"/>
                  <a:t>d</a:t>
                </a:r>
                <a:r>
                  <a:rPr lang="en-150" dirty="0"/>
                  <a:t>u</a:t>
                </a:r>
                <a:r>
                  <a:rPr lang="en-GB" dirty="0"/>
                  <a:t>l</a:t>
                </a:r>
                <a:r>
                  <a:rPr lang="en-150" dirty="0"/>
                  <a:t>e</a:t>
                </a:r>
                <a:r>
                  <a:rPr lang="en-GB" dirty="0"/>
                  <a:t>r</a:t>
                </a:r>
                <a:endParaRPr lang="en-150" dirty="0"/>
              </a:p>
              <a:p>
                <a:r>
                  <a:rPr lang="en-150" dirty="0"/>
                  <a:t>Work conserving scheduler</a:t>
                </a:r>
              </a:p>
              <a:p>
                <a:r>
                  <a:rPr lang="en-150" dirty="0"/>
                  <a:t>Job with highest priority goes first</a:t>
                </a:r>
              </a:p>
              <a:p>
                <a:r>
                  <a:rPr lang="en-150" dirty="0"/>
                  <a:t>Assigns </a:t>
                </a:r>
                <a:r>
                  <a:rPr lang="en-GB" dirty="0"/>
                  <a:t>m</a:t>
                </a:r>
                <a:r>
                  <a:rPr lang="en-150" dirty="0"/>
                  <a:t>a</a:t>
                </a:r>
                <a:r>
                  <a:rPr lang="en-GB" dirty="0"/>
                  <a:t>x</a:t>
                </a:r>
                <a:r>
                  <a:rPr lang="en-150" dirty="0"/>
                  <a:t>i</a:t>
                </a:r>
                <a:r>
                  <a:rPr lang="en-GB" dirty="0"/>
                  <a:t>m</a:t>
                </a:r>
                <a:r>
                  <a:rPr lang="en-150" dirty="0"/>
                  <a:t>u</a:t>
                </a:r>
                <a:r>
                  <a:rPr lang="en-GB" dirty="0"/>
                  <a:t>m</a:t>
                </a:r>
                <a:r>
                  <a:rPr lang="en-150" dirty="0"/>
                  <a:t> </a:t>
                </a:r>
                <a:r>
                  <a:rPr lang="en-GB" dirty="0"/>
                  <a:t>c</a:t>
                </a:r>
                <a:r>
                  <a:rPr lang="en-150" dirty="0"/>
                  <a:t>o</a:t>
                </a:r>
                <a:r>
                  <a:rPr lang="en-GB" dirty="0"/>
                  <a:t>r</a:t>
                </a:r>
                <a:r>
                  <a:rPr lang="en-150" dirty="0"/>
                  <a:t>e</a:t>
                </a:r>
                <a:r>
                  <a:rPr lang="en-GB" dirty="0"/>
                  <a:t>s</a:t>
                </a:r>
                <a:r>
                  <a:rPr lang="en-150" dirty="0"/>
                  <a:t> </a:t>
                </a:r>
                <a:r>
                  <a:rPr lang="en-GB" dirty="0"/>
                  <a:t>a</a:t>
                </a:r>
                <a:r>
                  <a:rPr lang="en-150" dirty="0"/>
                  <a:t>v</a:t>
                </a:r>
                <a:r>
                  <a:rPr lang="en-GB" dirty="0"/>
                  <a:t>a</a:t>
                </a:r>
                <a:r>
                  <a:rPr lang="en-150" dirty="0"/>
                  <a:t>i</a:t>
                </a:r>
                <a:r>
                  <a:rPr lang="en-GB" dirty="0"/>
                  <a:t>l</a:t>
                </a:r>
                <a:r>
                  <a:rPr lang="en-150" dirty="0"/>
                  <a:t>a</a:t>
                </a:r>
                <a:r>
                  <a:rPr lang="en-GB" dirty="0"/>
                  <a:t>b</a:t>
                </a:r>
                <a:r>
                  <a:rPr lang="en-150" dirty="0"/>
                  <a:t>l</a:t>
                </a:r>
                <a:r>
                  <a:rPr lang="en-GB" dirty="0"/>
                  <a:t>e</a:t>
                </a:r>
                <a:r>
                  <a:rPr lang="en-150" dirty="0"/>
                  <a:t> </a:t>
                </a:r>
                <a:r>
                  <a:rPr lang="en-GB" dirty="0"/>
                  <a:t>b</a:t>
                </a:r>
                <a:r>
                  <a:rPr lang="en-150" dirty="0"/>
                  <a:t>e</a:t>
                </a:r>
                <a:r>
                  <a:rPr lang="en-GB" dirty="0"/>
                  <a:t>t</a:t>
                </a:r>
                <a:r>
                  <a:rPr lang="en-150" dirty="0"/>
                  <a:t>w</a:t>
                </a:r>
                <a:r>
                  <a:rPr lang="en-GB" dirty="0"/>
                  <a:t>e</a:t>
                </a:r>
                <a:r>
                  <a:rPr lang="en-150" dirty="0"/>
                  <a:t>e</a:t>
                </a:r>
                <a:r>
                  <a:rPr lang="en-GB" dirty="0"/>
                  <a:t>n</a:t>
                </a:r>
                <a:r>
                  <a:rPr lang="en-15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15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15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15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r>
                  <a:rPr lang="en-15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15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15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15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81FD-2868-4882-8387-BDCBDC704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8599-EA99-438D-8DCB-B9F33B7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26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1203-3184-4727-A710-7B6616D9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Difficulties related to SAG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763F-2D79-4342-88AF-4CDE15D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 scenarios. </a:t>
            </a:r>
          </a:p>
          <a:p>
            <a:r>
              <a:rPr lang="en-150" dirty="0"/>
              <a:t>The scheduler has to decide:</a:t>
            </a:r>
          </a:p>
          <a:p>
            <a:pPr lvl="1"/>
            <a:r>
              <a:rPr lang="en-150" dirty="0"/>
              <a:t>When to release a job</a:t>
            </a:r>
          </a:p>
          <a:p>
            <a:pPr lvl="1"/>
            <a:r>
              <a:rPr lang="en-150" dirty="0"/>
              <a:t>How many cores to assign to this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4C30-A3E3-4EB4-B4F2-6F34A7F6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70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certainly available</a:t>
                </a:r>
              </a:p>
              <a:p>
                <a:pPr marL="0" indent="0">
                  <a:buNone/>
                </a:pPr>
                <a:endParaRPr lang="en-150" sz="1100" dirty="0"/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Start Time</a:t>
                </a:r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Start Time</a:t>
                </a:r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𝐸𝐹</m:t>
                    </m:r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Finishing Time</a:t>
                </a:r>
                <a:endParaRPr lang="en-150" b="0" dirty="0"/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𝐿𝐹</m:t>
                    </m:r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b="0" dirty="0"/>
                  <a:t> Latest Finishing Time</a:t>
                </a:r>
              </a:p>
              <a:p>
                <a:endParaRPr lang="en-150" sz="11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>
                        <m:sSub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>
                        <m:sSub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150" b="0" dirty="0"/>
              </a:p>
              <a:p>
                <a:endParaRPr lang="en-15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6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certainly available</a:t>
                </a:r>
              </a:p>
              <a:p>
                <a:pPr marL="0" indent="0">
                  <a:buNone/>
                </a:pPr>
                <a:endParaRPr lang="en-150" sz="1100" dirty="0"/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Earliest Start Time</a:t>
                </a:r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Latest Start Time</a:t>
                </a:r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Earliest Finishing Time</a:t>
                </a:r>
                <a:endParaRPr lang="en-150" b="0" dirty="0"/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b="0" dirty="0"/>
                  <a:t> Latest Finishing Time</a:t>
                </a:r>
              </a:p>
              <a:p>
                <a:endParaRPr lang="en-150" sz="11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150" b="0" dirty="0"/>
              </a:p>
              <a:p>
                <a:endParaRPr lang="en-15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9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6342-39EA-49F8-8113-0AD19302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150" b="0" i="1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⁡{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1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15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i="1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}⁡</m:t>
                      </m:r>
                    </m:oMath>
                  </m:oMathPara>
                </a14:m>
                <a:endParaRPr lang="en-150" dirty="0"/>
              </a:p>
              <a:p>
                <a:r>
                  <a:rPr lang="en-150" dirty="0"/>
                  <a:t>J</a:t>
                </a:r>
                <a:r>
                  <a:rPr lang="en-GB" dirty="0"/>
                  <a:t>o</a:t>
                </a:r>
                <a:r>
                  <a:rPr lang="en-150" dirty="0"/>
                  <a:t>b cannot start before</a:t>
                </a:r>
              </a:p>
              <a:p>
                <a:pPr lvl="1"/>
                <a:r>
                  <a:rPr lang="en-150" dirty="0"/>
                  <a:t>Being released</a:t>
                </a:r>
              </a:p>
              <a:p>
                <a:pPr lvl="1"/>
                <a:r>
                  <a:rPr lang="en-150" dirty="0"/>
                  <a:t>Enough cores a</a:t>
                </a:r>
                <a:r>
                  <a:rPr lang="en-GB" dirty="0"/>
                  <a:t>r</a:t>
                </a:r>
                <a:r>
                  <a:rPr lang="en-150" dirty="0"/>
                  <a:t>e </a:t>
                </a:r>
                <a:r>
                  <a:rPr lang="en-GB" dirty="0"/>
                  <a:t>a</a:t>
                </a:r>
                <a:r>
                  <a:rPr lang="en-150" dirty="0"/>
                  <a:t>v</a:t>
                </a:r>
                <a:r>
                  <a:rPr lang="en-GB" dirty="0"/>
                  <a:t>a</a:t>
                </a:r>
                <a:r>
                  <a:rPr lang="en-150" dirty="0"/>
                  <a:t>i</a:t>
                </a:r>
                <a:r>
                  <a:rPr lang="en-GB" dirty="0"/>
                  <a:t>l</a:t>
                </a:r>
                <a:r>
                  <a:rPr lang="en-150" dirty="0"/>
                  <a:t>a</a:t>
                </a:r>
                <a:r>
                  <a:rPr lang="en-GB" dirty="0"/>
                  <a:t>b</a:t>
                </a:r>
                <a:r>
                  <a:rPr lang="en-150" dirty="0"/>
                  <a:t>l</a:t>
                </a:r>
                <a:r>
                  <a:rPr lang="en-GB" dirty="0"/>
                  <a:t>e</a:t>
                </a:r>
                <a:endParaRPr lang="en-150" dirty="0"/>
              </a:p>
              <a:p>
                <a:pPr lvl="1"/>
                <a:endParaRPr lang="en-150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15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𝑤𝑐</m:t>
                              </m:r>
                            </m:sub>
                          </m:s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−1}</m:t>
                          </m:r>
                        </m:e>
                      </m:func>
                    </m:oMath>
                  </m:oMathPara>
                </a14:m>
                <a:endParaRPr lang="en-150" dirty="0"/>
              </a:p>
              <a:p>
                <a:r>
                  <a:rPr lang="en-150" dirty="0"/>
                  <a:t>Job cannot start with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150" dirty="0"/>
                  <a:t> cores after: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15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150" dirty="0"/>
                  <a:t> cores are available as JLFP would schedule it with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15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150" dirty="0"/>
                  <a:t> cores</a:t>
                </a:r>
              </a:p>
              <a:p>
                <a:pPr lvl="1"/>
                <a:r>
                  <a:rPr lang="en-150" dirty="0"/>
                  <a:t>A lower priority task is </a:t>
                </a:r>
                <a:r>
                  <a:rPr lang="en-GB" dirty="0"/>
                  <a:t>r</a:t>
                </a:r>
                <a:r>
                  <a:rPr lang="en-150" dirty="0"/>
                  <a:t>e</a:t>
                </a:r>
                <a:r>
                  <a:rPr lang="en-GB" dirty="0"/>
                  <a:t>a</a:t>
                </a:r>
                <a:r>
                  <a:rPr lang="en-150" dirty="0"/>
                  <a:t>d</a:t>
                </a:r>
                <a:r>
                  <a:rPr lang="en-GB" dirty="0"/>
                  <a:t>y</a:t>
                </a:r>
                <a:r>
                  <a:rPr lang="en-150" dirty="0"/>
                  <a:t> </a:t>
                </a:r>
                <a:r>
                  <a:rPr lang="en-GB" dirty="0"/>
                  <a:t>b</a:t>
                </a:r>
                <a:r>
                  <a:rPr lang="en-150" dirty="0"/>
                  <a:t>e</a:t>
                </a:r>
                <a:r>
                  <a:rPr lang="en-GB" dirty="0"/>
                  <a:t>c</a:t>
                </a:r>
                <a:r>
                  <a:rPr lang="en-150" dirty="0"/>
                  <a:t>a</a:t>
                </a:r>
                <a:r>
                  <a:rPr lang="en-GB" dirty="0"/>
                  <a:t>u</a:t>
                </a:r>
                <a:r>
                  <a:rPr lang="en-150" dirty="0"/>
                  <a:t>s</a:t>
                </a:r>
                <a:r>
                  <a:rPr lang="en-GB" dirty="0"/>
                  <a:t>e</a:t>
                </a:r>
                <a:r>
                  <a:rPr lang="en-150" dirty="0"/>
                  <a:t> </a:t>
                </a:r>
                <a:r>
                  <a:rPr lang="en-GB" dirty="0"/>
                  <a:t>J</a:t>
                </a:r>
                <a:r>
                  <a:rPr lang="en-150" dirty="0"/>
                  <a:t>L</a:t>
                </a:r>
                <a:r>
                  <a:rPr lang="en-GB" dirty="0"/>
                  <a:t>F</a:t>
                </a:r>
                <a:r>
                  <a:rPr lang="en-150" dirty="0"/>
                  <a:t>P </a:t>
                </a:r>
                <a:r>
                  <a:rPr lang="en-GB" dirty="0"/>
                  <a:t>i</a:t>
                </a:r>
                <a:r>
                  <a:rPr lang="en-150" dirty="0"/>
                  <a:t>s </a:t>
                </a:r>
                <a:r>
                  <a:rPr lang="en-GB" dirty="0"/>
                  <a:t>w</a:t>
                </a:r>
                <a:r>
                  <a:rPr lang="en-150" dirty="0"/>
                  <a:t>o</a:t>
                </a:r>
                <a:r>
                  <a:rPr lang="en-GB" dirty="0"/>
                  <a:t>r</a:t>
                </a:r>
                <a:r>
                  <a:rPr lang="en-150" dirty="0"/>
                  <a:t>k-conserving</a:t>
                </a:r>
              </a:p>
              <a:p>
                <a:pPr lvl="1"/>
                <a:r>
                  <a:rPr lang="en-150" dirty="0"/>
                  <a:t>A higher priority task is ready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3DF4-3F90-412B-9F89-7440A42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79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E157-C9FA-4F23-A158-68A0E932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150" dirty="0"/>
                  <a:t>O</a:t>
                </a:r>
                <a:r>
                  <a:rPr lang="en-GB" dirty="0"/>
                  <a:t>b</a:t>
                </a:r>
                <a:r>
                  <a:rPr lang="en-150" dirty="0"/>
                  <a:t>t</a:t>
                </a:r>
                <a:r>
                  <a:rPr lang="en-GB" dirty="0"/>
                  <a:t>a</a:t>
                </a:r>
                <a:r>
                  <a:rPr lang="en-150" dirty="0"/>
                  <a:t>i</a:t>
                </a:r>
                <a:r>
                  <a:rPr lang="en-GB" dirty="0"/>
                  <a:t>n</a:t>
                </a:r>
                <a:r>
                  <a:rPr lang="en-150" dirty="0"/>
                  <a:t>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and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from: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𝐸𝐹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15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𝐿𝐹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sup>
                      </m:sSubSup>
                      <m:d>
                        <m:d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150" b="0" dirty="0"/>
              </a:p>
              <a:p>
                <a:r>
                  <a:rPr lang="en-150" b="0" dirty="0"/>
                  <a:t>And compute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</m:oMath>
                </a14:m>
                <a:r>
                  <a:rPr lang="en-15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  <m:r>
                      <a:rPr lang="en-150" b="0" i="1" smtClean="0">
                        <a:latin typeface="Cambria Math" panose="02040503050406030204" pitchFamily="18" charset="0"/>
                      </a:rPr>
                      <m:t>⁡⁡</m:t>
                    </m:r>
                  </m:oMath>
                </a14:m>
                <a:endParaRPr lang="en-15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B2F4D-C086-424A-8691-0551FD8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19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P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as a “gang”</a:t>
            </a:r>
          </a:p>
          <a:p>
            <a:r>
              <a:rPr lang="en-150" dirty="0"/>
              <a:t>Execution does not start until there are enough free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s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98147A-15A6-4AB5-B3B2-6D87BE3DA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4" y="3095410"/>
            <a:ext cx="4772334" cy="23749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44108-5ECD-4FBE-8B81-E61FDF3A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09"/>
            <a:ext cx="4772334" cy="237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247D8-7047-4682-A6C1-2406FA70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10"/>
            <a:ext cx="4772334" cy="2374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4D571-B840-451D-A328-142B933B91C7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90924-C427-4429-BD8A-144FF1FF793D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B062D-4693-4767-BF75-40E5D6FB4771}"/>
              </a:ext>
            </a:extLst>
          </p:cNvPr>
          <p:cNvCxnSpPr/>
          <p:nvPr/>
        </p:nvCxnSpPr>
        <p:spPr>
          <a:xfrm>
            <a:off x="5029200" y="4249271"/>
            <a:ext cx="1308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L</a:t>
            </a:r>
            <a:r>
              <a:rPr lang="en-GB" dirty="0"/>
              <a:t>P</a:t>
            </a:r>
            <a:r>
              <a:rPr lang="en-150" dirty="0"/>
              <a:t>M</a:t>
            </a:r>
            <a:r>
              <a:rPr lang="en-GB" dirty="0"/>
              <a:t>R</a:t>
            </a:r>
            <a:r>
              <a:rPr lang="en-150" dirty="0"/>
              <a:t>G</a:t>
            </a:r>
            <a:r>
              <a:rPr lang="en-GB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m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l</a:t>
            </a:r>
            <a:r>
              <a:rPr lang="en-150" dirty="0"/>
              <a:t>d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 Reservation Gang Scheduler</a:t>
            </a:r>
          </a:p>
          <a:p>
            <a:r>
              <a:rPr lang="en-150" dirty="0"/>
              <a:t>Non-work conserving scheduler</a:t>
            </a:r>
          </a:p>
          <a:p>
            <a:r>
              <a:rPr lang="en-150" dirty="0"/>
              <a:t>Rese</a:t>
            </a:r>
            <a:r>
              <a:rPr lang="en-GB" dirty="0"/>
              <a:t>r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 cores of higher-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i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e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m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w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20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2014333"/>
                  </p:ext>
                </p:extLst>
              </p:nvPr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smtClean="0"/>
                                    </m:ctrlPr>
                                  </m:sSubSupPr>
                                  <m:e>
                                    <m:r>
                                      <a:rPr lang="en-150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/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smtClean="0"/>
                                    </m:ctrlPr>
                                  </m:sSubSupPr>
                                  <m:e>
                                    <m:r>
                                      <a:rPr lang="en-150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/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/>
                                  <m:t>(</m:t>
                                </m:r>
                                <m:r>
                                  <a:rPr lang="en-150" smtClean="0"/>
                                  <m:t>𝒗</m:t>
                                </m:r>
                                <m:r>
                                  <a:rPr lang="en-150" smtClean="0"/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2014333"/>
                  </p:ext>
                </p:extLst>
              </p:nvPr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8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blipFill>
                <a:blip r:embed="rId9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60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17" grpId="1"/>
      <p:bldP spid="17" grpId="2"/>
      <p:bldP spid="17" grpId="3"/>
      <p:bldP spid="19" grpId="0"/>
      <p:bldP spid="19" grpId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Why gang?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Efficient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444" y="3201791"/>
            <a:ext cx="4772334" cy="222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7222" y="3138865"/>
            <a:ext cx="4772334" cy="22880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156A8-7E1A-46AB-B3D8-76B5DA14592F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Why gang?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Efficient synchronization</a:t>
            </a:r>
          </a:p>
          <a:p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o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s </a:t>
            </a:r>
            <a:r>
              <a:rPr lang="en-GB" dirty="0"/>
              <a:t>o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56" y="2940922"/>
            <a:ext cx="4653110" cy="2746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535" y="2877995"/>
            <a:ext cx="4759708" cy="280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2414D-FCA4-430E-A634-7605D63A9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6170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</a:p>
          <a:p>
            <a:r>
              <a:rPr lang="en-150" b="1" dirty="0"/>
              <a:t>Moldable</a:t>
            </a:r>
            <a:r>
              <a:rPr lang="en-150" dirty="0"/>
              <a:t>: number of cores assigned during scheduling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18715-9E1F-4E3C-8307-FAA637848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1686" cy="25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</a:p>
          <a:p>
            <a:r>
              <a:rPr lang="en-150" b="1" dirty="0"/>
              <a:t>Moldable</a:t>
            </a:r>
            <a:r>
              <a:rPr lang="en-150" dirty="0"/>
              <a:t>: number of cores assigned during scheduling</a:t>
            </a:r>
          </a:p>
          <a:p>
            <a:r>
              <a:rPr lang="en-150" b="1" dirty="0"/>
              <a:t>Malleable</a:t>
            </a:r>
            <a:r>
              <a:rPr lang="en-150" dirty="0"/>
              <a:t>: Number of cores can change during runtime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917" y="3429000"/>
            <a:ext cx="6966168" cy="25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D00-8EE4-4735-BEDE-BEB1F93D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v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BE75-4890-4E9C-B99F-CDE75D2B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r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c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text of high-performance computing</a:t>
            </a:r>
            <a:r>
              <a:rPr lang="en-150" baseline="30000" dirty="0"/>
              <a:t>[1]</a:t>
            </a:r>
          </a:p>
          <a:p>
            <a:r>
              <a:rPr lang="en-150" dirty="0"/>
              <a:t>In real-time:</a:t>
            </a:r>
          </a:p>
          <a:p>
            <a:pPr lvl="1"/>
            <a:r>
              <a:rPr lang="en-150" dirty="0"/>
              <a:t>We know that JLFP scheduler is no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/</a:t>
            </a:r>
            <a:r>
              <a:rPr lang="en-GB" dirty="0"/>
              <a:t>s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baseline="30000" dirty="0"/>
              <a:t>[2]</a:t>
            </a:r>
          </a:p>
          <a:p>
            <a:pPr lvl="1"/>
            <a:r>
              <a:rPr lang="en-150" dirty="0"/>
              <a:t>Most of the work is focused in fully-preemptive solutions:</a:t>
            </a:r>
          </a:p>
          <a:p>
            <a:pPr lvl="2"/>
            <a:r>
              <a:rPr lang="en-GB" dirty="0"/>
              <a:t>O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g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(</a:t>
            </a:r>
            <a:r>
              <a:rPr lang="en-GB" dirty="0"/>
              <a:t>D</a:t>
            </a:r>
            <a:r>
              <a:rPr lang="en-150" dirty="0"/>
              <a:t>P-</a:t>
            </a:r>
            <a:r>
              <a:rPr lang="en-GB" dirty="0"/>
              <a:t>F</a:t>
            </a:r>
            <a:r>
              <a:rPr lang="en-150" dirty="0"/>
              <a:t>air)</a:t>
            </a:r>
            <a:r>
              <a:rPr lang="en-150" baseline="30000" dirty="0"/>
              <a:t>[3]</a:t>
            </a:r>
          </a:p>
          <a:p>
            <a:pPr lvl="2"/>
            <a:r>
              <a:rPr lang="en-150" dirty="0"/>
              <a:t>Moldable scheduler</a:t>
            </a:r>
            <a:r>
              <a:rPr lang="en-150" baseline="30000" dirty="0"/>
              <a:t>[4]</a:t>
            </a:r>
          </a:p>
          <a:p>
            <a:pPr lvl="1"/>
            <a:r>
              <a:rPr lang="en-150" dirty="0"/>
              <a:t>Bundled scheduling</a:t>
            </a:r>
            <a:r>
              <a:rPr lang="en-150" baseline="30000" dirty="0"/>
              <a:t>[5]</a:t>
            </a:r>
          </a:p>
          <a:p>
            <a:pPr lvl="2"/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h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u</a:t>
            </a:r>
            <a:r>
              <a:rPr lang="en-GB" dirty="0"/>
              <a:t>c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s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s</a:t>
            </a:r>
            <a:endParaRPr lang="en-150" dirty="0"/>
          </a:p>
          <a:p>
            <a:pPr lvl="2"/>
            <a:r>
              <a:rPr lang="en-150" dirty="0"/>
              <a:t>Our limited-preemptive definition comes from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137C-F653-40C2-B18A-E7333D55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DFA7-9760-4F17-BA63-549C8364FEE0}"/>
              </a:ext>
            </a:extLst>
          </p:cNvPr>
          <p:cNvSpPr txBox="1"/>
          <p:nvPr/>
        </p:nvSpPr>
        <p:spPr>
          <a:xfrm>
            <a:off x="1965435" y="6230227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[1]</a:t>
            </a:r>
            <a:r>
              <a:rPr lang="en-GB" sz="16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Ousterhout, 1982</a:t>
            </a:r>
            <a:endParaRPr lang="en-GB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CB406-3919-47F1-9CDC-EA2140840398}"/>
              </a:ext>
            </a:extLst>
          </p:cNvPr>
          <p:cNvSpPr/>
          <p:nvPr/>
        </p:nvSpPr>
        <p:spPr>
          <a:xfrm>
            <a:off x="1970201" y="6509688"/>
            <a:ext cx="223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[2]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Goossens et al., 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A36A-725C-4698-8AB5-96B138DAB20A}"/>
              </a:ext>
            </a:extLst>
          </p:cNvPr>
          <p:cNvSpPr txBox="1"/>
          <p:nvPr/>
        </p:nvSpPr>
        <p:spPr>
          <a:xfrm>
            <a:off x="4204139" y="6231435"/>
            <a:ext cx="22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aseline="3000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[</a:t>
            </a:r>
            <a:r>
              <a:rPr lang="en-150" dirty="0"/>
              <a:t>3</a:t>
            </a:r>
            <a:r>
              <a:rPr lang="en-GB" dirty="0"/>
              <a:t>]</a:t>
            </a:r>
            <a:r>
              <a:rPr lang="en-GB" baseline="0" dirty="0"/>
              <a:t>Goossens et al.,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7AEE6-C2FA-4ABD-9DE7-114CBD552E90}"/>
              </a:ext>
            </a:extLst>
          </p:cNvPr>
          <p:cNvSpPr/>
          <p:nvPr/>
        </p:nvSpPr>
        <p:spPr>
          <a:xfrm>
            <a:off x="4204139" y="6505185"/>
            <a:ext cx="203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</a:t>
            </a:r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Berten et al., 2011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52FAB-C182-4EE4-9293-695C1BDAB1CE}"/>
              </a:ext>
            </a:extLst>
          </p:cNvPr>
          <p:cNvSpPr/>
          <p:nvPr/>
        </p:nvSpPr>
        <p:spPr>
          <a:xfrm>
            <a:off x="6438076" y="6230227"/>
            <a:ext cx="198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[4]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Wasly et al., 2017</a:t>
            </a:r>
          </a:p>
        </p:txBody>
      </p:sp>
    </p:spTree>
    <p:extLst>
      <p:ext uri="{BB962C8B-B14F-4D97-AF65-F5344CB8AC3E}">
        <p14:creationId xmlns:p14="http://schemas.microsoft.com/office/powerpoint/2010/main" val="19481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4D4B-C6E4-46E8-800B-B31B15B9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Summarizing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402A-A4A9-4664-BAE6-9AF34DA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A419C-D1B9-49FD-B4F6-0F3B21314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2" y="1597572"/>
            <a:ext cx="11208316" cy="4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TUDelft_horizontal_template</Template>
  <TotalTime>219</TotalTime>
  <Words>1441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Scheduling and Analysis of Limited-Preemptive Malleable Gang Taks</vt:lpstr>
      <vt:lpstr>What is gang?</vt:lpstr>
      <vt:lpstr>Why gang?</vt:lpstr>
      <vt:lpstr>Why gang?</vt:lpstr>
      <vt:lpstr>Types of gang</vt:lpstr>
      <vt:lpstr>Types of gang</vt:lpstr>
      <vt:lpstr>Types of gang</vt:lpstr>
      <vt:lpstr>Previous work</vt:lpstr>
      <vt:lpstr>Summarizing</vt:lpstr>
      <vt:lpstr>Summarizing</vt:lpstr>
      <vt:lpstr>Our work</vt:lpstr>
      <vt:lpstr>Project goals</vt:lpstr>
      <vt:lpstr>Schedule Abstraction Graph</vt:lpstr>
      <vt:lpstr>Job-Level Fixed Priority Scheduler for Gang</vt:lpstr>
      <vt:lpstr>Difficulties related to SAG</vt:lpstr>
      <vt:lpstr>Analysis</vt:lpstr>
      <vt:lpstr>Analysis</vt:lpstr>
      <vt:lpstr>Analysis</vt:lpstr>
      <vt:lpstr>Analysis</vt:lpstr>
      <vt:lpstr>LPMRGS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Malleable Gang Taks</dc:title>
  <dc:creator>Joan Marce i Igual</dc:creator>
  <cp:lastModifiedBy>Joan Marce i Igual</cp:lastModifiedBy>
  <cp:revision>132</cp:revision>
  <dcterms:created xsi:type="dcterms:W3CDTF">2020-02-18T15:41:45Z</dcterms:created>
  <dcterms:modified xsi:type="dcterms:W3CDTF">2020-02-18T19:48:04Z</dcterms:modified>
</cp:coreProperties>
</file>